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2"/>
  </p:notesMasterIdLst>
  <p:sldIdLst>
    <p:sldId id="258" r:id="rId2"/>
    <p:sldId id="287" r:id="rId3"/>
    <p:sldId id="288" r:id="rId4"/>
    <p:sldId id="261" r:id="rId5"/>
    <p:sldId id="285" r:id="rId6"/>
    <p:sldId id="289" r:id="rId7"/>
    <p:sldId id="276" r:id="rId8"/>
    <p:sldId id="286" r:id="rId9"/>
    <p:sldId id="290" r:id="rId10"/>
    <p:sldId id="272" r:id="rId11"/>
    <p:sldId id="291" r:id="rId12"/>
    <p:sldId id="292" r:id="rId13"/>
    <p:sldId id="293" r:id="rId14"/>
    <p:sldId id="294" r:id="rId15"/>
    <p:sldId id="295" r:id="rId16"/>
    <p:sldId id="296" r:id="rId17"/>
    <p:sldId id="297" r:id="rId18"/>
    <p:sldId id="298" r:id="rId19"/>
    <p:sldId id="299" r:id="rId20"/>
    <p:sldId id="300" r:id="rId21"/>
  </p:sldIdLst>
  <p:sldSz cx="12192000" cy="6858000"/>
  <p:notesSz cx="6858000" cy="9144000"/>
  <p:embeddedFontLst>
    <p:embeddedFont>
      <p:font typeface="Open Sans Light" panose="020B0604020202020204" charset="0"/>
      <p:regular r:id="rId23"/>
    </p:embeddedFont>
    <p:embeddedFont>
      <p:font typeface="Open Sans Semibold" panose="020B0604020202020204" charset="0"/>
      <p:bold r:id="rId24"/>
    </p:embeddedFont>
    <p:embeddedFont>
      <p:font typeface="Gill Sans MT" panose="020B0502020104020203" pitchFamily="34" charset="0"/>
      <p:regular r:id="rId25"/>
      <p:bold r:id="rId26"/>
      <p:italic r:id="rId27"/>
      <p:boldItalic r:id="rId28"/>
    </p:embeddedFont>
    <p:embeddedFont>
      <p:font typeface="Lato" panose="020B0604020202020204" charset="0"/>
      <p:regular r:id="rId29"/>
      <p:bold r:id="rId30"/>
      <p:italic r:id="rId31"/>
      <p:boldItalic r:id="rId32"/>
    </p:embeddedFont>
    <p:embeddedFont>
      <p:font typeface="Calibri" panose="020F0502020204030204" pitchFamily="34" charset="0"/>
      <p:regular r:id="rId33"/>
      <p:bold r:id="rId34"/>
      <p:italic r:id="rId35"/>
      <p:boldItalic r:id="rId36"/>
    </p:embeddedFont>
    <p:embeddedFont>
      <p:font typeface="Calibri Light" panose="020F0302020204030204" pitchFamily="34" charset="0"/>
      <p:regular r:id="rId37"/>
      <p:italic r:id="rId38"/>
    </p:embeddedFont>
    <p:embeddedFont>
      <p:font typeface="League Spartan" panose="020B0604020202020204" charset="0"/>
      <p:bold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323CDB3-6328-46F4-9124-7FA1E4CF4121}">
          <p14:sldIdLst>
            <p14:sldId id="258"/>
            <p14:sldId id="287"/>
            <p14:sldId id="288"/>
            <p14:sldId id="261"/>
            <p14:sldId id="285"/>
            <p14:sldId id="289"/>
            <p14:sldId id="276"/>
          </p14:sldIdLst>
        </p14:section>
        <p14:section name="Pupil facing slides" id="{9CFB2F5F-4D7B-408C-90D1-971D1C3346C0}">
          <p14:sldIdLst>
            <p14:sldId id="286"/>
            <p14:sldId id="290"/>
            <p14:sldId id="272"/>
            <p14:sldId id="291"/>
            <p14:sldId id="292"/>
            <p14:sldId id="293"/>
            <p14:sldId id="294"/>
            <p14:sldId id="295"/>
            <p14:sldId id="296"/>
            <p14:sldId id="297"/>
            <p14:sldId id="298"/>
            <p14:sldId id="299"/>
            <p14:sldId id="300"/>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enny Fox" initials="JF" lastIdx="3" clrIdx="0">
    <p:extLst>
      <p:ext uri="{19B8F6BF-5375-455C-9EA6-DF929625EA0E}">
        <p15:presenceInfo xmlns:p15="http://schemas.microsoft.com/office/powerpoint/2012/main" userId="S-1-5-21-1285066173-1815393381-3561576999-2620" providerId="AD"/>
      </p:ext>
    </p:extLst>
  </p:cmAuthor>
  <p:cmAuthor id="2" name="Lydia Stober" initials="LS" lastIdx="6" clrIdx="1">
    <p:extLst>
      <p:ext uri="{19B8F6BF-5375-455C-9EA6-DF929625EA0E}">
        <p15:presenceInfo xmlns:p15="http://schemas.microsoft.com/office/powerpoint/2012/main" userId="Lydia Stob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1250" autoAdjust="0"/>
  </p:normalViewPr>
  <p:slideViewPr>
    <p:cSldViewPr snapToGrid="0">
      <p:cViewPr varScale="1">
        <p:scale>
          <a:sx n="71" d="100"/>
          <a:sy n="71" d="100"/>
        </p:scale>
        <p:origin x="113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font" Target="fonts/font17.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2.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12E692-8C37-4765-8607-89E87ED35175}" type="datetimeFigureOut">
              <a:rPr lang="en-GB" smtClean="0"/>
              <a:t>22/12/2020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53B3EC-183E-40F4-92F8-F25AEB6946FB}" type="slidenum">
              <a:rPr lang="en-GB" smtClean="0"/>
              <a:t>‹#›</a:t>
            </a:fld>
            <a:endParaRPr lang="en-GB" dirty="0"/>
          </a:p>
        </p:txBody>
      </p:sp>
    </p:spTree>
    <p:extLst>
      <p:ext uri="{BB962C8B-B14F-4D97-AF65-F5344CB8AC3E}">
        <p14:creationId xmlns:p14="http://schemas.microsoft.com/office/powerpoint/2010/main" val="14447985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3286080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7291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a:t>
            </a:r>
            <a:r>
              <a:rPr lang="en-US" baseline="0" dirty="0"/>
              <a:t> information can be found in the guidance notes that accompany this resource.</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3507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60001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mn-lt"/>
                <a:ea typeface="+mn-ea"/>
                <a:cs typeface="+mn-cs"/>
              </a:rPr>
              <a:t>Use this slide to display your class agreement / ground rules for PSHE education lessons.  See </a:t>
            </a:r>
            <a:r>
              <a:rPr kumimoji="0" lang="en-GB" sz="1200" b="1" i="0" u="none" strike="noStrike" kern="1200" cap="none" spc="0" normalizeH="0" baseline="0" noProof="0" dirty="0">
                <a:ln>
                  <a:noFill/>
                </a:ln>
                <a:solidFill>
                  <a:prstClr val="black"/>
                </a:solidFill>
                <a:effectLst/>
                <a:uLnTx/>
                <a:uFillTx/>
                <a:latin typeface="+mn-lt"/>
                <a:ea typeface="+mn-ea"/>
                <a:cs typeface="+mn-cs"/>
              </a:rPr>
              <a:t>Accompanying Teacher Guidance Notes </a:t>
            </a:r>
            <a:r>
              <a:rPr kumimoji="0" lang="en-GB" sz="1200" b="0" i="0" u="none" strike="noStrike" kern="1200" cap="none" spc="0" normalizeH="0" baseline="0" noProof="0" dirty="0">
                <a:ln>
                  <a:noFill/>
                </a:ln>
                <a:solidFill>
                  <a:prstClr val="black"/>
                </a:solidFill>
                <a:effectLst/>
                <a:uLnTx/>
                <a:uFillTx/>
                <a:latin typeface="+mn-lt"/>
                <a:ea typeface="+mn-ea"/>
                <a:cs typeface="+mn-cs"/>
              </a:rPr>
              <a:t>(separate document). </a:t>
            </a:r>
          </a:p>
          <a:p>
            <a:endParaRPr lang="en-GB" b="0"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7DB251-18AC-41D5-959F-F289AB91753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37773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 Baseline – </a:t>
            </a:r>
            <a:r>
              <a:rPr lang="en-US" b="1" i="1" dirty="0"/>
              <a:t>Graffiti wall </a:t>
            </a:r>
            <a:r>
              <a:rPr lang="en-US" b="1" i="0" dirty="0"/>
              <a:t>(10 mins)</a:t>
            </a:r>
          </a:p>
          <a:p>
            <a:r>
              <a:rPr lang="en-GB" sz="1200" kern="1200" dirty="0">
                <a:solidFill>
                  <a:schemeClr val="tx1"/>
                </a:solidFill>
                <a:effectLst/>
                <a:latin typeface="+mn-lt"/>
                <a:ea typeface="+mn-ea"/>
                <a:cs typeface="+mn-cs"/>
              </a:rPr>
              <a:t>Ask pupils to write on three graffiti walls, demonstrating their prior understanding of dental health using the following headings:</a:t>
            </a:r>
          </a:p>
          <a:p>
            <a:pPr lvl="0"/>
            <a:r>
              <a:rPr lang="en-GB" sz="1200" kern="1200" dirty="0">
                <a:solidFill>
                  <a:schemeClr val="tx1"/>
                </a:solidFill>
                <a:effectLst/>
                <a:latin typeface="+mn-lt"/>
                <a:ea typeface="+mn-ea"/>
                <a:cs typeface="+mn-cs"/>
              </a:rPr>
              <a:t>What can help to keep teeth healthy?</a:t>
            </a:r>
          </a:p>
          <a:p>
            <a:pPr lvl="0"/>
            <a:r>
              <a:rPr lang="en-GB" sz="1200" kern="1200" dirty="0">
                <a:solidFill>
                  <a:schemeClr val="tx1"/>
                </a:solidFill>
                <a:effectLst/>
                <a:latin typeface="+mn-lt"/>
                <a:ea typeface="+mn-ea"/>
                <a:cs typeface="+mn-cs"/>
              </a:rPr>
              <a:t>What might damage teeth?</a:t>
            </a:r>
          </a:p>
          <a:p>
            <a:r>
              <a:rPr lang="en-GB" sz="1200" kern="1200" dirty="0">
                <a:solidFill>
                  <a:schemeClr val="tx1"/>
                </a:solidFill>
                <a:effectLst/>
                <a:latin typeface="+mn-lt"/>
                <a:ea typeface="+mn-ea"/>
                <a:cs typeface="+mn-cs"/>
              </a:rPr>
              <a:t>Why is dental health important? (Explain to pupils that ‘dental’ refers to ‘teeth’)</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As this is a baseline assessment, it is important to use neutral, non-guiding language and avoid giving any further information until the activity has been completed.</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Use the insights from this and the next activity to gauge students’ current understanding to adapt teaching throughout the lesson.</a:t>
            </a:r>
            <a:endParaRPr kumimoji="0" lang="en-US" sz="1200" b="1" i="0" u="none" strike="noStrike" kern="1200" cap="none" spc="0" normalizeH="0" baseline="0" noProof="0" dirty="0">
              <a:ln>
                <a:noFill/>
              </a:ln>
              <a:solidFill>
                <a:prstClr val="black"/>
              </a:solidFill>
              <a:effectLst/>
              <a:uLnTx/>
              <a:uFillTx/>
              <a:latin typeface="+mn-lt"/>
              <a:ea typeface="+mn-ea"/>
              <a:cs typeface="+mn-cs"/>
            </a:endParaRPr>
          </a:p>
          <a:p>
            <a:endParaRPr lang="en-US" b="0" i="0" baseline="0" dirty="0"/>
          </a:p>
          <a:p>
            <a:endParaRPr lang="en-US" b="0" i="0" baseline="0" dirty="0"/>
          </a:p>
          <a:p>
            <a:endParaRPr lang="en-GB" dirty="0"/>
          </a:p>
        </p:txBody>
      </p:sp>
      <p:sp>
        <p:nvSpPr>
          <p:cNvPr id="4" name="Slide Number Placeholder 3"/>
          <p:cNvSpPr>
            <a:spLocks noGrp="1"/>
          </p:cNvSpPr>
          <p:nvPr>
            <p:ph type="sldNum" sz="quarter" idx="5"/>
          </p:nvPr>
        </p:nvSpPr>
        <p:spPr/>
        <p:txBody>
          <a:bodyPr/>
          <a:lstStyle/>
          <a:p>
            <a:fld id="{1053B3EC-183E-40F4-92F8-F25AEB6946FB}" type="slidenum">
              <a:rPr lang="en-GB" smtClean="0"/>
              <a:t>9</a:t>
            </a:fld>
            <a:endParaRPr lang="en-GB" dirty="0"/>
          </a:p>
        </p:txBody>
      </p:sp>
    </p:spTree>
    <p:extLst>
      <p:ext uri="{BB962C8B-B14F-4D97-AF65-F5344CB8AC3E}">
        <p14:creationId xmlns:p14="http://schemas.microsoft.com/office/powerpoint/2010/main" val="8899501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 </a:t>
            </a:r>
            <a:r>
              <a:rPr lang="en-US" b="1" i="1" dirty="0"/>
              <a:t>Learning objectives and outcomes</a:t>
            </a:r>
            <a:endParaRPr lang="en-US" b="1" dirty="0"/>
          </a:p>
          <a:p>
            <a:r>
              <a:rPr kumimoji="0" lang="en-US" sz="1200" b="0" i="0" u="none" strike="noStrike" kern="1200" cap="none" spc="0" normalizeH="0" baseline="0" noProof="0" dirty="0">
                <a:ln>
                  <a:noFill/>
                </a:ln>
                <a:solidFill>
                  <a:prstClr val="black"/>
                </a:solidFill>
                <a:effectLst/>
                <a:uLnTx/>
                <a:uFillTx/>
                <a:latin typeface="+mn-lt"/>
                <a:ea typeface="+mn-ea"/>
                <a:cs typeface="+mn-cs"/>
              </a:rPr>
              <a:t>Introduce the learning objectives and outcomes, </a:t>
            </a:r>
            <a:r>
              <a:rPr kumimoji="0" lang="en-US" sz="1200" b="0" i="0" u="none" strike="noStrike" kern="1200" cap="none" spc="0" normalizeH="0" baseline="0" noProof="0" dirty="0">
                <a:ln>
                  <a:noFill/>
                </a:ln>
                <a:solidFill>
                  <a:schemeClr val="tx1"/>
                </a:solidFill>
                <a:effectLst/>
                <a:uLnTx/>
                <a:uFillTx/>
                <a:latin typeface="+mn-lt"/>
                <a:ea typeface="+mn-ea"/>
                <a:cs typeface="+mn-cs"/>
              </a:rPr>
              <a:t>explain that today’s lesson </a:t>
            </a:r>
            <a:r>
              <a:rPr lang="en-US" dirty="0"/>
              <a:t>will explore the importance dental health</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 – </a:t>
            </a:r>
            <a:r>
              <a:rPr lang="en-US" b="1" i="1" dirty="0"/>
              <a:t>Key word match-up </a:t>
            </a:r>
            <a:r>
              <a:rPr kumimoji="0" lang="en-US" sz="1200" b="1" i="0" u="none" strike="noStrike" kern="1200" cap="none" spc="0" normalizeH="0" baseline="0" noProof="0" dirty="0">
                <a:ln>
                  <a:noFill/>
                </a:ln>
                <a:solidFill>
                  <a:prstClr val="black"/>
                </a:solidFill>
                <a:effectLst/>
                <a:uLnTx/>
                <a:uFillTx/>
                <a:latin typeface="+mn-lt"/>
                <a:ea typeface="+mn-ea"/>
                <a:cs typeface="+mn-cs"/>
              </a:rPr>
              <a:t>(5 mins) </a:t>
            </a:r>
          </a:p>
          <a:p>
            <a:r>
              <a:rPr lang="en-GB" sz="1200" kern="1200" dirty="0">
                <a:solidFill>
                  <a:schemeClr val="tx1"/>
                </a:solidFill>
                <a:effectLst/>
                <a:latin typeface="+mn-lt"/>
                <a:ea typeface="+mn-ea"/>
                <a:cs typeface="+mn-cs"/>
              </a:rPr>
              <a:t>Complete the match up with pupils</a:t>
            </a:r>
          </a:p>
          <a:p>
            <a:r>
              <a:rPr lang="en-GB" sz="1200" i="1" kern="1200" dirty="0">
                <a:solidFill>
                  <a:schemeClr val="tx1"/>
                </a:solidFill>
                <a:effectLst/>
                <a:latin typeface="+mn-lt"/>
                <a:ea typeface="+mn-ea"/>
                <a:cs typeface="+mn-cs"/>
              </a:rPr>
              <a:t>Enamel: hard, outer layer of the tooth</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Plaque: soft, sticky film that builds up on teeth and contains bacteria</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Cavity: tiny holes in the tooth caused by a build-up of plaque</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Oral hygiene: ways to keep teeth clean </a:t>
            </a:r>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US" b="0" i="0" baseline="0" dirty="0"/>
          </a:p>
          <a:p>
            <a:endParaRPr lang="en-GB" dirty="0"/>
          </a:p>
        </p:txBody>
      </p:sp>
      <p:sp>
        <p:nvSpPr>
          <p:cNvPr id="4" name="Slide Number Placeholder 3"/>
          <p:cNvSpPr>
            <a:spLocks noGrp="1"/>
          </p:cNvSpPr>
          <p:nvPr>
            <p:ph type="sldNum" sz="quarter" idx="5"/>
          </p:nvPr>
        </p:nvSpPr>
        <p:spPr/>
        <p:txBody>
          <a:bodyPr/>
          <a:lstStyle/>
          <a:p>
            <a:fld id="{1053B3EC-183E-40F4-92F8-F25AEB6946FB}" type="slidenum">
              <a:rPr lang="en-GB" smtClean="0"/>
              <a:t>11</a:t>
            </a:fld>
            <a:endParaRPr lang="en-GB" dirty="0"/>
          </a:p>
        </p:txBody>
      </p:sp>
    </p:spTree>
    <p:extLst>
      <p:ext uri="{BB962C8B-B14F-4D97-AF65-F5344CB8AC3E}">
        <p14:creationId xmlns:p14="http://schemas.microsoft.com/office/powerpoint/2010/main" val="4155089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Teacher notes-key words-</a:t>
            </a:r>
            <a:r>
              <a:rPr lang="en-GB" sz="1200" b="1" i="1" kern="1200" dirty="0">
                <a:solidFill>
                  <a:schemeClr val="tx1"/>
                </a:solidFill>
                <a:effectLst/>
                <a:latin typeface="+mn-lt"/>
                <a:ea typeface="+mn-ea"/>
                <a:cs typeface="+mn-cs"/>
              </a:rPr>
              <a:t>ANSWERS</a:t>
            </a:r>
          </a:p>
          <a:p>
            <a:r>
              <a:rPr lang="en-GB" sz="1200" kern="1200" dirty="0">
                <a:solidFill>
                  <a:schemeClr val="tx1"/>
                </a:solidFill>
                <a:effectLst/>
                <a:latin typeface="+mn-lt"/>
                <a:ea typeface="+mn-ea"/>
                <a:cs typeface="+mn-cs"/>
              </a:rPr>
              <a:t>To consolidate the meaning of ‘oral hygiene’, ask pupils to name oral hygiene practises on the graffiti wall which support dental health e.g. </a:t>
            </a:r>
            <a:r>
              <a:rPr lang="en-GB" sz="1200" i="1" kern="1200" dirty="0">
                <a:solidFill>
                  <a:schemeClr val="tx1"/>
                </a:solidFill>
                <a:effectLst/>
                <a:latin typeface="+mn-lt"/>
                <a:ea typeface="+mn-ea"/>
                <a:cs typeface="+mn-cs"/>
              </a:rPr>
              <a:t>brushing teeth twice a day, flossing</a:t>
            </a:r>
            <a:endParaRPr lang="en-GB" dirty="0"/>
          </a:p>
        </p:txBody>
      </p:sp>
      <p:sp>
        <p:nvSpPr>
          <p:cNvPr id="4" name="Slide Number Placeholder 3"/>
          <p:cNvSpPr>
            <a:spLocks noGrp="1"/>
          </p:cNvSpPr>
          <p:nvPr>
            <p:ph type="sldNum" sz="quarter" idx="5"/>
          </p:nvPr>
        </p:nvSpPr>
        <p:spPr/>
        <p:txBody>
          <a:bodyPr/>
          <a:lstStyle/>
          <a:p>
            <a:fld id="{1053B3EC-183E-40F4-92F8-F25AEB6946FB}" type="slidenum">
              <a:rPr lang="en-GB" smtClean="0"/>
              <a:t>12</a:t>
            </a:fld>
            <a:endParaRPr lang="en-GB" dirty="0"/>
          </a:p>
        </p:txBody>
      </p:sp>
    </p:spTree>
    <p:extLst>
      <p:ext uri="{BB962C8B-B14F-4D97-AF65-F5344CB8AC3E}">
        <p14:creationId xmlns:p14="http://schemas.microsoft.com/office/powerpoint/2010/main" val="25838309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a:t>
            </a:r>
            <a:r>
              <a:rPr lang="en-US" b="1" baseline="0" dirty="0"/>
              <a:t> Notes (10 MIN) </a:t>
            </a:r>
            <a:r>
              <a:rPr lang="en-US" b="1" i="1" baseline="0" dirty="0"/>
              <a:t>Everyday Actions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baseline="0" dirty="0"/>
              <a:t>Give each group a set of Resource 1: </a:t>
            </a:r>
            <a:r>
              <a:rPr lang="en-US" b="0" i="1" baseline="0" dirty="0"/>
              <a:t>Everyday Actions </a:t>
            </a:r>
            <a:r>
              <a:rPr lang="en-US" b="0" i="0" baseline="0" dirty="0"/>
              <a:t>and ask them to sort the cards into piles of </a:t>
            </a:r>
            <a:r>
              <a:rPr lang="en-GB" sz="1200" kern="1200" dirty="0">
                <a:solidFill>
                  <a:schemeClr val="tx1"/>
                </a:solidFill>
                <a:effectLst/>
                <a:latin typeface="+mn-lt"/>
                <a:ea typeface="+mn-ea"/>
                <a:cs typeface="+mn-cs"/>
              </a:rPr>
              <a:t>‘positive actions’, ‘negative actions’ and ‘not sure/depends’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1" kern="1200" baseline="0" dirty="0">
              <a:solidFill>
                <a:schemeClr val="tx1"/>
              </a:solidFill>
              <a:effectLst/>
              <a:latin typeface="+mn-lt"/>
              <a:ea typeface="+mn-ea"/>
              <a:cs typeface="+mn-cs"/>
            </a:endParaRPr>
          </a:p>
          <a:p>
            <a:r>
              <a:rPr lang="en-US" b="1" dirty="0">
                <a:latin typeface="+mn-lt"/>
              </a:rPr>
              <a:t>Support: </a:t>
            </a:r>
            <a:r>
              <a:rPr lang="en-US" b="0" dirty="0">
                <a:latin typeface="+mn-lt"/>
              </a:rPr>
              <a:t>Give pupils</a:t>
            </a:r>
            <a:r>
              <a:rPr lang="en-GB" sz="1200" kern="1200" dirty="0">
                <a:solidFill>
                  <a:schemeClr val="tx1"/>
                </a:solidFill>
                <a:effectLst/>
                <a:latin typeface="+mn-lt"/>
                <a:ea typeface="+mn-ea"/>
                <a:cs typeface="+mn-cs"/>
              </a:rPr>
              <a:t> a reduced number of cards from Resource 1: </a:t>
            </a:r>
            <a:r>
              <a:rPr lang="en-GB" sz="1200" i="1" kern="1200" dirty="0">
                <a:solidFill>
                  <a:schemeClr val="tx1"/>
                </a:solidFill>
                <a:effectLst/>
                <a:latin typeface="+mn-lt"/>
                <a:ea typeface="+mn-ea"/>
                <a:cs typeface="+mn-cs"/>
              </a:rPr>
              <a:t>Everyday Actions </a:t>
            </a:r>
            <a:r>
              <a:rPr lang="en-GB" sz="1200" i="0" kern="1200" dirty="0">
                <a:solidFill>
                  <a:schemeClr val="tx1"/>
                </a:solidFill>
                <a:effectLst/>
                <a:latin typeface="+mn-lt"/>
                <a:ea typeface="+mn-ea"/>
                <a:cs typeface="+mn-cs"/>
              </a:rPr>
              <a:t>and ask them to sort these</a:t>
            </a:r>
          </a:p>
          <a:p>
            <a:r>
              <a:rPr lang="en-GB" sz="1200" b="1" i="0"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Pupils rank the actions using Resource 2: </a:t>
            </a:r>
            <a:r>
              <a:rPr lang="en-GB" sz="1200" i="1" kern="1200" dirty="0">
                <a:solidFill>
                  <a:schemeClr val="tx1"/>
                </a:solidFill>
                <a:effectLst/>
                <a:latin typeface="+mn-lt"/>
                <a:ea typeface="+mn-ea"/>
                <a:cs typeface="+mn-cs"/>
              </a:rPr>
              <a:t>Action continuum </a:t>
            </a:r>
            <a:r>
              <a:rPr lang="en-GB" sz="1200" kern="1200" dirty="0">
                <a:solidFill>
                  <a:schemeClr val="tx1"/>
                </a:solidFill>
                <a:effectLst/>
                <a:latin typeface="+mn-lt"/>
                <a:ea typeface="+mn-ea"/>
                <a:cs typeface="+mn-cs"/>
              </a:rPr>
              <a:t>(A3 size)</a:t>
            </a:r>
            <a:r>
              <a:rPr lang="en-GB" sz="1200" i="1" kern="1200" dirty="0">
                <a:solidFill>
                  <a:schemeClr val="tx1"/>
                </a:solidFill>
                <a:effectLst/>
                <a:latin typeface="+mn-lt"/>
                <a:ea typeface="+mn-ea"/>
                <a:cs typeface="+mn-cs"/>
              </a:rPr>
              <a:t>,</a:t>
            </a:r>
            <a:r>
              <a:rPr lang="en-GB" sz="1200" kern="1200" dirty="0">
                <a:solidFill>
                  <a:schemeClr val="tx1"/>
                </a:solidFill>
                <a:effectLst/>
                <a:latin typeface="+mn-lt"/>
                <a:ea typeface="+mn-ea"/>
                <a:cs typeface="+mn-cs"/>
              </a:rPr>
              <a:t> by deciding which are harmful to teeth and which help to keep teeth healthy</a:t>
            </a:r>
            <a:endParaRPr lang="en-GB" b="1" dirty="0">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baseline="0" dirty="0"/>
          </a:p>
          <a:p>
            <a:endParaRPr lang="en-GB" dirty="0"/>
          </a:p>
        </p:txBody>
      </p:sp>
      <p:sp>
        <p:nvSpPr>
          <p:cNvPr id="4" name="Slide Number Placeholder 3"/>
          <p:cNvSpPr>
            <a:spLocks noGrp="1"/>
          </p:cNvSpPr>
          <p:nvPr>
            <p:ph type="sldNum" sz="quarter" idx="5"/>
          </p:nvPr>
        </p:nvSpPr>
        <p:spPr/>
        <p:txBody>
          <a:bodyPr/>
          <a:lstStyle/>
          <a:p>
            <a:fld id="{1053B3EC-183E-40F4-92F8-F25AEB6946FB}" type="slidenum">
              <a:rPr lang="en-GB" smtClean="0"/>
              <a:t>13</a:t>
            </a:fld>
            <a:endParaRPr lang="en-GB" dirty="0"/>
          </a:p>
        </p:txBody>
      </p:sp>
    </p:spTree>
    <p:extLst>
      <p:ext uri="{BB962C8B-B14F-4D97-AF65-F5344CB8AC3E}">
        <p14:creationId xmlns:p14="http://schemas.microsoft.com/office/powerpoint/2010/main" val="34127225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 Notes (15 MIN) </a:t>
            </a:r>
            <a:r>
              <a:rPr lang="en-US" b="1" i="1" dirty="0"/>
              <a:t>Dos and Don’ts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their groups, give pupils a set of Resource 3: </a:t>
            </a:r>
            <a:r>
              <a:rPr lang="en-GB" sz="1200" i="1" kern="1200" dirty="0">
                <a:solidFill>
                  <a:schemeClr val="tx1"/>
                </a:solidFill>
                <a:effectLst/>
                <a:latin typeface="+mn-lt"/>
                <a:ea typeface="+mn-ea"/>
                <a:cs typeface="+mn-cs"/>
              </a:rPr>
              <a:t>Dental Health facts</a:t>
            </a:r>
            <a:r>
              <a:rPr lang="en-GB" sz="1200" kern="1200" dirty="0">
                <a:solidFill>
                  <a:schemeClr val="tx1"/>
                </a:solidFill>
                <a:effectLst/>
                <a:latin typeface="+mn-lt"/>
                <a:ea typeface="+mn-ea"/>
                <a:cs typeface="+mn-cs"/>
              </a:rPr>
              <a:t>, and ask them to match the facts to the everyday actions from the previous activity. Then ask pupils to compile a ‘dos and don’ts’ list on maintaining oral hygiene, ensuring they justify their choices with a dental health fact</a:t>
            </a:r>
            <a:endParaRPr lang="en-US" b="1" i="1" dirty="0"/>
          </a:p>
          <a:p>
            <a:endParaRPr lang="en-GB" b="1" dirty="0"/>
          </a:p>
          <a:p>
            <a:r>
              <a:rPr lang="en-GB" b="1" dirty="0"/>
              <a:t>Support: </a:t>
            </a:r>
            <a:r>
              <a:rPr lang="en-GB" sz="1200" kern="1200" dirty="0">
                <a:solidFill>
                  <a:schemeClr val="tx1"/>
                </a:solidFill>
                <a:effectLst/>
                <a:latin typeface="+mn-lt"/>
                <a:ea typeface="+mn-ea"/>
                <a:cs typeface="+mn-cs"/>
              </a:rPr>
              <a:t>Give pupils a reduced number of cards that match those from the previous activity (Resource 1: Everyday Actions)</a:t>
            </a:r>
          </a:p>
          <a:p>
            <a:r>
              <a:rPr lang="en-GB" sz="1200" b="1"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Pupils adjust their continuum based on their findings</a:t>
            </a:r>
            <a:endParaRPr lang="en-GB" b="1" dirty="0"/>
          </a:p>
        </p:txBody>
      </p:sp>
      <p:sp>
        <p:nvSpPr>
          <p:cNvPr id="4" name="Slide Number Placeholder 3"/>
          <p:cNvSpPr>
            <a:spLocks noGrp="1"/>
          </p:cNvSpPr>
          <p:nvPr>
            <p:ph type="sldNum" sz="quarter" idx="5"/>
          </p:nvPr>
        </p:nvSpPr>
        <p:spPr/>
        <p:txBody>
          <a:bodyPr/>
          <a:lstStyle/>
          <a:p>
            <a:fld id="{1053B3EC-183E-40F4-92F8-F25AEB6946FB}" type="slidenum">
              <a:rPr lang="en-GB" smtClean="0"/>
              <a:t>14</a:t>
            </a:fld>
            <a:endParaRPr lang="en-GB" dirty="0"/>
          </a:p>
        </p:txBody>
      </p:sp>
    </p:spTree>
    <p:extLst>
      <p:ext uri="{BB962C8B-B14F-4D97-AF65-F5344CB8AC3E}">
        <p14:creationId xmlns:p14="http://schemas.microsoft.com/office/powerpoint/2010/main" val="19985554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 Notes (15 MIN)  </a:t>
            </a:r>
            <a:r>
              <a:rPr lang="en-US" b="1" i="1" dirty="0"/>
              <a:t>Dental dilemma scenarios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Give pupils one scenario per group and ask them to consider how the dilemma could be solved by responding to the questions</a:t>
            </a:r>
            <a:endParaRPr lang="en-US" b="1" i="1" dirty="0"/>
          </a:p>
          <a:p>
            <a:endParaRPr lang="en-GB" dirty="0"/>
          </a:p>
        </p:txBody>
      </p:sp>
      <p:sp>
        <p:nvSpPr>
          <p:cNvPr id="4" name="Slide Number Placeholder 3"/>
          <p:cNvSpPr>
            <a:spLocks noGrp="1"/>
          </p:cNvSpPr>
          <p:nvPr>
            <p:ph type="sldNum" sz="quarter" idx="5"/>
          </p:nvPr>
        </p:nvSpPr>
        <p:spPr/>
        <p:txBody>
          <a:bodyPr/>
          <a:lstStyle/>
          <a:p>
            <a:fld id="{1053B3EC-183E-40F4-92F8-F25AEB6946FB}" type="slidenum">
              <a:rPr lang="en-GB" smtClean="0"/>
              <a:t>15</a:t>
            </a:fld>
            <a:endParaRPr lang="en-GB" dirty="0"/>
          </a:p>
        </p:txBody>
      </p:sp>
    </p:spTree>
    <p:extLst>
      <p:ext uri="{BB962C8B-B14F-4D97-AF65-F5344CB8AC3E}">
        <p14:creationId xmlns:p14="http://schemas.microsoft.com/office/powerpoint/2010/main" val="38477479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Use these slides to take feedback from each group and to summarise key learning</a:t>
            </a:r>
            <a:endParaRPr lang="en-GB" dirty="0"/>
          </a:p>
          <a:p>
            <a:endParaRPr lang="en-GB" dirty="0"/>
          </a:p>
        </p:txBody>
      </p:sp>
      <p:sp>
        <p:nvSpPr>
          <p:cNvPr id="4" name="Slide Number Placeholder 3"/>
          <p:cNvSpPr>
            <a:spLocks noGrp="1"/>
          </p:cNvSpPr>
          <p:nvPr>
            <p:ph type="sldNum" sz="quarter" idx="5"/>
          </p:nvPr>
        </p:nvSpPr>
        <p:spPr/>
        <p:txBody>
          <a:bodyPr/>
          <a:lstStyle/>
          <a:p>
            <a:fld id="{1053B3EC-183E-40F4-92F8-F25AEB6946FB}" type="slidenum">
              <a:rPr lang="en-GB" smtClean="0"/>
              <a:t>16</a:t>
            </a:fld>
            <a:endParaRPr lang="en-GB" dirty="0"/>
          </a:p>
        </p:txBody>
      </p:sp>
    </p:spTree>
    <p:extLst>
      <p:ext uri="{BB962C8B-B14F-4D97-AF65-F5344CB8AC3E}">
        <p14:creationId xmlns:p14="http://schemas.microsoft.com/office/powerpoint/2010/main" val="557964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Teacher Notes (5 MIN) </a:t>
            </a:r>
            <a:r>
              <a:rPr lang="en-US" b="1" i="1" dirty="0"/>
              <a:t>Endpoint assessment</a:t>
            </a:r>
          </a:p>
          <a:p>
            <a:r>
              <a:rPr lang="en-GB" dirty="0"/>
              <a:t>Ask pupils to revisit the graffiti walls and add new ideas based on their learning in the lesson. For new (or original) ideas, ask pupils to justify their choices where possible e.g. spit out toothpaste rather than rinse with water – fluoride stays on the teeth for longer</a:t>
            </a:r>
          </a:p>
        </p:txBody>
      </p:sp>
      <p:sp>
        <p:nvSpPr>
          <p:cNvPr id="4" name="Slide Number Placeholder 3"/>
          <p:cNvSpPr>
            <a:spLocks noGrp="1"/>
          </p:cNvSpPr>
          <p:nvPr>
            <p:ph type="sldNum" sz="quarter" idx="5"/>
          </p:nvPr>
        </p:nvSpPr>
        <p:spPr/>
        <p:txBody>
          <a:bodyPr/>
          <a:lstStyle/>
          <a:p>
            <a:fld id="{1053B3EC-183E-40F4-92F8-F25AEB6946FB}" type="slidenum">
              <a:rPr lang="en-GB" smtClean="0"/>
              <a:t>19</a:t>
            </a:fld>
            <a:endParaRPr lang="en-GB" dirty="0"/>
          </a:p>
        </p:txBody>
      </p:sp>
    </p:spTree>
    <p:extLst>
      <p:ext uri="{BB962C8B-B14F-4D97-AF65-F5344CB8AC3E}">
        <p14:creationId xmlns:p14="http://schemas.microsoft.com/office/powerpoint/2010/main" val="4012640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t>Teacher Notes</a:t>
            </a:r>
          </a:p>
          <a:p>
            <a:r>
              <a:rPr lang="en-US" i="0" dirty="0"/>
              <a:t>This activity can be used to extend the learning</a:t>
            </a:r>
            <a:r>
              <a:rPr lang="en-US" i="0" baseline="0" dirty="0"/>
              <a:t>, either in lessons or as home learning.</a:t>
            </a:r>
            <a:endParaRPr lang="en-GB" i="0" dirty="0"/>
          </a:p>
          <a:p>
            <a:endParaRPr lang="en-GB" dirty="0"/>
          </a:p>
        </p:txBody>
      </p:sp>
      <p:sp>
        <p:nvSpPr>
          <p:cNvPr id="4" name="Slide Number Placeholder 3"/>
          <p:cNvSpPr>
            <a:spLocks noGrp="1"/>
          </p:cNvSpPr>
          <p:nvPr>
            <p:ph type="sldNum" sz="quarter" idx="5"/>
          </p:nvPr>
        </p:nvSpPr>
        <p:spPr/>
        <p:txBody>
          <a:bodyPr/>
          <a:lstStyle/>
          <a:p>
            <a:fld id="{1053B3EC-183E-40F4-92F8-F25AEB6946FB}" type="slidenum">
              <a:rPr lang="en-GB" smtClean="0"/>
              <a:t>20</a:t>
            </a:fld>
            <a:endParaRPr lang="en-GB" dirty="0"/>
          </a:p>
        </p:txBody>
      </p:sp>
    </p:spTree>
    <p:extLst>
      <p:ext uri="{BB962C8B-B14F-4D97-AF65-F5344CB8AC3E}">
        <p14:creationId xmlns:p14="http://schemas.microsoft.com/office/powerpoint/2010/main" val="24647267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DBE01-2F71-4E07-85E0-64A0F56CD5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9AC096A-7FA7-4ED9-BF62-F630799795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98F42F2-E327-4ACE-A3CE-37687142F0E8}"/>
              </a:ext>
            </a:extLst>
          </p:cNvPr>
          <p:cNvSpPr>
            <a:spLocks noGrp="1"/>
          </p:cNvSpPr>
          <p:nvPr>
            <p:ph type="dt" sz="half" idx="10"/>
          </p:nvPr>
        </p:nvSpPr>
        <p:spPr/>
        <p:txBody>
          <a:bodyPr/>
          <a:lstStyle/>
          <a:p>
            <a:fld id="{DE60E82F-8F14-4D9E-94E2-BC4A3D5FEB5A}" type="datetime1">
              <a:rPr lang="en-GB" smtClean="0"/>
              <a:t>22/12/2020</a:t>
            </a:fld>
            <a:endParaRPr lang="en-GB" dirty="0"/>
          </a:p>
        </p:txBody>
      </p:sp>
      <p:sp>
        <p:nvSpPr>
          <p:cNvPr id="5" name="Footer Placeholder 4">
            <a:extLst>
              <a:ext uri="{FF2B5EF4-FFF2-40B4-BE49-F238E27FC236}">
                <a16:creationId xmlns:a16="http://schemas.microsoft.com/office/drawing/2014/main" id="{FE36219E-0460-479F-AF64-CD22329F8886}"/>
              </a:ext>
            </a:extLst>
          </p:cNvPr>
          <p:cNvSpPr>
            <a:spLocks noGrp="1"/>
          </p:cNvSpPr>
          <p:nvPr>
            <p:ph type="ftr" sz="quarter" idx="11"/>
          </p:nvPr>
        </p:nvSpPr>
        <p:spPr/>
        <p:txBody>
          <a:bodyPr/>
          <a:lstStyle/>
          <a:p>
            <a:r>
              <a:rPr lang="en-GB"/>
              <a:t>© PSHE Association 2020</a:t>
            </a:r>
            <a:endParaRPr lang="en-GB" dirty="0"/>
          </a:p>
        </p:txBody>
      </p:sp>
      <p:sp>
        <p:nvSpPr>
          <p:cNvPr id="6" name="Slide Number Placeholder 5">
            <a:extLst>
              <a:ext uri="{FF2B5EF4-FFF2-40B4-BE49-F238E27FC236}">
                <a16:creationId xmlns:a16="http://schemas.microsoft.com/office/drawing/2014/main" id="{96FF7A97-E43E-4CB8-A58F-02F80CDC7336}"/>
              </a:ext>
            </a:extLst>
          </p:cNvPr>
          <p:cNvSpPr>
            <a:spLocks noGrp="1"/>
          </p:cNvSpPr>
          <p:nvPr>
            <p:ph type="sldNum" sz="quarter" idx="12"/>
          </p:nvPr>
        </p:nvSpPr>
        <p:spPr/>
        <p:txBody>
          <a:bodyPr/>
          <a:lstStyle/>
          <a:p>
            <a:fld id="{42A25D2E-44BF-43DE-AEC6-F74063BC09DB}" type="slidenum">
              <a:rPr lang="en-GB" smtClean="0"/>
              <a:t>‹#›</a:t>
            </a:fld>
            <a:endParaRPr lang="en-GB" dirty="0"/>
          </a:p>
        </p:txBody>
      </p:sp>
    </p:spTree>
    <p:extLst>
      <p:ext uri="{BB962C8B-B14F-4D97-AF65-F5344CB8AC3E}">
        <p14:creationId xmlns:p14="http://schemas.microsoft.com/office/powerpoint/2010/main" val="20593373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007B0-878C-44E7-AC99-0FFB27F57E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04BAAF-5719-435C-9781-37FF0F4EED9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85D8D3-D7FB-4E5A-9591-49E993D2F905}"/>
              </a:ext>
            </a:extLst>
          </p:cNvPr>
          <p:cNvSpPr>
            <a:spLocks noGrp="1"/>
          </p:cNvSpPr>
          <p:nvPr>
            <p:ph type="dt" sz="half" idx="10"/>
          </p:nvPr>
        </p:nvSpPr>
        <p:spPr/>
        <p:txBody>
          <a:bodyPr/>
          <a:lstStyle/>
          <a:p>
            <a:fld id="{90C66E1A-F783-4202-9E45-3643D28EE645}" type="datetime1">
              <a:rPr lang="en-GB" smtClean="0"/>
              <a:t>22/12/2020</a:t>
            </a:fld>
            <a:endParaRPr lang="en-GB" dirty="0"/>
          </a:p>
        </p:txBody>
      </p:sp>
      <p:sp>
        <p:nvSpPr>
          <p:cNvPr id="5" name="Footer Placeholder 4">
            <a:extLst>
              <a:ext uri="{FF2B5EF4-FFF2-40B4-BE49-F238E27FC236}">
                <a16:creationId xmlns:a16="http://schemas.microsoft.com/office/drawing/2014/main" id="{200C5D8F-28E7-4033-9A3A-2BEDFD1578EC}"/>
              </a:ext>
            </a:extLst>
          </p:cNvPr>
          <p:cNvSpPr>
            <a:spLocks noGrp="1"/>
          </p:cNvSpPr>
          <p:nvPr>
            <p:ph type="ftr" sz="quarter" idx="11"/>
          </p:nvPr>
        </p:nvSpPr>
        <p:spPr/>
        <p:txBody>
          <a:bodyPr/>
          <a:lstStyle/>
          <a:p>
            <a:r>
              <a:rPr lang="en-GB"/>
              <a:t>© PSHE Association 2020</a:t>
            </a:r>
            <a:endParaRPr lang="en-GB" dirty="0"/>
          </a:p>
        </p:txBody>
      </p:sp>
      <p:sp>
        <p:nvSpPr>
          <p:cNvPr id="6" name="Slide Number Placeholder 5">
            <a:extLst>
              <a:ext uri="{FF2B5EF4-FFF2-40B4-BE49-F238E27FC236}">
                <a16:creationId xmlns:a16="http://schemas.microsoft.com/office/drawing/2014/main" id="{84F1B85E-6ABB-4884-8204-3FB438C43E2F}"/>
              </a:ext>
            </a:extLst>
          </p:cNvPr>
          <p:cNvSpPr>
            <a:spLocks noGrp="1"/>
          </p:cNvSpPr>
          <p:nvPr>
            <p:ph type="sldNum" sz="quarter" idx="12"/>
          </p:nvPr>
        </p:nvSpPr>
        <p:spPr/>
        <p:txBody>
          <a:bodyPr/>
          <a:lstStyle/>
          <a:p>
            <a:fld id="{42A25D2E-44BF-43DE-AEC6-F74063BC09DB}" type="slidenum">
              <a:rPr lang="en-GB" smtClean="0"/>
              <a:t>‹#›</a:t>
            </a:fld>
            <a:endParaRPr lang="en-GB" dirty="0"/>
          </a:p>
        </p:txBody>
      </p:sp>
    </p:spTree>
    <p:extLst>
      <p:ext uri="{BB962C8B-B14F-4D97-AF65-F5344CB8AC3E}">
        <p14:creationId xmlns:p14="http://schemas.microsoft.com/office/powerpoint/2010/main" val="643896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2BF3E8-1B50-48D8-A6AA-30598DF66F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E8CD689-2390-435A-B080-BEDB93F34D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7CA029C-B51D-4490-B63A-BF1CBACA5122}"/>
              </a:ext>
            </a:extLst>
          </p:cNvPr>
          <p:cNvSpPr>
            <a:spLocks noGrp="1"/>
          </p:cNvSpPr>
          <p:nvPr>
            <p:ph type="dt" sz="half" idx="10"/>
          </p:nvPr>
        </p:nvSpPr>
        <p:spPr/>
        <p:txBody>
          <a:bodyPr/>
          <a:lstStyle/>
          <a:p>
            <a:fld id="{B97D7816-93FA-4766-8349-93A8E19EE4CF}" type="datetime1">
              <a:rPr lang="en-GB" smtClean="0"/>
              <a:t>22/12/2020</a:t>
            </a:fld>
            <a:endParaRPr lang="en-GB" dirty="0"/>
          </a:p>
        </p:txBody>
      </p:sp>
      <p:sp>
        <p:nvSpPr>
          <p:cNvPr id="5" name="Footer Placeholder 4">
            <a:extLst>
              <a:ext uri="{FF2B5EF4-FFF2-40B4-BE49-F238E27FC236}">
                <a16:creationId xmlns:a16="http://schemas.microsoft.com/office/drawing/2014/main" id="{C105F95B-D6EA-4B9E-8C0E-CB90A7D955BC}"/>
              </a:ext>
            </a:extLst>
          </p:cNvPr>
          <p:cNvSpPr>
            <a:spLocks noGrp="1"/>
          </p:cNvSpPr>
          <p:nvPr>
            <p:ph type="ftr" sz="quarter" idx="11"/>
          </p:nvPr>
        </p:nvSpPr>
        <p:spPr/>
        <p:txBody>
          <a:bodyPr/>
          <a:lstStyle/>
          <a:p>
            <a:r>
              <a:rPr lang="en-GB"/>
              <a:t>© PSHE Association 2020</a:t>
            </a:r>
            <a:endParaRPr lang="en-GB" dirty="0"/>
          </a:p>
        </p:txBody>
      </p:sp>
      <p:sp>
        <p:nvSpPr>
          <p:cNvPr id="6" name="Slide Number Placeholder 5">
            <a:extLst>
              <a:ext uri="{FF2B5EF4-FFF2-40B4-BE49-F238E27FC236}">
                <a16:creationId xmlns:a16="http://schemas.microsoft.com/office/drawing/2014/main" id="{B0172016-BAA6-4799-95AA-5188EF85D059}"/>
              </a:ext>
            </a:extLst>
          </p:cNvPr>
          <p:cNvSpPr>
            <a:spLocks noGrp="1"/>
          </p:cNvSpPr>
          <p:nvPr>
            <p:ph type="sldNum" sz="quarter" idx="12"/>
          </p:nvPr>
        </p:nvSpPr>
        <p:spPr/>
        <p:txBody>
          <a:bodyPr/>
          <a:lstStyle/>
          <a:p>
            <a:fld id="{42A25D2E-44BF-43DE-AEC6-F74063BC09DB}" type="slidenum">
              <a:rPr lang="en-GB" smtClean="0"/>
              <a:t>‹#›</a:t>
            </a:fld>
            <a:endParaRPr lang="en-GB" dirty="0"/>
          </a:p>
        </p:txBody>
      </p:sp>
    </p:spTree>
    <p:extLst>
      <p:ext uri="{BB962C8B-B14F-4D97-AF65-F5344CB8AC3E}">
        <p14:creationId xmlns:p14="http://schemas.microsoft.com/office/powerpoint/2010/main" val="2238967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D734C-95C1-41E8-A90F-413AA32C49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C965E27-28DA-425F-9DCD-7972170090E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5D54D5E-8F6F-4300-AA5B-E465113FCD2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01F4E6B-108B-4F0B-B1A3-71A91C71FA99}"/>
              </a:ext>
            </a:extLst>
          </p:cNvPr>
          <p:cNvSpPr>
            <a:spLocks noGrp="1"/>
          </p:cNvSpPr>
          <p:nvPr>
            <p:ph type="dt" sz="half" idx="10"/>
          </p:nvPr>
        </p:nvSpPr>
        <p:spPr/>
        <p:txBody>
          <a:bodyPr/>
          <a:lstStyle/>
          <a:p>
            <a:fld id="{2AA71002-4AA0-40C6-B152-F2FE44A45ED6}" type="datetime1">
              <a:rPr lang="en-GB" smtClean="0"/>
              <a:t>22/12/2020</a:t>
            </a:fld>
            <a:endParaRPr lang="en-GB" dirty="0"/>
          </a:p>
        </p:txBody>
      </p:sp>
      <p:sp>
        <p:nvSpPr>
          <p:cNvPr id="6" name="Footer Placeholder 5">
            <a:extLst>
              <a:ext uri="{FF2B5EF4-FFF2-40B4-BE49-F238E27FC236}">
                <a16:creationId xmlns:a16="http://schemas.microsoft.com/office/drawing/2014/main" id="{C44534F4-18DC-4543-86B3-6BC3D4C66E18}"/>
              </a:ext>
            </a:extLst>
          </p:cNvPr>
          <p:cNvSpPr>
            <a:spLocks noGrp="1"/>
          </p:cNvSpPr>
          <p:nvPr>
            <p:ph type="ftr" sz="quarter" idx="11"/>
          </p:nvPr>
        </p:nvSpPr>
        <p:spPr/>
        <p:txBody>
          <a:bodyPr/>
          <a:lstStyle/>
          <a:p>
            <a:r>
              <a:rPr lang="en-GB"/>
              <a:t>© PSHE Association 2020</a:t>
            </a:r>
            <a:endParaRPr lang="en-GB" dirty="0"/>
          </a:p>
        </p:txBody>
      </p:sp>
      <p:sp>
        <p:nvSpPr>
          <p:cNvPr id="7" name="Slide Number Placeholder 6">
            <a:extLst>
              <a:ext uri="{FF2B5EF4-FFF2-40B4-BE49-F238E27FC236}">
                <a16:creationId xmlns:a16="http://schemas.microsoft.com/office/drawing/2014/main" id="{C89D2F4F-11DC-45BF-9AFF-6C602ADD538B}"/>
              </a:ext>
            </a:extLst>
          </p:cNvPr>
          <p:cNvSpPr>
            <a:spLocks noGrp="1"/>
          </p:cNvSpPr>
          <p:nvPr>
            <p:ph type="sldNum" sz="quarter" idx="12"/>
          </p:nvPr>
        </p:nvSpPr>
        <p:spPr/>
        <p:txBody>
          <a:bodyPr/>
          <a:lstStyle/>
          <a:p>
            <a:fld id="{42A25D2E-44BF-43DE-AEC6-F74063BC09DB}" type="slidenum">
              <a:rPr lang="en-GB" smtClean="0"/>
              <a:t>‹#›</a:t>
            </a:fld>
            <a:endParaRPr lang="en-GB" dirty="0"/>
          </a:p>
        </p:txBody>
      </p:sp>
    </p:spTree>
    <p:extLst>
      <p:ext uri="{BB962C8B-B14F-4D97-AF65-F5344CB8AC3E}">
        <p14:creationId xmlns:p14="http://schemas.microsoft.com/office/powerpoint/2010/main" val="3687563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420576-3EBE-4E88-935B-6812DF6AFD7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4CC2200-C7EA-45DE-94DD-78579963B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9221534-D668-487F-A009-DAB40ECC914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EF4F66F-6078-4031-9C5D-2CED2B40C6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7BAF597-2DCA-43C7-B431-6FB5FE92327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6BD0F66-11DC-43F8-8420-80CC784B038E}"/>
              </a:ext>
            </a:extLst>
          </p:cNvPr>
          <p:cNvSpPr>
            <a:spLocks noGrp="1"/>
          </p:cNvSpPr>
          <p:nvPr>
            <p:ph type="dt" sz="half" idx="10"/>
          </p:nvPr>
        </p:nvSpPr>
        <p:spPr/>
        <p:txBody>
          <a:bodyPr/>
          <a:lstStyle/>
          <a:p>
            <a:fld id="{907D26BB-CE5B-4593-A324-5BFF966B10A0}" type="datetime1">
              <a:rPr lang="en-GB" smtClean="0"/>
              <a:t>22/12/2020</a:t>
            </a:fld>
            <a:endParaRPr lang="en-GB" dirty="0"/>
          </a:p>
        </p:txBody>
      </p:sp>
      <p:sp>
        <p:nvSpPr>
          <p:cNvPr id="8" name="Footer Placeholder 7">
            <a:extLst>
              <a:ext uri="{FF2B5EF4-FFF2-40B4-BE49-F238E27FC236}">
                <a16:creationId xmlns:a16="http://schemas.microsoft.com/office/drawing/2014/main" id="{2E35FF45-B72F-4A4B-8DB6-E68EABFC09F5}"/>
              </a:ext>
            </a:extLst>
          </p:cNvPr>
          <p:cNvSpPr>
            <a:spLocks noGrp="1"/>
          </p:cNvSpPr>
          <p:nvPr>
            <p:ph type="ftr" sz="quarter" idx="11"/>
          </p:nvPr>
        </p:nvSpPr>
        <p:spPr/>
        <p:txBody>
          <a:bodyPr/>
          <a:lstStyle/>
          <a:p>
            <a:r>
              <a:rPr lang="en-GB"/>
              <a:t>© PSHE Association 2020</a:t>
            </a:r>
            <a:endParaRPr lang="en-GB" dirty="0"/>
          </a:p>
        </p:txBody>
      </p:sp>
      <p:sp>
        <p:nvSpPr>
          <p:cNvPr id="9" name="Slide Number Placeholder 8">
            <a:extLst>
              <a:ext uri="{FF2B5EF4-FFF2-40B4-BE49-F238E27FC236}">
                <a16:creationId xmlns:a16="http://schemas.microsoft.com/office/drawing/2014/main" id="{2B22B486-90AA-4F75-A407-1EAE5E7EB376}"/>
              </a:ext>
            </a:extLst>
          </p:cNvPr>
          <p:cNvSpPr>
            <a:spLocks noGrp="1"/>
          </p:cNvSpPr>
          <p:nvPr>
            <p:ph type="sldNum" sz="quarter" idx="12"/>
          </p:nvPr>
        </p:nvSpPr>
        <p:spPr/>
        <p:txBody>
          <a:bodyPr/>
          <a:lstStyle/>
          <a:p>
            <a:fld id="{42A25D2E-44BF-43DE-AEC6-F74063BC09DB}" type="slidenum">
              <a:rPr lang="en-GB" smtClean="0"/>
              <a:t>‹#›</a:t>
            </a:fld>
            <a:endParaRPr lang="en-GB" dirty="0"/>
          </a:p>
        </p:txBody>
      </p:sp>
    </p:spTree>
    <p:extLst>
      <p:ext uri="{BB962C8B-B14F-4D97-AF65-F5344CB8AC3E}">
        <p14:creationId xmlns:p14="http://schemas.microsoft.com/office/powerpoint/2010/main" val="3127423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A80BC-5115-4DD9-8FE5-BD03724AA5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E2105B9-3684-4587-B85B-D47A5704DE26}"/>
              </a:ext>
            </a:extLst>
          </p:cNvPr>
          <p:cNvSpPr>
            <a:spLocks noGrp="1"/>
          </p:cNvSpPr>
          <p:nvPr>
            <p:ph type="dt" sz="half" idx="10"/>
          </p:nvPr>
        </p:nvSpPr>
        <p:spPr/>
        <p:txBody>
          <a:bodyPr/>
          <a:lstStyle/>
          <a:p>
            <a:fld id="{AA722609-B9C7-415B-A508-EB9F998A327C}" type="datetime1">
              <a:rPr lang="en-GB" smtClean="0"/>
              <a:t>22/12/2020</a:t>
            </a:fld>
            <a:endParaRPr lang="en-GB" dirty="0"/>
          </a:p>
        </p:txBody>
      </p:sp>
      <p:sp>
        <p:nvSpPr>
          <p:cNvPr id="4" name="Footer Placeholder 3">
            <a:extLst>
              <a:ext uri="{FF2B5EF4-FFF2-40B4-BE49-F238E27FC236}">
                <a16:creationId xmlns:a16="http://schemas.microsoft.com/office/drawing/2014/main" id="{AD7DF810-EAD9-4106-9B51-FB01BDA785DC}"/>
              </a:ext>
            </a:extLst>
          </p:cNvPr>
          <p:cNvSpPr>
            <a:spLocks noGrp="1"/>
          </p:cNvSpPr>
          <p:nvPr>
            <p:ph type="ftr" sz="quarter" idx="11"/>
          </p:nvPr>
        </p:nvSpPr>
        <p:spPr/>
        <p:txBody>
          <a:bodyPr/>
          <a:lstStyle/>
          <a:p>
            <a:r>
              <a:rPr lang="en-GB"/>
              <a:t>© PSHE Association 2020</a:t>
            </a:r>
            <a:endParaRPr lang="en-GB" dirty="0"/>
          </a:p>
        </p:txBody>
      </p:sp>
      <p:sp>
        <p:nvSpPr>
          <p:cNvPr id="5" name="Slide Number Placeholder 4">
            <a:extLst>
              <a:ext uri="{FF2B5EF4-FFF2-40B4-BE49-F238E27FC236}">
                <a16:creationId xmlns:a16="http://schemas.microsoft.com/office/drawing/2014/main" id="{AE8BA174-B60F-48D3-9ABD-E4E4F20A494C}"/>
              </a:ext>
            </a:extLst>
          </p:cNvPr>
          <p:cNvSpPr>
            <a:spLocks noGrp="1"/>
          </p:cNvSpPr>
          <p:nvPr>
            <p:ph type="sldNum" sz="quarter" idx="12"/>
          </p:nvPr>
        </p:nvSpPr>
        <p:spPr/>
        <p:txBody>
          <a:bodyPr/>
          <a:lstStyle/>
          <a:p>
            <a:fld id="{42A25D2E-44BF-43DE-AEC6-F74063BC09DB}" type="slidenum">
              <a:rPr lang="en-GB" smtClean="0"/>
              <a:t>‹#›</a:t>
            </a:fld>
            <a:endParaRPr lang="en-GB" dirty="0"/>
          </a:p>
        </p:txBody>
      </p:sp>
    </p:spTree>
    <p:extLst>
      <p:ext uri="{BB962C8B-B14F-4D97-AF65-F5344CB8AC3E}">
        <p14:creationId xmlns:p14="http://schemas.microsoft.com/office/powerpoint/2010/main" val="4217125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686D50D-3246-4B65-BACD-C56109C9EFAC}"/>
              </a:ext>
            </a:extLst>
          </p:cNvPr>
          <p:cNvSpPr>
            <a:spLocks noGrp="1"/>
          </p:cNvSpPr>
          <p:nvPr>
            <p:ph type="dt" sz="half" idx="10"/>
          </p:nvPr>
        </p:nvSpPr>
        <p:spPr/>
        <p:txBody>
          <a:bodyPr/>
          <a:lstStyle/>
          <a:p>
            <a:fld id="{F681A479-A9F9-42AD-A273-A32B5B5717FF}" type="datetime1">
              <a:rPr lang="en-GB" smtClean="0"/>
              <a:t>22/12/2020</a:t>
            </a:fld>
            <a:endParaRPr lang="en-GB" dirty="0"/>
          </a:p>
        </p:txBody>
      </p:sp>
      <p:sp>
        <p:nvSpPr>
          <p:cNvPr id="3" name="Footer Placeholder 2">
            <a:extLst>
              <a:ext uri="{FF2B5EF4-FFF2-40B4-BE49-F238E27FC236}">
                <a16:creationId xmlns:a16="http://schemas.microsoft.com/office/drawing/2014/main" id="{41420CEB-44D5-46F4-8507-59CDF0708EDE}"/>
              </a:ext>
            </a:extLst>
          </p:cNvPr>
          <p:cNvSpPr>
            <a:spLocks noGrp="1"/>
          </p:cNvSpPr>
          <p:nvPr>
            <p:ph type="ftr" sz="quarter" idx="11"/>
          </p:nvPr>
        </p:nvSpPr>
        <p:spPr>
          <a:xfrm>
            <a:off x="4038600" y="6537582"/>
            <a:ext cx="4114800" cy="365125"/>
          </a:xfrm>
        </p:spPr>
        <p:txBody>
          <a:bodyPr/>
          <a:lstStyle/>
          <a:p>
            <a:r>
              <a:rPr lang="en-GB"/>
              <a:t>© PSHE Association 2020</a:t>
            </a:r>
            <a:endParaRPr lang="en-GB" dirty="0"/>
          </a:p>
        </p:txBody>
      </p:sp>
      <p:sp>
        <p:nvSpPr>
          <p:cNvPr id="4" name="Slide Number Placeholder 3">
            <a:extLst>
              <a:ext uri="{FF2B5EF4-FFF2-40B4-BE49-F238E27FC236}">
                <a16:creationId xmlns:a16="http://schemas.microsoft.com/office/drawing/2014/main" id="{5B833459-3E17-4DE8-8474-8F83BD91908A}"/>
              </a:ext>
            </a:extLst>
          </p:cNvPr>
          <p:cNvSpPr>
            <a:spLocks noGrp="1"/>
          </p:cNvSpPr>
          <p:nvPr>
            <p:ph type="sldNum" sz="quarter" idx="12"/>
          </p:nvPr>
        </p:nvSpPr>
        <p:spPr/>
        <p:txBody>
          <a:bodyPr/>
          <a:lstStyle/>
          <a:p>
            <a:fld id="{42A25D2E-44BF-43DE-AEC6-F74063BC09DB}" type="slidenum">
              <a:rPr lang="en-GB" smtClean="0"/>
              <a:t>‹#›</a:t>
            </a:fld>
            <a:endParaRPr lang="en-GB" dirty="0"/>
          </a:p>
        </p:txBody>
      </p:sp>
    </p:spTree>
    <p:extLst>
      <p:ext uri="{BB962C8B-B14F-4D97-AF65-F5344CB8AC3E}">
        <p14:creationId xmlns:p14="http://schemas.microsoft.com/office/powerpoint/2010/main" val="777966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5A4A3-F910-4EC0-84EF-D2F809B569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1397725-F45B-4441-AC02-646045E8FD1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041B31F-63E1-4A6F-8519-DF1EA66F8B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E3F8F25-9CC5-44B2-A560-E7AB6747861E}"/>
              </a:ext>
            </a:extLst>
          </p:cNvPr>
          <p:cNvSpPr>
            <a:spLocks noGrp="1"/>
          </p:cNvSpPr>
          <p:nvPr>
            <p:ph type="dt" sz="half" idx="10"/>
          </p:nvPr>
        </p:nvSpPr>
        <p:spPr/>
        <p:txBody>
          <a:bodyPr/>
          <a:lstStyle/>
          <a:p>
            <a:fld id="{34317807-4E49-4D65-B45D-1CF73AFDE29D}" type="datetime1">
              <a:rPr lang="en-GB" smtClean="0"/>
              <a:t>22/12/2020</a:t>
            </a:fld>
            <a:endParaRPr lang="en-GB" dirty="0"/>
          </a:p>
        </p:txBody>
      </p:sp>
      <p:sp>
        <p:nvSpPr>
          <p:cNvPr id="6" name="Footer Placeholder 5">
            <a:extLst>
              <a:ext uri="{FF2B5EF4-FFF2-40B4-BE49-F238E27FC236}">
                <a16:creationId xmlns:a16="http://schemas.microsoft.com/office/drawing/2014/main" id="{F53F40C0-E728-4EA2-84A1-7A242F1EB269}"/>
              </a:ext>
            </a:extLst>
          </p:cNvPr>
          <p:cNvSpPr>
            <a:spLocks noGrp="1"/>
          </p:cNvSpPr>
          <p:nvPr>
            <p:ph type="ftr" sz="quarter" idx="11"/>
          </p:nvPr>
        </p:nvSpPr>
        <p:spPr/>
        <p:txBody>
          <a:bodyPr/>
          <a:lstStyle/>
          <a:p>
            <a:r>
              <a:rPr lang="en-GB"/>
              <a:t>© PSHE Association 2020</a:t>
            </a:r>
            <a:endParaRPr lang="en-GB" dirty="0"/>
          </a:p>
        </p:txBody>
      </p:sp>
      <p:sp>
        <p:nvSpPr>
          <p:cNvPr id="7" name="Slide Number Placeholder 6">
            <a:extLst>
              <a:ext uri="{FF2B5EF4-FFF2-40B4-BE49-F238E27FC236}">
                <a16:creationId xmlns:a16="http://schemas.microsoft.com/office/drawing/2014/main" id="{6D2D6BF3-823A-464D-8CAB-5FD5504C9F40}"/>
              </a:ext>
            </a:extLst>
          </p:cNvPr>
          <p:cNvSpPr>
            <a:spLocks noGrp="1"/>
          </p:cNvSpPr>
          <p:nvPr>
            <p:ph type="sldNum" sz="quarter" idx="12"/>
          </p:nvPr>
        </p:nvSpPr>
        <p:spPr/>
        <p:txBody>
          <a:bodyPr/>
          <a:lstStyle/>
          <a:p>
            <a:fld id="{42A25D2E-44BF-43DE-AEC6-F74063BC09DB}" type="slidenum">
              <a:rPr lang="en-GB" smtClean="0"/>
              <a:t>‹#›</a:t>
            </a:fld>
            <a:endParaRPr lang="en-GB" dirty="0"/>
          </a:p>
        </p:txBody>
      </p:sp>
    </p:spTree>
    <p:extLst>
      <p:ext uri="{BB962C8B-B14F-4D97-AF65-F5344CB8AC3E}">
        <p14:creationId xmlns:p14="http://schemas.microsoft.com/office/powerpoint/2010/main" val="3487638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417B0-C9EE-4F64-9440-7D196D0C15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9A033BE-1C12-4F57-AD5C-B63696E9073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D2A0DCC-4496-4B2E-97DA-8BFB822EA6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7202461-6FB7-4C5A-B52D-1F69EFE91929}"/>
              </a:ext>
            </a:extLst>
          </p:cNvPr>
          <p:cNvSpPr>
            <a:spLocks noGrp="1"/>
          </p:cNvSpPr>
          <p:nvPr>
            <p:ph type="dt" sz="half" idx="10"/>
          </p:nvPr>
        </p:nvSpPr>
        <p:spPr/>
        <p:txBody>
          <a:bodyPr/>
          <a:lstStyle/>
          <a:p>
            <a:fld id="{636A0115-40C8-4C31-AE44-7B193E592497}" type="datetime1">
              <a:rPr lang="en-GB" smtClean="0"/>
              <a:t>22/12/2020</a:t>
            </a:fld>
            <a:endParaRPr lang="en-GB" dirty="0"/>
          </a:p>
        </p:txBody>
      </p:sp>
      <p:sp>
        <p:nvSpPr>
          <p:cNvPr id="6" name="Footer Placeholder 5">
            <a:extLst>
              <a:ext uri="{FF2B5EF4-FFF2-40B4-BE49-F238E27FC236}">
                <a16:creationId xmlns:a16="http://schemas.microsoft.com/office/drawing/2014/main" id="{177FD886-399C-4633-881E-5C44413B594C}"/>
              </a:ext>
            </a:extLst>
          </p:cNvPr>
          <p:cNvSpPr>
            <a:spLocks noGrp="1"/>
          </p:cNvSpPr>
          <p:nvPr>
            <p:ph type="ftr" sz="quarter" idx="11"/>
          </p:nvPr>
        </p:nvSpPr>
        <p:spPr/>
        <p:txBody>
          <a:bodyPr/>
          <a:lstStyle/>
          <a:p>
            <a:r>
              <a:rPr lang="en-GB"/>
              <a:t>© PSHE Association 2020</a:t>
            </a:r>
            <a:endParaRPr lang="en-GB" dirty="0"/>
          </a:p>
        </p:txBody>
      </p:sp>
      <p:sp>
        <p:nvSpPr>
          <p:cNvPr id="7" name="Slide Number Placeholder 6">
            <a:extLst>
              <a:ext uri="{FF2B5EF4-FFF2-40B4-BE49-F238E27FC236}">
                <a16:creationId xmlns:a16="http://schemas.microsoft.com/office/drawing/2014/main" id="{3115453C-EDC9-4A81-8D4B-C156755D4A82}"/>
              </a:ext>
            </a:extLst>
          </p:cNvPr>
          <p:cNvSpPr>
            <a:spLocks noGrp="1"/>
          </p:cNvSpPr>
          <p:nvPr>
            <p:ph type="sldNum" sz="quarter" idx="12"/>
          </p:nvPr>
        </p:nvSpPr>
        <p:spPr/>
        <p:txBody>
          <a:bodyPr/>
          <a:lstStyle/>
          <a:p>
            <a:fld id="{42A25D2E-44BF-43DE-AEC6-F74063BC09DB}" type="slidenum">
              <a:rPr lang="en-GB" smtClean="0"/>
              <a:t>‹#›</a:t>
            </a:fld>
            <a:endParaRPr lang="en-GB" dirty="0"/>
          </a:p>
        </p:txBody>
      </p:sp>
    </p:spTree>
    <p:extLst>
      <p:ext uri="{BB962C8B-B14F-4D97-AF65-F5344CB8AC3E}">
        <p14:creationId xmlns:p14="http://schemas.microsoft.com/office/powerpoint/2010/main" val="2478345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ED448-04EF-49B1-BED0-7DA6306967F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082631-6414-4106-97AC-35FA053C659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93C8B1-78BD-4AA0-835C-7CBDFEFA09CB}"/>
              </a:ext>
            </a:extLst>
          </p:cNvPr>
          <p:cNvSpPr>
            <a:spLocks noGrp="1"/>
          </p:cNvSpPr>
          <p:nvPr>
            <p:ph type="dt" sz="half" idx="10"/>
          </p:nvPr>
        </p:nvSpPr>
        <p:spPr/>
        <p:txBody>
          <a:bodyPr/>
          <a:lstStyle/>
          <a:p>
            <a:fld id="{6E466BFD-9158-4DE9-A1D2-5BB3489D3BE4}" type="datetime1">
              <a:rPr lang="en-GB" smtClean="0"/>
              <a:t>22/12/2020</a:t>
            </a:fld>
            <a:endParaRPr lang="en-GB" dirty="0"/>
          </a:p>
        </p:txBody>
      </p:sp>
      <p:sp>
        <p:nvSpPr>
          <p:cNvPr id="5" name="Footer Placeholder 4">
            <a:extLst>
              <a:ext uri="{FF2B5EF4-FFF2-40B4-BE49-F238E27FC236}">
                <a16:creationId xmlns:a16="http://schemas.microsoft.com/office/drawing/2014/main" id="{510A8B44-48B9-438A-A648-A1EAEE261FD2}"/>
              </a:ext>
            </a:extLst>
          </p:cNvPr>
          <p:cNvSpPr>
            <a:spLocks noGrp="1"/>
          </p:cNvSpPr>
          <p:nvPr>
            <p:ph type="ftr" sz="quarter" idx="11"/>
          </p:nvPr>
        </p:nvSpPr>
        <p:spPr/>
        <p:txBody>
          <a:bodyPr/>
          <a:lstStyle/>
          <a:p>
            <a:r>
              <a:rPr lang="en-GB"/>
              <a:t>© PSHE Association 2020</a:t>
            </a:r>
            <a:endParaRPr lang="en-GB" dirty="0"/>
          </a:p>
        </p:txBody>
      </p:sp>
      <p:sp>
        <p:nvSpPr>
          <p:cNvPr id="6" name="Slide Number Placeholder 5">
            <a:extLst>
              <a:ext uri="{FF2B5EF4-FFF2-40B4-BE49-F238E27FC236}">
                <a16:creationId xmlns:a16="http://schemas.microsoft.com/office/drawing/2014/main" id="{64C9F969-397D-4BCD-B8C7-2F42B5799CD6}"/>
              </a:ext>
            </a:extLst>
          </p:cNvPr>
          <p:cNvSpPr>
            <a:spLocks noGrp="1"/>
          </p:cNvSpPr>
          <p:nvPr>
            <p:ph type="sldNum" sz="quarter" idx="12"/>
          </p:nvPr>
        </p:nvSpPr>
        <p:spPr/>
        <p:txBody>
          <a:bodyPr/>
          <a:lstStyle/>
          <a:p>
            <a:fld id="{42A25D2E-44BF-43DE-AEC6-F74063BC09DB}" type="slidenum">
              <a:rPr lang="en-GB" smtClean="0"/>
              <a:t>‹#›</a:t>
            </a:fld>
            <a:endParaRPr lang="en-GB" dirty="0"/>
          </a:p>
        </p:txBody>
      </p:sp>
    </p:spTree>
    <p:extLst>
      <p:ext uri="{BB962C8B-B14F-4D97-AF65-F5344CB8AC3E}">
        <p14:creationId xmlns:p14="http://schemas.microsoft.com/office/powerpoint/2010/main" val="4079056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BCC5C6A-5776-494E-819D-98FE12FEB39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03B2B97-0E3C-4DF3-A367-3D5DC51E469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524590-7DC2-418D-9303-BDF5392CD8B2}"/>
              </a:ext>
            </a:extLst>
          </p:cNvPr>
          <p:cNvSpPr>
            <a:spLocks noGrp="1"/>
          </p:cNvSpPr>
          <p:nvPr>
            <p:ph type="dt" sz="half" idx="10"/>
          </p:nvPr>
        </p:nvSpPr>
        <p:spPr/>
        <p:txBody>
          <a:bodyPr/>
          <a:lstStyle/>
          <a:p>
            <a:fld id="{4E405E3B-A2B5-4B5B-9B7C-2BE8AFBB43F8}" type="datetime1">
              <a:rPr lang="en-GB" smtClean="0"/>
              <a:t>22/12/2020</a:t>
            </a:fld>
            <a:endParaRPr lang="en-GB" dirty="0"/>
          </a:p>
        </p:txBody>
      </p:sp>
      <p:sp>
        <p:nvSpPr>
          <p:cNvPr id="5" name="Footer Placeholder 4">
            <a:extLst>
              <a:ext uri="{FF2B5EF4-FFF2-40B4-BE49-F238E27FC236}">
                <a16:creationId xmlns:a16="http://schemas.microsoft.com/office/drawing/2014/main" id="{77A8ECE0-E496-46AB-B6F5-2D04A6818B95}"/>
              </a:ext>
            </a:extLst>
          </p:cNvPr>
          <p:cNvSpPr>
            <a:spLocks noGrp="1"/>
          </p:cNvSpPr>
          <p:nvPr>
            <p:ph type="ftr" sz="quarter" idx="11"/>
          </p:nvPr>
        </p:nvSpPr>
        <p:spPr/>
        <p:txBody>
          <a:bodyPr/>
          <a:lstStyle/>
          <a:p>
            <a:r>
              <a:rPr lang="en-GB"/>
              <a:t>© PSHE Association 2020</a:t>
            </a:r>
            <a:endParaRPr lang="en-GB" dirty="0"/>
          </a:p>
        </p:txBody>
      </p:sp>
      <p:sp>
        <p:nvSpPr>
          <p:cNvPr id="6" name="Slide Number Placeholder 5">
            <a:extLst>
              <a:ext uri="{FF2B5EF4-FFF2-40B4-BE49-F238E27FC236}">
                <a16:creationId xmlns:a16="http://schemas.microsoft.com/office/drawing/2014/main" id="{22766EF0-F67C-4F40-BB0E-8B75B02C7900}"/>
              </a:ext>
            </a:extLst>
          </p:cNvPr>
          <p:cNvSpPr>
            <a:spLocks noGrp="1"/>
          </p:cNvSpPr>
          <p:nvPr>
            <p:ph type="sldNum" sz="quarter" idx="12"/>
          </p:nvPr>
        </p:nvSpPr>
        <p:spPr/>
        <p:txBody>
          <a:bodyPr/>
          <a:lstStyle/>
          <a:p>
            <a:fld id="{42A25D2E-44BF-43DE-AEC6-F74063BC09DB}" type="slidenum">
              <a:rPr lang="en-GB" smtClean="0"/>
              <a:t>‹#›</a:t>
            </a:fld>
            <a:endParaRPr lang="en-GB" dirty="0"/>
          </a:p>
        </p:txBody>
      </p:sp>
    </p:spTree>
    <p:extLst>
      <p:ext uri="{BB962C8B-B14F-4D97-AF65-F5344CB8AC3E}">
        <p14:creationId xmlns:p14="http://schemas.microsoft.com/office/powerpoint/2010/main" val="3983766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9342192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6C1E47-B8F7-4430-9B75-9A0EBFBEBC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55686F-3C02-4F12-A3BB-3ABF0EAA7FB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5CA122-A32C-4635-BAB6-921FD296B4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0CBC18-9A18-4946-B1C8-409F46A6727E}" type="datetime1">
              <a:rPr lang="en-GB" smtClean="0"/>
              <a:t>22/12/2020</a:t>
            </a:fld>
            <a:endParaRPr lang="en-GB" dirty="0"/>
          </a:p>
        </p:txBody>
      </p:sp>
      <p:sp>
        <p:nvSpPr>
          <p:cNvPr id="5" name="Footer Placeholder 4">
            <a:extLst>
              <a:ext uri="{FF2B5EF4-FFF2-40B4-BE49-F238E27FC236}">
                <a16:creationId xmlns:a16="http://schemas.microsoft.com/office/drawing/2014/main" id="{ABA8C4A0-5CB8-4152-83F4-169A08111F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 PSHE Association 2020</a:t>
            </a:r>
            <a:endParaRPr lang="en-GB" dirty="0"/>
          </a:p>
        </p:txBody>
      </p:sp>
      <p:sp>
        <p:nvSpPr>
          <p:cNvPr id="6" name="Slide Number Placeholder 5">
            <a:extLst>
              <a:ext uri="{FF2B5EF4-FFF2-40B4-BE49-F238E27FC236}">
                <a16:creationId xmlns:a16="http://schemas.microsoft.com/office/drawing/2014/main" id="{9EC0AAD9-5B3E-4263-A45F-C14908560B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A25D2E-44BF-43DE-AEC6-F74063BC09DB}" type="slidenum">
              <a:rPr lang="en-GB" smtClean="0"/>
              <a:t>‹#›</a:t>
            </a:fld>
            <a:endParaRPr lang="en-GB" dirty="0"/>
          </a:p>
        </p:txBody>
      </p:sp>
    </p:spTree>
    <p:extLst>
      <p:ext uri="{BB962C8B-B14F-4D97-AF65-F5344CB8AC3E}">
        <p14:creationId xmlns:p14="http://schemas.microsoft.com/office/powerpoint/2010/main" val="42392563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curriculum-and-resources/resources/dental-health-lesson-plans-and-powerpoints-ks1-3" TargetMode="External"/><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hyperlink" Target="http://www.pshe-association.org.uk/" TargetMode="External"/><Relationship Id="rId5" Type="http://schemas.openxmlformats.org/officeDocument/2006/relationships/image" Target="../media/image10.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6.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1" name="Picture 10">
            <a:hlinkClick r:id="rId3"/>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466570" y="2473906"/>
            <a:ext cx="2806641" cy="3970040"/>
          </a:xfrm>
          <a:prstGeom prst="rect">
            <a:avLst/>
          </a:prstGeom>
          <a:ln w="3175">
            <a:solidFill>
              <a:schemeClr val="tx1"/>
            </a:solidFill>
          </a:ln>
        </p:spPr>
      </p:pic>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Cloud Callout 6"/>
          <p:cNvSpPr/>
          <p:nvPr/>
        </p:nvSpPr>
        <p:spPr>
          <a:xfrm>
            <a:off x="6096000" y="440106"/>
            <a:ext cx="3697080" cy="1932775"/>
          </a:xfrm>
          <a:prstGeom prst="cloudCallout">
            <a:avLst>
              <a:gd name="adj1" fmla="val 38583"/>
              <a:gd name="adj2" fmla="val 74534"/>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
        <p:nvSpPr>
          <p:cNvPr id="12" name="TextBox 11"/>
          <p:cNvSpPr txBox="1"/>
          <p:nvPr/>
        </p:nvSpPr>
        <p:spPr>
          <a:xfrm>
            <a:off x="103980" y="3470039"/>
            <a:ext cx="8258752" cy="1451679"/>
          </a:xfrm>
          <a:prstGeom prst="rect">
            <a:avLst/>
          </a:prstGeom>
          <a:solidFill>
            <a:srgbClr val="95519E"/>
          </a:solidFill>
        </p:spPr>
        <p:txBody>
          <a:bodyPr wrap="square" rtlCol="0">
            <a:spAutoFit/>
          </a:bodyPr>
          <a:lstStyle/>
          <a:p>
            <a:pPr algn="ctr">
              <a:lnSpc>
                <a:spcPts val="5100"/>
              </a:lnSpc>
            </a:pPr>
            <a:r>
              <a:rPr lang="en-GB" sz="60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Dental Health, KS2</a:t>
            </a:r>
          </a:p>
          <a:p>
            <a:pPr algn="ctr">
              <a:lnSpc>
                <a:spcPts val="5100"/>
              </a:lnSpc>
            </a:pPr>
            <a:r>
              <a:rPr lang="en-GB" sz="5200" dirty="0">
                <a:solidFill>
                  <a:schemeClr val="bg1"/>
                </a:solidFill>
                <a:latin typeface="Lato" panose="020F0502020204030203" pitchFamily="34" charset="0"/>
                <a:ea typeface="Lato" panose="020F0502020204030203" pitchFamily="34" charset="0"/>
                <a:cs typeface="Lato" panose="020F0502020204030203" pitchFamily="34" charset="0"/>
              </a:rPr>
              <a:t>Maintaining dental health </a:t>
            </a:r>
          </a:p>
        </p:txBody>
      </p:sp>
    </p:spTree>
    <p:extLst>
      <p:ext uri="{BB962C8B-B14F-4D97-AF65-F5344CB8AC3E}">
        <p14:creationId xmlns:p14="http://schemas.microsoft.com/office/powerpoint/2010/main" val="17518267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TextBox 2"/>
          <p:cNvSpPr txBox="1"/>
          <p:nvPr/>
        </p:nvSpPr>
        <p:spPr>
          <a:xfrm>
            <a:off x="243975" y="508057"/>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Using this PowerPoint</a:t>
            </a:r>
          </a:p>
        </p:txBody>
      </p:sp>
      <p:sp>
        <p:nvSpPr>
          <p:cNvPr id="6" name="TextBox 5"/>
          <p:cNvSpPr txBox="1"/>
          <p:nvPr/>
        </p:nvSpPr>
        <p:spPr>
          <a:xfrm>
            <a:off x="523052" y="1635158"/>
            <a:ext cx="11457666" cy="4339650"/>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8" name="TextBox 7"/>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Tree>
    <p:extLst>
      <p:ext uri="{BB962C8B-B14F-4D97-AF65-F5344CB8AC3E}">
        <p14:creationId xmlns:p14="http://schemas.microsoft.com/office/powerpoint/2010/main" val="26799980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811064"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3" name="TextBox 2"/>
          <p:cNvSpPr txBox="1"/>
          <p:nvPr/>
        </p:nvSpPr>
        <p:spPr>
          <a:xfrm>
            <a:off x="248205" y="521149"/>
            <a:ext cx="9177913" cy="830997"/>
          </a:xfrm>
          <a:prstGeom prst="rect">
            <a:avLst/>
          </a:prstGeom>
          <a:solidFill>
            <a:srgbClr val="95519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white"/>
                </a:solidFill>
                <a:effectLst/>
                <a:uLnTx/>
                <a:uFillTx/>
                <a:latin typeface="League Spartan" panose="00000800000000000000" pitchFamily="50" charset="0"/>
                <a:ea typeface="Open Sans Semibold" panose="020B0706030804020204" pitchFamily="34" charset="0"/>
                <a:cs typeface="Open Sans Semibold" panose="020B0706030804020204" pitchFamily="34" charset="0"/>
              </a:rPr>
              <a:t>Challenge and support</a:t>
            </a:r>
            <a:endParaRPr kumimoji="0" lang="en-GB" sz="4800" b="0" i="0" u="none" strike="sngStrike" kern="1200" cap="none" spc="0" normalizeH="0" baseline="0" noProof="0" dirty="0">
              <a:ln>
                <a:noFill/>
              </a:ln>
              <a:solidFill>
                <a:prstClr val="white"/>
              </a:solidFill>
              <a:effectLst/>
              <a:uLnTx/>
              <a:uFillTx/>
              <a:latin typeface="League Spartan" panose="00000800000000000000" pitchFamily="50" charset="0"/>
              <a:ea typeface="Open Sans Semibold" panose="020B0706030804020204" pitchFamily="34" charset="0"/>
              <a:cs typeface="Open Sans Semibold" panose="020B0706030804020204" pitchFamily="34" charset="0"/>
            </a:endParaRPr>
          </a:p>
        </p:txBody>
      </p:sp>
      <p:sp>
        <p:nvSpPr>
          <p:cNvPr id="5" name="TextBox 4"/>
          <p:cNvSpPr txBox="1"/>
          <p:nvPr/>
        </p:nvSpPr>
        <p:spPr>
          <a:xfrm>
            <a:off x="605868" y="1535587"/>
            <a:ext cx="5352510" cy="526297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Challenge activities </a:t>
            </a: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Support activities </a:t>
            </a: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Challenge</a:t>
            </a:r>
          </a:p>
        </p:txBody>
      </p:sp>
      <p:sp>
        <p:nvSpPr>
          <p:cNvPr id="12" name="TextBox 11"/>
          <p:cNvSpPr txBox="1"/>
          <p:nvPr/>
        </p:nvSpPr>
        <p:spPr>
          <a:xfrm rot="1567822">
            <a:off x="10178292" y="4049209"/>
            <a:ext cx="1386585" cy="3756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Look for the logo on the student slides.  See delivery notes for details of the activities.</a:t>
            </a:r>
          </a:p>
        </p:txBody>
      </p:sp>
      <p:sp>
        <p:nvSpPr>
          <p:cNvPr id="18" name="TextBox 17"/>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Tree>
    <p:extLst>
      <p:ext uri="{BB962C8B-B14F-4D97-AF65-F5344CB8AC3E}">
        <p14:creationId xmlns:p14="http://schemas.microsoft.com/office/powerpoint/2010/main" val="385615020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p:cNvSpPr txBox="1"/>
          <p:nvPr/>
        </p:nvSpPr>
        <p:spPr>
          <a:xfrm>
            <a:off x="313842" y="1576868"/>
            <a:ext cx="4819308" cy="3785652"/>
          </a:xfrm>
          <a:prstGeom prst="rect">
            <a:avLst/>
          </a:prstGeom>
          <a:noFill/>
        </p:spPr>
        <p:txBody>
          <a:bodyPr wrap="square" rtlCol="0">
            <a:spAutoFit/>
          </a:bodyPr>
          <a:lstStyle/>
          <a:p>
            <a:r>
              <a:rPr lang="en-GB" sz="2400" dirty="0">
                <a:solidFill>
                  <a:schemeClr val="bg1"/>
                </a:solidFill>
                <a:latin typeface="Lato" panose="020F0502020204030203"/>
                <a:ea typeface="Lato" panose="020F0502020204030203" pitchFamily="34" charset="0"/>
                <a:cs typeface="Lato" panose="020F0502020204030203" pitchFamily="34" charset="0"/>
              </a:rPr>
              <a:t>This key stage 2 supports pupils </a:t>
            </a:r>
            <a:r>
              <a:rPr lang="en-GB" sz="2400" dirty="0">
                <a:solidFill>
                  <a:schemeClr val="bg1"/>
                </a:solidFill>
                <a:latin typeface="Lato" panose="020F0502020204030203"/>
              </a:rPr>
              <a:t>to reflect on everyday actions that can affect their teeth and the importance of good oral hygiene practises such as flossing and regular visits to the dentist. </a:t>
            </a:r>
          </a:p>
          <a:p>
            <a:endParaRPr lang="en-GB" sz="2400" dirty="0">
              <a:solidFill>
                <a:schemeClr val="bg1"/>
              </a:solidFill>
              <a:latin typeface="Lato" panose="020F0502020204030203"/>
              <a:ea typeface="Lato" panose="020F0502020204030203" pitchFamily="34" charset="0"/>
              <a:cs typeface="Lato" panose="020F0502020204030203" pitchFamily="34" charset="0"/>
            </a:endParaRPr>
          </a:p>
          <a:p>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This lesson is best used within the context of a unit of work on healthy, balanced lifestyles. </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5698268" y="1105352"/>
            <a:ext cx="5227036" cy="4257168"/>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There is an accompanying lesson for key stage 1</a:t>
            </a:r>
            <a:r>
              <a:rPr lang="en-GB" sz="2400" dirty="0">
                <a:solidFill>
                  <a:schemeClr val="bg1"/>
                </a:solidFill>
                <a:latin typeface="Lato" panose="020F0502020204030203"/>
                <a:ea typeface="Lato" panose="020F0502020204030203" pitchFamily="34" charset="0"/>
                <a:cs typeface="Lato" panose="020F0502020204030203" pitchFamily="34" charset="0"/>
              </a:rPr>
              <a:t>, in which </a:t>
            </a:r>
            <a:r>
              <a:rPr lang="en-GB" sz="2400" dirty="0">
                <a:latin typeface="Lato" panose="020F0502020204030203"/>
              </a:rPr>
              <a:t>pupils learn about teeth-friendly food and drink, keeping teeth clean and people who can help with dental health</a:t>
            </a:r>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 and for key stage 3, which encourages independence in maintaining dental health and accessing dental health services.</a:t>
            </a:r>
            <a:endParaRPr lang="en-GB" dirty="0"/>
          </a:p>
        </p:txBody>
      </p:sp>
      <p:sp>
        <p:nvSpPr>
          <p:cNvPr id="12" name="TextBox 11"/>
          <p:cNvSpPr txBox="1"/>
          <p:nvPr/>
        </p:nvSpPr>
        <p:spPr>
          <a:xfrm>
            <a:off x="253108" y="499497"/>
            <a:ext cx="3155553" cy="923330"/>
          </a:xfrm>
          <a:prstGeom prst="rect">
            <a:avLst/>
          </a:prstGeom>
          <a:solidFill>
            <a:srgbClr val="95519E"/>
          </a:solidFill>
        </p:spPr>
        <p:txBody>
          <a:bodyPr wrap="square" rtlCol="0">
            <a:spAutoFit/>
          </a:bodyPr>
          <a:lstStyle/>
          <a:p>
            <a:r>
              <a:rPr lang="en-GB" sz="54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Context</a:t>
            </a:r>
            <a:endParaRPr lang="en-GB" sz="48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endParaRPr>
          </a:p>
        </p:txBody>
      </p:sp>
      <p:sp>
        <p:nvSpPr>
          <p:cNvPr id="13" name="TextBox 12"/>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Tree>
    <p:extLst>
      <p:ext uri="{BB962C8B-B14F-4D97-AF65-F5344CB8AC3E}">
        <p14:creationId xmlns:p14="http://schemas.microsoft.com/office/powerpoint/2010/main" val="48557395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TextBox 11"/>
          <p:cNvSpPr txBox="1"/>
          <p:nvPr/>
        </p:nvSpPr>
        <p:spPr>
          <a:xfrm>
            <a:off x="219468" y="256430"/>
            <a:ext cx="10090391" cy="769441"/>
          </a:xfrm>
          <a:prstGeom prst="rect">
            <a:avLst/>
          </a:prstGeom>
          <a:solidFill>
            <a:srgbClr val="95519E"/>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white"/>
                </a:solidFill>
                <a:effectLst/>
                <a:uLnTx/>
                <a:uFillTx/>
                <a:latin typeface="League Spartan" panose="00000800000000000000" pitchFamily="50" charset="0"/>
                <a:ea typeface="Open Sans Semibold" panose="020B0706030804020204" pitchFamily="34" charset="0"/>
                <a:cs typeface="Open Sans Semibold" panose="020B0706030804020204" pitchFamily="34" charset="0"/>
              </a:rPr>
              <a:t>Developing subject</a:t>
            </a:r>
            <a:r>
              <a:rPr kumimoji="0" lang="en-GB" sz="4400" b="0" i="0" u="none" strike="noStrike" kern="1200" cap="none" spc="0" normalizeH="0" noProof="0" dirty="0">
                <a:ln>
                  <a:noFill/>
                </a:ln>
                <a:solidFill>
                  <a:prstClr val="white"/>
                </a:solidFill>
                <a:effectLst/>
                <a:uLnTx/>
                <a:uFillTx/>
                <a:latin typeface="League Spartan" panose="00000800000000000000" pitchFamily="50" charset="0"/>
                <a:ea typeface="Open Sans Semibold" panose="020B0706030804020204" pitchFamily="34" charset="0"/>
                <a:cs typeface="Open Sans Semibold" panose="020B0706030804020204" pitchFamily="34" charset="0"/>
              </a:rPr>
              <a:t> </a:t>
            </a:r>
            <a:r>
              <a:rPr kumimoji="0" lang="en-GB" sz="4400" b="0" i="0" u="none" strike="noStrike" kern="1200" cap="none" spc="0" normalizeH="0" baseline="0" noProof="0" dirty="0">
                <a:ln>
                  <a:noFill/>
                </a:ln>
                <a:solidFill>
                  <a:prstClr val="white"/>
                </a:solidFill>
                <a:effectLst/>
                <a:uLnTx/>
                <a:uFillTx/>
                <a:latin typeface="League Spartan" panose="00000800000000000000" pitchFamily="50" charset="0"/>
                <a:ea typeface="Open Sans Semibold" panose="020B0706030804020204" pitchFamily="34" charset="0"/>
                <a:cs typeface="Open Sans Semibold" panose="020B0706030804020204" pitchFamily="34" charset="0"/>
              </a:rPr>
              <a:t>knowledge</a:t>
            </a:r>
          </a:p>
        </p:txBody>
      </p:sp>
      <p:sp>
        <p:nvSpPr>
          <p:cNvPr id="2" name="TextBox 1"/>
          <p:cNvSpPr txBox="1"/>
          <p:nvPr/>
        </p:nvSpPr>
        <p:spPr>
          <a:xfrm>
            <a:off x="365767" y="1310088"/>
            <a:ext cx="11092964" cy="6083717"/>
          </a:xfrm>
          <a:prstGeom prst="rect">
            <a:avLst/>
          </a:prstGeom>
          <a:noFill/>
        </p:spPr>
        <p:txBody>
          <a:bodyPr wrap="square" rtlCol="0">
            <a:spAutoFit/>
          </a:bodyPr>
          <a:lstStyle/>
          <a:p>
            <a:pPr marL="342900" indent="-342900" algn="just">
              <a:lnSpc>
                <a:spcPts val="2800"/>
              </a:lnSpc>
              <a:spcAft>
                <a:spcPts val="1000"/>
              </a:spcAft>
              <a:buFont typeface="Arial" panose="020B0604020202020204" pitchFamily="34" charset="0"/>
              <a:buChar char="•"/>
              <a:defRPr/>
            </a:pPr>
            <a:r>
              <a:rPr kumimoji="0" lang="en-US" sz="210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Children </a:t>
            </a:r>
            <a:r>
              <a:rPr lang="en-US" sz="2100" dirty="0">
                <a:solidFill>
                  <a:prstClr val="white"/>
                </a:solidFill>
                <a:latin typeface="Lato" panose="020B0604020202020204" charset="0"/>
                <a:ea typeface="Lato" panose="020B0604020202020204" charset="0"/>
                <a:cs typeface="Lato" panose="020B0604020202020204" charset="0"/>
              </a:rPr>
              <a:t>aged</a:t>
            </a:r>
            <a:r>
              <a:rPr kumimoji="0" lang="en-US" sz="210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 7 years and over </a:t>
            </a:r>
            <a:r>
              <a:rPr lang="en-US" sz="2000" dirty="0">
                <a:solidFill>
                  <a:prstClr val="white"/>
                </a:solidFill>
                <a:latin typeface="Lato" panose="020B0604020202020204" charset="0"/>
                <a:ea typeface="Lato" panose="020B0604020202020204" charset="0"/>
                <a:cs typeface="Lato" panose="020B0604020202020204" charset="0"/>
              </a:rPr>
              <a:t>should brush their teeth twice a day using toothpaste containing between 1350-1500ppm fluoride. </a:t>
            </a:r>
          </a:p>
          <a:p>
            <a:pPr marL="342900" indent="-342900" algn="just">
              <a:lnSpc>
                <a:spcPts val="2800"/>
              </a:lnSpc>
              <a:spcAft>
                <a:spcPts val="1000"/>
              </a:spcAft>
              <a:buFont typeface="Arial" panose="020B0604020202020204" pitchFamily="34" charset="0"/>
              <a:buChar char="•"/>
              <a:defRPr/>
            </a:pPr>
            <a:r>
              <a:rPr kumimoji="0" lang="en-US" sz="200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Children aged 7 years and over should aim to brush last </a:t>
            </a:r>
            <a:r>
              <a:rPr lang="en-US" sz="2000" dirty="0">
                <a:solidFill>
                  <a:prstClr val="white"/>
                </a:solidFill>
                <a:latin typeface="Lato" panose="020B0604020202020204" charset="0"/>
                <a:ea typeface="Lato" panose="020B0604020202020204" charset="0"/>
                <a:cs typeface="Lato" panose="020B0604020202020204" charset="0"/>
              </a:rPr>
              <a:t>thing</a:t>
            </a:r>
            <a:r>
              <a:rPr kumimoji="0" lang="en-US" sz="200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 at night and at least on 1 other occasion in the day. </a:t>
            </a:r>
            <a:endParaRPr kumimoji="0" lang="en-US" sz="210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endParaRPr>
          </a:p>
          <a:p>
            <a:pPr marL="342900" marR="0" lvl="0" indent="-342900" algn="just" defTabSz="914400" rtl="0" eaLnBrk="1" fontAlgn="auto" latinLnBrk="0" hangingPunct="1">
              <a:lnSpc>
                <a:spcPts val="2800"/>
              </a:lnSpc>
              <a:spcBef>
                <a:spcPts val="0"/>
              </a:spcBef>
              <a:spcAft>
                <a:spcPts val="1000"/>
              </a:spcAft>
              <a:buClrTx/>
              <a:buSzTx/>
              <a:buFont typeface="Arial" panose="020B0604020202020204" pitchFamily="34" charset="0"/>
              <a:buChar char="•"/>
              <a:tabLst/>
              <a:defRPr/>
            </a:pPr>
            <a:r>
              <a:rPr lang="en-US" sz="2100" dirty="0">
                <a:solidFill>
                  <a:prstClr val="white"/>
                </a:solidFill>
                <a:latin typeface="Lato" panose="020B0604020202020204" charset="0"/>
                <a:ea typeface="Lato" panose="020B0604020202020204" charset="0"/>
                <a:cs typeface="Lato" panose="020B0604020202020204" charset="0"/>
              </a:rPr>
              <a:t>Children should be encouraged to spit out after brushing rather than rinsing with water, so that the fluoride remains on the teeth.</a:t>
            </a:r>
            <a:endParaRPr kumimoji="0" lang="en-US" sz="210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endParaRPr>
          </a:p>
          <a:p>
            <a:pPr marL="342900" marR="0" lvl="0" indent="-342900" algn="just" defTabSz="914400" rtl="0" eaLnBrk="1" fontAlgn="auto" latinLnBrk="0" hangingPunct="1">
              <a:lnSpc>
                <a:spcPts val="2800"/>
              </a:lnSpc>
              <a:spcBef>
                <a:spcPts val="0"/>
              </a:spcBef>
              <a:spcAft>
                <a:spcPts val="1000"/>
              </a:spcAft>
              <a:buClrTx/>
              <a:buSzTx/>
              <a:buFont typeface="Arial" panose="020B0604020202020204" pitchFamily="34" charset="0"/>
              <a:buChar char="•"/>
              <a:tabLst/>
              <a:defRPr/>
            </a:pPr>
            <a:r>
              <a:rPr lang="en-US" sz="2100" dirty="0">
                <a:solidFill>
                  <a:prstClr val="white"/>
                </a:solidFill>
                <a:latin typeface="Lato" panose="020B0604020202020204" charset="0"/>
                <a:ea typeface="Lato" panose="020B0604020202020204" charset="0"/>
                <a:cs typeface="Lato" panose="020B0604020202020204" charset="0"/>
              </a:rPr>
              <a:t>It is recommended that w</a:t>
            </a:r>
            <a:r>
              <a:rPr kumimoji="0" lang="en-US" sz="210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rPr>
              <a:t>ater an</a:t>
            </a:r>
            <a:r>
              <a:rPr lang="en-US" sz="2100" dirty="0">
                <a:solidFill>
                  <a:prstClr val="white"/>
                </a:solidFill>
                <a:latin typeface="Lato" panose="020B0604020202020204" charset="0"/>
                <a:ea typeface="Lato" panose="020B0604020202020204" charset="0"/>
                <a:cs typeface="Lato" panose="020B0604020202020204" charset="0"/>
              </a:rPr>
              <a:t>d plain milk are drunk during the school day.</a:t>
            </a:r>
          </a:p>
          <a:p>
            <a:pPr marL="342900" marR="0" lvl="0" indent="-342900" algn="just" defTabSz="914400" rtl="0" eaLnBrk="1" fontAlgn="auto" latinLnBrk="0" hangingPunct="1">
              <a:lnSpc>
                <a:spcPts val="2800"/>
              </a:lnSpc>
              <a:spcBef>
                <a:spcPts val="0"/>
              </a:spcBef>
              <a:spcAft>
                <a:spcPts val="1000"/>
              </a:spcAft>
              <a:buClrTx/>
              <a:buSzTx/>
              <a:buFont typeface="Arial" panose="020B0604020202020204" pitchFamily="34" charset="0"/>
              <a:buChar char="•"/>
              <a:tabLst/>
              <a:defRPr/>
            </a:pPr>
            <a:r>
              <a:rPr lang="en-US" sz="2100" dirty="0">
                <a:solidFill>
                  <a:prstClr val="white"/>
                </a:solidFill>
                <a:latin typeface="Lato" panose="020B0604020202020204" charset="0"/>
                <a:ea typeface="Lato" panose="020B0604020202020204" charset="0"/>
                <a:cs typeface="Lato" panose="020B0604020202020204" charset="0"/>
              </a:rPr>
              <a:t>After eating, a period of demineralisation starts to  damage the tooth surface. It is important to limit the amount of demineralisation time after eating and increasing the amount of remineralisation time. For this reason it is recommended that high sugar items, such as fruit juices and smoothies, only be consumed once a day, and with a meal (150 ml).</a:t>
            </a:r>
          </a:p>
          <a:p>
            <a:pPr marL="342900" marR="0" lvl="0" indent="-342900" algn="just" defTabSz="914400" rtl="0" eaLnBrk="1" fontAlgn="auto" latinLnBrk="0" hangingPunct="1">
              <a:lnSpc>
                <a:spcPts val="2800"/>
              </a:lnSpc>
              <a:spcBef>
                <a:spcPts val="0"/>
              </a:spcBef>
              <a:spcAft>
                <a:spcPts val="1000"/>
              </a:spcAft>
              <a:buClrTx/>
              <a:buSzTx/>
              <a:buFont typeface="Arial" panose="020B0604020202020204" pitchFamily="34" charset="0"/>
              <a:buChar char="•"/>
              <a:tabLst/>
              <a:defRPr/>
            </a:pPr>
            <a:r>
              <a:rPr lang="en-US" sz="2100" dirty="0">
                <a:solidFill>
                  <a:prstClr val="white"/>
                </a:solidFill>
                <a:latin typeface="Lato" panose="020B0604020202020204" charset="0"/>
                <a:ea typeface="Lato" panose="020B0604020202020204" charset="0"/>
                <a:cs typeface="Lato" panose="020B0604020202020204" charset="0"/>
              </a:rPr>
              <a:t>Children aged 7 years and over should visit their dentist for a regular check-up (every 6 months).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600" b="0" i="0" u="none" strike="noStrike" kern="1200" cap="none" spc="0" normalizeH="0" baseline="0" noProof="0" dirty="0">
              <a:ln>
                <a:noFill/>
              </a:ln>
              <a:solidFill>
                <a:prstClr val="white"/>
              </a:solidFill>
              <a:effectLst/>
              <a:uLnTx/>
              <a:uFillTx/>
              <a:latin typeface="Lato" panose="020B0604020202020204" charset="0"/>
              <a:ea typeface="Lato" panose="020B0604020202020204" charset="0"/>
              <a:cs typeface="Lato" panose="020B0604020202020204" charset="0"/>
            </a:endParaRPr>
          </a:p>
        </p:txBody>
      </p:sp>
      <p:sp>
        <p:nvSpPr>
          <p:cNvPr id="16" name="TextBox 15"/>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Tree>
    <p:extLst>
      <p:ext uri="{BB962C8B-B14F-4D97-AF65-F5344CB8AC3E}">
        <p14:creationId xmlns:p14="http://schemas.microsoft.com/office/powerpoint/2010/main" val="38672580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44387"/>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Semibold" panose="020B0706030804020204" pitchFamily="34" charset="0"/>
                        <a:cs typeface="Open Sans Semibold" panose="020B07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Semibold" panose="020B0706030804020204" pitchFamily="34" charset="0"/>
                        <a:ea typeface="Open Sans Semibold" panose="020B0706030804020204" pitchFamily="34" charset="0"/>
                        <a:cs typeface="Open Sans Semibold" panose="020B07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Semibold" panose="020B0706030804020204" pitchFamily="34" charset="0"/>
                        <a:ea typeface="Open Sans Semibold" panose="020B0706030804020204" pitchFamily="34" charset="0"/>
                        <a:cs typeface="Open Sans Semibold" panose="020B07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
            </a:r>
            <a:br>
              <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br>
            <a:endParaRPr kumimoji="0" lang="en-GB"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13" name="TextBox 12"/>
          <p:cNvSpPr txBox="1"/>
          <p:nvPr/>
        </p:nvSpPr>
        <p:spPr>
          <a:xfrm>
            <a:off x="365765" y="2645400"/>
            <a:ext cx="7548875" cy="3368423"/>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Learning outcomes</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League Spartan" panose="00000800000000000000" pitchFamily="50" charset="0"/>
              </a:rPr>
              <a:t>Pupil</a:t>
            </a:r>
            <a:r>
              <a:rPr kumimoji="0" lang="en-GB" sz="18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s will be able to:</a:t>
            </a:r>
          </a:p>
          <a:p>
            <a:pPr marL="457200" marR="0" lvl="1"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400" b="1" i="0" u="none" strike="noStrike" kern="1200" cap="none" spc="0" normalizeH="0" baseline="0" noProof="0" dirty="0">
              <a:ln>
                <a:noFill/>
              </a:ln>
              <a:solidFill>
                <a:prstClr val="black"/>
              </a:solidFill>
              <a:effectLst/>
              <a:uLnTx/>
              <a:uFillTx/>
              <a:latin typeface="Lato" panose="020B0604020202020204" charset="0"/>
              <a:ea typeface="Lato" panose="020B0604020202020204" charset="0"/>
              <a:cs typeface="Lato" panose="020B0604020202020204" charset="0"/>
            </a:endParaRPr>
          </a:p>
          <a:p>
            <a:pPr marL="457200" lvl="0" indent="-457200">
              <a:buSzPct val="202000"/>
              <a:buBlip>
                <a:blip r:embed="rId3"/>
              </a:buBlip>
            </a:pPr>
            <a:r>
              <a:rPr lang="en-GB" dirty="0">
                <a:latin typeface="Lato" panose="020B0604020202020204" charset="0"/>
                <a:ea typeface="Lato" panose="020B0604020202020204" charset="0"/>
                <a:cs typeface="Lato" panose="020B0604020202020204" charset="0"/>
              </a:rPr>
              <a:t>identify how everyday actions affect dental health</a:t>
            </a:r>
            <a:endParaRPr lang="en-GB" sz="1200" dirty="0">
              <a:solidFill>
                <a:prstClr val="black"/>
              </a:solidFill>
              <a:latin typeface="Lato" panose="020B0604020202020204" charset="0"/>
              <a:ea typeface="Lato" panose="020B0604020202020204" charset="0"/>
              <a:cs typeface="Lato" panose="020B0604020202020204" charset="0"/>
            </a:endParaRPr>
          </a:p>
          <a:p>
            <a:pPr lvl="0">
              <a:buSzPct val="202000"/>
            </a:pPr>
            <a:endParaRPr lang="en-GB" sz="12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GB" dirty="0">
                <a:solidFill>
                  <a:prstClr val="black"/>
                </a:solidFill>
                <a:latin typeface="Lato" panose="020F0502020204030203" pitchFamily="34" charset="0"/>
                <a:ea typeface="Lato" panose="020F0502020204030203" pitchFamily="34" charset="0"/>
                <a:cs typeface="Lato" panose="020F0502020204030203" pitchFamily="34" charset="0"/>
              </a:rPr>
              <a:t>describe ways to maintain good dental health</a:t>
            </a:r>
          </a:p>
          <a:p>
            <a:pPr marL="457200" lvl="0" indent="-457200">
              <a:buSzPct val="202000"/>
              <a:buBlip>
                <a:blip r:embed="rId3"/>
              </a:buBlip>
            </a:pPr>
            <a:endParaRPr lang="en-GB"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GB" dirty="0">
                <a:solidFill>
                  <a:prstClr val="black"/>
                </a:solidFill>
                <a:latin typeface="Lato" panose="020F0502020204030203" pitchFamily="34" charset="0"/>
                <a:ea typeface="Lato" panose="020F0502020204030203" pitchFamily="34" charset="0"/>
                <a:cs typeface="Lato" panose="020F0502020204030203" pitchFamily="34" charset="0"/>
              </a:rPr>
              <a:t>explain common risks to dental health and how to manage them</a:t>
            </a:r>
          </a:p>
          <a:p>
            <a:pPr marR="0" lvl="0" algn="l" defTabSz="914400" rtl="0" eaLnBrk="1" fontAlgn="auto" latinLnBrk="0" hangingPunct="1">
              <a:lnSpc>
                <a:spcPct val="150000"/>
              </a:lnSpc>
              <a:spcBef>
                <a:spcPts val="0"/>
              </a:spcBef>
              <a:spcAft>
                <a:spcPts val="0"/>
              </a:spcAft>
              <a:buClrTx/>
              <a:buSzPct val="202000"/>
              <a:tabLst/>
              <a:defRPr/>
            </a:pPr>
            <a:endParaRPr kumimoji="0" lang="en-GB" sz="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365766" y="538199"/>
            <a:ext cx="7548875" cy="2015936"/>
          </a:xfrm>
          <a:prstGeom prst="rect">
            <a:avLst/>
          </a:prstGeom>
          <a:solidFill>
            <a:schemeClr val="bg1"/>
          </a:solidFill>
        </p:spPr>
        <p:txBody>
          <a:bodyPr wrap="square" rtlCol="0">
            <a:spAutoFit/>
          </a:bodyPr>
          <a:lstStyle/>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Learning objective</a:t>
            </a: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1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1371600" marR="0" lvl="3" indent="0" algn="l" defTabSz="914400" rtl="0" eaLnBrk="1" fontAlgn="auto" latinLnBrk="0" hangingPunct="1">
              <a:lnSpc>
                <a:spcPct val="100000"/>
              </a:lnSpc>
              <a:spcBef>
                <a:spcPts val="0"/>
              </a:spcBef>
              <a:spcAft>
                <a:spcPts val="0"/>
              </a:spcAft>
              <a:buClrTx/>
              <a:buSzTx/>
              <a:buFontTx/>
              <a:buNone/>
              <a:tabLst/>
              <a:defRPr/>
            </a:pPr>
            <a:endParaRPr kumimoji="0" lang="en-GB" sz="400" b="1" i="0" u="none" strike="noStrike" kern="1200" cap="none" spc="0" normalizeH="0" baseline="0" noProof="0" dirty="0">
              <a:ln>
                <a:noFill/>
              </a:ln>
              <a:solidFill>
                <a:prstClr val="black"/>
              </a:solidFill>
              <a:effectLst/>
              <a:uLnTx/>
              <a:uFillTx/>
              <a:latin typeface="Gill Sans MT" panose="020B0502020104020203" pitchFamily="34" charset="0"/>
              <a:ea typeface="+mn-ea"/>
              <a:cs typeface="+mn-cs"/>
            </a:endParaRPr>
          </a:p>
          <a:p>
            <a:pPr marL="457200" lvl="0" indent="-457200">
              <a:lnSpc>
                <a:spcPct val="200000"/>
              </a:lnSpc>
              <a:buSzPct val="202000"/>
              <a:buBlip>
                <a:blip r:embed="rId3"/>
              </a:buBlip>
              <a:defRPr/>
            </a:pPr>
            <a:r>
              <a:rPr lang="en-US" dirty="0"/>
              <a:t>To learn about the importance of dental health routines</a:t>
            </a:r>
          </a:p>
          <a:p>
            <a:pPr lvl="0">
              <a:lnSpc>
                <a:spcPct val="200000"/>
              </a:lnSpc>
              <a:buSzPct val="202000"/>
              <a:defRPr/>
            </a:pPr>
            <a:endParaRPr kumimoji="0" lang="en-GB" sz="5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4217" y="688564"/>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513086" y="2688149"/>
            <a:ext cx="877333" cy="1001704"/>
          </a:xfrm>
          <a:prstGeom prst="rect">
            <a:avLst/>
          </a:prstGeom>
        </p:spPr>
      </p:pic>
      <p:sp>
        <p:nvSpPr>
          <p:cNvPr id="21" name="TextBox 20"/>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Tree>
    <p:extLst>
      <p:ext uri="{BB962C8B-B14F-4D97-AF65-F5344CB8AC3E}">
        <p14:creationId xmlns:p14="http://schemas.microsoft.com/office/powerpoint/2010/main" val="18129164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235138" y="497085"/>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Preparing to teach</a:t>
            </a:r>
          </a:p>
        </p:txBody>
      </p:sp>
      <p:sp>
        <p:nvSpPr>
          <p:cNvPr id="16" name="TextBox 15"/>
          <p:cNvSpPr txBox="1"/>
          <p:nvPr/>
        </p:nvSpPr>
        <p:spPr>
          <a:xfrm>
            <a:off x="388762" y="1442174"/>
            <a:ext cx="5494464" cy="2870016"/>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a:buSzPct val="202000"/>
            </a:pPr>
            <a:r>
              <a:rPr lang="en-GB"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a:t>
            </a:r>
          </a:p>
          <a:p>
            <a:pPr>
              <a:buSzPct val="202000"/>
            </a:pPr>
            <a:r>
              <a:rPr lang="en-GB" dirty="0">
                <a:latin typeface="Lato" panose="020F0502020204030203" pitchFamily="34" charset="0"/>
                <a:ea typeface="Lato" panose="020F0502020204030203" pitchFamily="34" charset="0"/>
                <a:cs typeface="Lato" panose="020F0502020204030203" pitchFamily="34" charset="0"/>
              </a:rPr>
              <a:t>for guidance on establishing ground rules, the limits of confidentiality, communication and handling</a:t>
            </a:r>
          </a:p>
          <a:p>
            <a:pPr>
              <a:buSzPct val="202000"/>
            </a:pPr>
            <a:r>
              <a:rPr lang="en-GB" dirty="0">
                <a:latin typeface="Lato" panose="020F0502020204030203" pitchFamily="34" charset="0"/>
                <a:ea typeface="Lato" panose="020F0502020204030203" pitchFamily="34" charset="0"/>
                <a:cs typeface="Lato" panose="020F0502020204030203" pitchFamily="34" charset="0"/>
              </a:rPr>
              <a:t>questions effectively.</a:t>
            </a:r>
          </a:p>
          <a:p>
            <a:pPr>
              <a:buSzPct val="202000"/>
            </a:pPr>
            <a:endParaRPr lang="en-GB" sz="1050" dirty="0">
              <a:latin typeface="Lato" panose="020F0502020204030203" pitchFamily="34" charset="0"/>
              <a:ea typeface="Lato" panose="020F0502020204030203" pitchFamily="34" charset="0"/>
              <a:cs typeface="Lato" panose="020F0502020204030203" pitchFamily="34" charset="0"/>
            </a:endParaRPr>
          </a:p>
          <a:p>
            <a:pPr>
              <a:buSzPct val="202000"/>
            </a:pPr>
            <a:endParaRPr lang="en-GB" sz="500"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375" y="1515629"/>
            <a:ext cx="1078406" cy="1078406"/>
          </a:xfrm>
          <a:prstGeom prst="rect">
            <a:avLst/>
          </a:prstGeom>
        </p:spPr>
      </p:pic>
      <p:sp>
        <p:nvSpPr>
          <p:cNvPr id="21" name="TextBox 20"/>
          <p:cNvSpPr txBox="1"/>
          <p:nvPr/>
        </p:nvSpPr>
        <p:spPr>
          <a:xfrm>
            <a:off x="6078679" y="1424494"/>
            <a:ext cx="5833242" cy="2903936"/>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2"/>
            <a:r>
              <a:rPr lang="en-GB" sz="3200" b="1" dirty="0">
                <a:latin typeface="Gill Sans MT" panose="020B0502020104020203" pitchFamily="34" charset="0"/>
              </a:rPr>
              <a:t>Resources required</a:t>
            </a:r>
            <a:endParaRPr lang="en-GB" sz="1600" b="1" dirty="0">
              <a:latin typeface="Gill Sans MT" panose="020B0502020104020203" pitchFamily="34" charset="0"/>
            </a:endParaRPr>
          </a:p>
          <a:p>
            <a:pPr lvl="3"/>
            <a:endParaRPr lang="en-GB" sz="100" b="1" dirty="0">
              <a:latin typeface="Gill Sans MT" panose="020B0502020104020203" pitchFamily="34" charset="0"/>
            </a:endParaRPr>
          </a:p>
          <a:p>
            <a:pPr marL="457200" indent="-457200">
              <a:lnSpc>
                <a:spcPct val="150000"/>
              </a:lnSpc>
              <a:buSzPct val="202000"/>
              <a:buBlip>
                <a:blip r:embed="rId4"/>
              </a:buBlip>
            </a:pPr>
            <a:r>
              <a:rPr lang="en-GB" sz="1500" b="1" dirty="0">
                <a:latin typeface="Lato" panose="020F0502020204030203" pitchFamily="34" charset="0"/>
                <a:ea typeface="Lato" panose="020F0502020204030203" pitchFamily="34" charset="0"/>
                <a:cs typeface="Lato" panose="020F0502020204030203" pitchFamily="34" charset="0"/>
              </a:rPr>
              <a:t>Box or envelope for anonymous questions</a:t>
            </a:r>
          </a:p>
          <a:p>
            <a:pPr marL="457200" indent="-457200">
              <a:lnSpc>
                <a:spcPct val="150000"/>
              </a:lnSpc>
              <a:buSzPct val="202000"/>
              <a:buBlip>
                <a:blip r:embed="rId4"/>
              </a:buBlip>
            </a:pPr>
            <a:r>
              <a:rPr lang="en-GB" sz="1500" b="1" dirty="0">
                <a:latin typeface="Lato" panose="020F0502020204030203" pitchFamily="34" charset="0"/>
                <a:ea typeface="Lato" panose="020F0502020204030203" pitchFamily="34" charset="0"/>
                <a:cs typeface="Lato" panose="020F0502020204030203" pitchFamily="34" charset="0"/>
              </a:rPr>
              <a:t>Paper and pencils (including coloured pencils</a:t>
            </a:r>
            <a:r>
              <a:rPr lang="en-GB" sz="1600" b="1" dirty="0">
                <a:latin typeface="Lato" panose="020F0502020204030203" pitchFamily="34" charset="0"/>
                <a:ea typeface="Lato" panose="020F0502020204030203" pitchFamily="34" charset="0"/>
                <a:cs typeface="Lato" panose="020F0502020204030203" pitchFamily="34" charset="0"/>
              </a:rPr>
              <a:t>)</a:t>
            </a:r>
          </a:p>
          <a:p>
            <a:pPr marL="457200" indent="-457200">
              <a:lnSpc>
                <a:spcPct val="150000"/>
              </a:lnSpc>
              <a:buSzPct val="202000"/>
              <a:buBlip>
                <a:blip r:embed="rId4"/>
              </a:buBlip>
            </a:pPr>
            <a:r>
              <a:rPr lang="en-GB" sz="1500" b="1" dirty="0">
                <a:latin typeface="Lato" panose="020F0502020204030203" pitchFamily="34" charset="0"/>
                <a:ea typeface="Lato" panose="020F0502020204030203" pitchFamily="34" charset="0"/>
                <a:cs typeface="Lato" panose="020F0502020204030203" pitchFamily="34" charset="0"/>
              </a:rPr>
              <a:t>Resource 1: </a:t>
            </a:r>
            <a:r>
              <a:rPr lang="en-GB" sz="1500" i="1" dirty="0">
                <a:latin typeface="Lato" panose="020F0502020204030203" pitchFamily="34" charset="0"/>
                <a:ea typeface="Lato" panose="020F0502020204030203" pitchFamily="34" charset="0"/>
                <a:cs typeface="Lato" panose="020F0502020204030203" pitchFamily="34" charset="0"/>
              </a:rPr>
              <a:t>Everyday actions</a:t>
            </a:r>
          </a:p>
          <a:p>
            <a:pPr marL="457200" indent="-457200">
              <a:lnSpc>
                <a:spcPct val="150000"/>
              </a:lnSpc>
              <a:buSzPct val="202000"/>
              <a:buBlip>
                <a:blip r:embed="rId4"/>
              </a:buBlip>
            </a:pPr>
            <a:r>
              <a:rPr lang="en-GB" sz="1500" b="1" dirty="0">
                <a:latin typeface="Lato" panose="020F0502020204030203" pitchFamily="34" charset="0"/>
                <a:ea typeface="Lato" panose="020F0502020204030203" pitchFamily="34" charset="0"/>
                <a:cs typeface="Lato" panose="020F0502020204030203" pitchFamily="34" charset="0"/>
              </a:rPr>
              <a:t>Resource 2: </a:t>
            </a:r>
            <a:r>
              <a:rPr lang="en-GB" sz="1500" i="1" dirty="0">
                <a:latin typeface="Lato" panose="020F0502020204030203" pitchFamily="34" charset="0"/>
                <a:ea typeface="Lato" panose="020F0502020204030203" pitchFamily="34" charset="0"/>
                <a:cs typeface="Lato" panose="020F0502020204030203" pitchFamily="34" charset="0"/>
              </a:rPr>
              <a:t>Dental Health facts</a:t>
            </a:r>
            <a:endParaRPr lang="en-GB" sz="1500" b="1" dirty="0">
              <a:latin typeface="Lato" panose="020F0502020204030203" pitchFamily="34" charset="0"/>
              <a:ea typeface="Lato" panose="020F0502020204030203" pitchFamily="34" charset="0"/>
              <a:cs typeface="Lato" panose="020F0502020204030203" pitchFamily="34" charset="0"/>
            </a:endParaRPr>
          </a:p>
          <a:p>
            <a:pPr marL="457200" indent="-457200">
              <a:lnSpc>
                <a:spcPct val="150000"/>
              </a:lnSpc>
              <a:buSzPct val="202000"/>
              <a:buBlip>
                <a:blip r:embed="rId4"/>
              </a:buBlip>
            </a:pPr>
            <a:r>
              <a:rPr lang="en-GB" sz="1500" b="1" dirty="0">
                <a:latin typeface="Lato" panose="020F0502020204030203" pitchFamily="34" charset="0"/>
                <a:ea typeface="Lato" panose="020F0502020204030203" pitchFamily="34" charset="0"/>
                <a:cs typeface="Lato" panose="020F0502020204030203" pitchFamily="34" charset="0"/>
              </a:rPr>
              <a:t>Resource 3: </a:t>
            </a:r>
            <a:r>
              <a:rPr lang="en-GB" sz="1500" i="1" dirty="0">
                <a:latin typeface="Lato" panose="020F0502020204030203" pitchFamily="34" charset="0"/>
                <a:ea typeface="Lato" panose="020F0502020204030203" pitchFamily="34" charset="0"/>
                <a:cs typeface="Lato" panose="020F0502020204030203" pitchFamily="34" charset="0"/>
              </a:rPr>
              <a:t>Dental dilemmas</a:t>
            </a:r>
          </a:p>
          <a:p>
            <a:pPr marL="457200" indent="-457200">
              <a:lnSpc>
                <a:spcPct val="150000"/>
              </a:lnSpc>
              <a:buSzPct val="202000"/>
              <a:buBlip>
                <a:blip r:embed="rId4"/>
              </a:buBlip>
            </a:pPr>
            <a:r>
              <a:rPr lang="en-GB" sz="1500" b="1" dirty="0">
                <a:latin typeface="Lato" panose="020F0502020204030203" pitchFamily="34" charset="0"/>
                <a:ea typeface="Lato" panose="020F0502020204030203" pitchFamily="34" charset="0"/>
                <a:cs typeface="Lato" panose="020F0502020204030203" pitchFamily="34" charset="0"/>
              </a:rPr>
              <a:t>Resource 3a: </a:t>
            </a:r>
            <a:r>
              <a:rPr lang="en-GB" sz="1500" i="1" dirty="0">
                <a:latin typeface="Lato" panose="020F0502020204030203" pitchFamily="34" charset="0"/>
                <a:ea typeface="Lato" panose="020F0502020204030203" pitchFamily="34" charset="0"/>
                <a:cs typeface="Lato" panose="020F0502020204030203" pitchFamily="34" charset="0"/>
              </a:rPr>
              <a:t>Dental dilemmas teacher guidance</a:t>
            </a:r>
          </a:p>
        </p:txBody>
      </p:sp>
      <p:sp>
        <p:nvSpPr>
          <p:cNvPr id="23" name="TextBox 22"/>
          <p:cNvSpPr txBox="1"/>
          <p:nvPr/>
        </p:nvSpPr>
        <p:spPr>
          <a:xfrm>
            <a:off x="365767" y="4729156"/>
            <a:ext cx="5517459" cy="181588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buSzPct val="202000"/>
            </a:pPr>
            <a:r>
              <a:rPr lang="en-GB" sz="1600" b="1" dirty="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1883" t="3815" r="51546" b="4366"/>
          <a:stretch/>
        </p:blipFill>
        <p:spPr>
          <a:xfrm>
            <a:off x="510146" y="4895384"/>
            <a:ext cx="817394" cy="1611545"/>
          </a:xfrm>
          <a:prstGeom prst="rect">
            <a:avLst/>
          </a:prstGeom>
        </p:spPr>
      </p:pic>
      <p:sp>
        <p:nvSpPr>
          <p:cNvPr id="24" name="TextBox 23"/>
          <p:cNvSpPr txBox="1"/>
          <p:nvPr/>
        </p:nvSpPr>
        <p:spPr>
          <a:xfrm>
            <a:off x="637375" y="5851437"/>
            <a:ext cx="55254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69891" y="195939"/>
            <a:ext cx="2110827" cy="1077218"/>
          </a:xfrm>
          <a:prstGeom prst="rect">
            <a:avLst/>
          </a:prstGeom>
          <a:solidFill>
            <a:srgbClr val="95519E"/>
          </a:solidFill>
          <a:ln>
            <a:solidFill>
              <a:schemeClr val="bg1"/>
            </a:solidFill>
            <a:prstDash val="dash"/>
          </a:ln>
        </p:spPr>
        <p:txBody>
          <a:bodyPr wrap="square" rtlCol="0" anchor="ctr" anchorCtr="1">
            <a:spAutoFit/>
          </a:bodyPr>
          <a:lstStyle/>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Teacher </a:t>
            </a:r>
          </a:p>
          <a:p>
            <a:r>
              <a:rPr lang="en-GB" sz="3200" dirty="0">
                <a:solidFill>
                  <a:schemeClr val="bg1"/>
                </a:solidFill>
                <a:latin typeface="League Spartan" panose="00000800000000000000" pitchFamily="50" charset="0"/>
                <a:ea typeface="Open Sans Semibold" panose="020B0706030804020204" pitchFamily="34" charset="0"/>
                <a:cs typeface="Open Sans Semibold" panose="020B0706030804020204" pitchFamily="34" charset="0"/>
              </a:rPr>
              <a:t>slide</a:t>
            </a:r>
          </a:p>
        </p:txBody>
      </p:sp>
      <p:sp>
        <p:nvSpPr>
          <p:cNvPr id="19" name="TextBox 18"/>
          <p:cNvSpPr txBox="1"/>
          <p:nvPr/>
        </p:nvSpPr>
        <p:spPr>
          <a:xfrm>
            <a:off x="6096000" y="4715054"/>
            <a:ext cx="5815921" cy="1815882"/>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p>
          <a:p>
            <a:pPr lvl="3"/>
            <a:endParaRPr lang="en-GB" sz="400" b="1" dirty="0">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Members of the Association can access our website for further guidance</a:t>
            </a: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hlinkClick r:id="rId6"/>
              </a:rPr>
              <a:t>www.pshe-association.org.uk</a:t>
            </a: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 </a:t>
            </a:r>
          </a:p>
          <a:p>
            <a:pPr lvl="3">
              <a:buSzPct val="202000"/>
              <a:defRPr/>
            </a:pPr>
            <a:endParaRPr lang="en-GB" sz="1600" b="1" dirty="0">
              <a:solidFill>
                <a:prstClr val="black"/>
              </a:solidFill>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7" cstate="print">
            <a:extLst>
              <a:ext uri="{28A0092B-C50C-407E-A947-70E740481C1C}">
                <a14:useLocalDpi xmlns:a14="http://schemas.microsoft.com/office/drawing/2010/main" val="0"/>
              </a:ext>
            </a:extLst>
          </a:blip>
          <a:srcRect l="17297" t="28576" r="16674" b="28576"/>
          <a:stretch/>
        </p:blipFill>
        <p:spPr>
          <a:xfrm>
            <a:off x="6143007" y="4740602"/>
            <a:ext cx="1247672" cy="809660"/>
          </a:xfrm>
          <a:prstGeom prst="rect">
            <a:avLst/>
          </a:prstGeom>
        </p:spPr>
      </p:pic>
      <p:pic>
        <p:nvPicPr>
          <p:cNvPr id="3" name="Picture 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69132" y="1457236"/>
            <a:ext cx="762290" cy="762290"/>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prstClr val="black"/>
                </a:solidFill>
                <a:effectLst/>
                <a:uLnTx/>
                <a:uFillTx/>
                <a:latin typeface="League Spartan" panose="00000800000000000000" pitchFamily="50" charset="0"/>
                <a:ea typeface="+mn-ea"/>
                <a:cs typeface="+mn-cs"/>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[Add your class rules here]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CC99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2518372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12DF52-855C-4C45-8120-F70E17376DF0}"/>
              </a:ext>
            </a:extLst>
          </p:cNvPr>
          <p:cNvSpPr txBox="1"/>
          <p:nvPr/>
        </p:nvSpPr>
        <p:spPr>
          <a:xfrm>
            <a:off x="-30145" y="521049"/>
            <a:ext cx="5061556"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Graffiti wall</a:t>
            </a:r>
          </a:p>
        </p:txBody>
      </p:sp>
      <p:sp>
        <p:nvSpPr>
          <p:cNvPr id="3" name="TextBox 2">
            <a:extLst>
              <a:ext uri="{FF2B5EF4-FFF2-40B4-BE49-F238E27FC236}">
                <a16:creationId xmlns:a16="http://schemas.microsoft.com/office/drawing/2014/main" id="{8D930F1F-F87A-4F39-AFB6-C2A8A001D11B}"/>
              </a:ext>
            </a:extLst>
          </p:cNvPr>
          <p:cNvSpPr txBox="1"/>
          <p:nvPr/>
        </p:nvSpPr>
        <p:spPr>
          <a:xfrm>
            <a:off x="892293" y="3588730"/>
            <a:ext cx="4722471" cy="1815882"/>
          </a:xfrm>
          <a:prstGeom prst="rect">
            <a:avLst/>
          </a:prstGeom>
          <a:noFill/>
        </p:spPr>
        <p:txBody>
          <a:bodyPr wrap="square" rtlCol="0">
            <a:spAutoFit/>
          </a:bodyPr>
          <a:lstStyle/>
          <a:p>
            <a:r>
              <a:rPr lang="en-GB" sz="2800" dirty="0">
                <a:ea typeface="Lato" panose="020B0604020202020204" charset="0"/>
                <a:cs typeface="Lato" panose="020B0604020202020204" charset="0"/>
              </a:rPr>
              <a:t>Write your ideas about keeping teeth healthy by answering the questions on the graffiti walls around the classroom.</a:t>
            </a:r>
          </a:p>
        </p:txBody>
      </p:sp>
      <p:sp>
        <p:nvSpPr>
          <p:cNvPr id="4" name="TextBox 3">
            <a:extLst>
              <a:ext uri="{FF2B5EF4-FFF2-40B4-BE49-F238E27FC236}">
                <a16:creationId xmlns:a16="http://schemas.microsoft.com/office/drawing/2014/main" id="{A7EC89B9-2C29-490D-AF49-F45E54BCB51A}"/>
              </a:ext>
            </a:extLst>
          </p:cNvPr>
          <p:cNvSpPr txBox="1"/>
          <p:nvPr/>
        </p:nvSpPr>
        <p:spPr>
          <a:xfrm>
            <a:off x="7639291" y="659757"/>
            <a:ext cx="3784922" cy="2986268"/>
          </a:xfrm>
          <a:prstGeom prst="rect">
            <a:avLst/>
          </a:prstGeom>
          <a:noFill/>
        </p:spPr>
        <p:txBody>
          <a:bodyPr wrap="square" rtlCol="0">
            <a:spAutoFit/>
          </a:bodyPr>
          <a:lstStyle/>
          <a:p>
            <a:endParaRPr lang="en-GB" dirty="0"/>
          </a:p>
        </p:txBody>
      </p:sp>
      <p:pic>
        <p:nvPicPr>
          <p:cNvPr id="9" name="Picture 8">
            <a:extLst>
              <a:ext uri="{FF2B5EF4-FFF2-40B4-BE49-F238E27FC236}">
                <a16:creationId xmlns:a16="http://schemas.microsoft.com/office/drawing/2014/main" id="{B97702EA-588B-4EB7-A3A5-23D4038C2B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8670" y="521049"/>
            <a:ext cx="4986163" cy="3837008"/>
          </a:xfrm>
          <a:prstGeom prst="rect">
            <a:avLst/>
          </a:prstGeom>
        </p:spPr>
      </p:pic>
      <p:pic>
        <p:nvPicPr>
          <p:cNvPr id="10" name="Picture 9">
            <a:extLst>
              <a:ext uri="{FF2B5EF4-FFF2-40B4-BE49-F238E27FC236}">
                <a16:creationId xmlns:a16="http://schemas.microsoft.com/office/drawing/2014/main" id="{22560044-04F9-448A-801D-47E748E8E3DA}"/>
              </a:ext>
            </a:extLst>
          </p:cNvPr>
          <p:cNvPicPr>
            <a:picLocks noChangeAspect="1"/>
          </p:cNvPicPr>
          <p:nvPr/>
        </p:nvPicPr>
        <p:blipFill rotWithShape="1">
          <a:blip r:embed="rId4">
            <a:extLst>
              <a:ext uri="{28A0092B-C50C-407E-A947-70E740481C1C}">
                <a14:useLocalDpi xmlns:a14="http://schemas.microsoft.com/office/drawing/2010/main" val="0"/>
              </a:ext>
            </a:extLst>
          </a:blip>
          <a:srcRect l="23414" t="7751" r="60598" b="65645"/>
          <a:stretch/>
        </p:blipFill>
        <p:spPr>
          <a:xfrm rot="20722007">
            <a:off x="333385" y="1585081"/>
            <a:ext cx="1460717" cy="1708942"/>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60315" y="1416711"/>
            <a:ext cx="3095625" cy="2247900"/>
          </a:xfrm>
          <a:prstGeom prst="rect">
            <a:avLst/>
          </a:prstGeom>
        </p:spPr>
      </p:pic>
    </p:spTree>
    <p:extLst>
      <p:ext uri="{BB962C8B-B14F-4D97-AF65-F5344CB8AC3E}">
        <p14:creationId xmlns:p14="http://schemas.microsoft.com/office/powerpoint/2010/main" val="2801242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49850" y="2717662"/>
            <a:ext cx="10965901" cy="3170099"/>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3200" b="1" dirty="0">
              <a:latin typeface="League Spartan" panose="00000800000000000000" pitchFamily="50" charset="0"/>
            </a:endParaRPr>
          </a:p>
          <a:p>
            <a:pPr marL="457200" lvl="0" indent="-457200">
              <a:buSzPct val="202000"/>
              <a:buBlip>
                <a:blip r:embed="rId3"/>
              </a:buBlip>
            </a:pPr>
            <a:r>
              <a:rPr lang="en-GB" sz="2700" dirty="0">
                <a:latin typeface="Lato" panose="020B0604020202020204" charset="0"/>
                <a:ea typeface="Lato" panose="020B0604020202020204" charset="0"/>
                <a:cs typeface="Lato" panose="020B0604020202020204" charset="0"/>
              </a:rPr>
              <a:t>identify how everyday actions affect dental health</a:t>
            </a:r>
            <a:endParaRPr lang="en-GB" sz="2700" dirty="0">
              <a:solidFill>
                <a:prstClr val="black"/>
              </a:solidFill>
              <a:latin typeface="Lato" panose="020B0604020202020204" charset="0"/>
              <a:ea typeface="Lato" panose="020B0604020202020204" charset="0"/>
              <a:cs typeface="Lato" panose="020B0604020202020204" charset="0"/>
            </a:endParaRPr>
          </a:p>
          <a:p>
            <a:pPr lvl="0">
              <a:buSzPct val="202000"/>
            </a:pPr>
            <a:endParaRPr lang="en-GB" sz="27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GB" sz="2700" dirty="0">
                <a:solidFill>
                  <a:prstClr val="black"/>
                </a:solidFill>
                <a:latin typeface="Lato" panose="020F0502020204030203" pitchFamily="34" charset="0"/>
                <a:ea typeface="Lato" panose="020F0502020204030203" pitchFamily="34" charset="0"/>
                <a:cs typeface="Lato" panose="020F0502020204030203" pitchFamily="34" charset="0"/>
              </a:rPr>
              <a:t>describe ways to maintain good dental health</a:t>
            </a:r>
          </a:p>
          <a:p>
            <a:pPr marL="457200" lvl="0" indent="-457200">
              <a:buSzPct val="202000"/>
              <a:buBlip>
                <a:blip r:embed="rId3"/>
              </a:buBlip>
            </a:pPr>
            <a:endParaRPr lang="en-GB" sz="27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GB" sz="2700" dirty="0">
                <a:solidFill>
                  <a:prstClr val="black"/>
                </a:solidFill>
                <a:latin typeface="Lato" panose="020F0502020204030203" pitchFamily="34" charset="0"/>
                <a:ea typeface="Lato" panose="020F0502020204030203" pitchFamily="34" charset="0"/>
                <a:cs typeface="Lato" panose="020F0502020204030203" pitchFamily="34" charset="0"/>
              </a:rPr>
              <a:t>explain common risks to dental health and how to manage them</a:t>
            </a:r>
          </a:p>
          <a:p>
            <a:pPr lvl="3"/>
            <a:endParaRPr lang="en-GB" sz="100" b="1" dirty="0">
              <a:latin typeface="Gill Sans MT" panose="020B0502020104020203" pitchFamily="34" charset="0"/>
            </a:endParaRPr>
          </a:p>
        </p:txBody>
      </p:sp>
      <p:sp>
        <p:nvSpPr>
          <p:cNvPr id="10" name="TextBox 9"/>
          <p:cNvSpPr txBox="1"/>
          <p:nvPr/>
        </p:nvSpPr>
        <p:spPr>
          <a:xfrm>
            <a:off x="749850" y="589419"/>
            <a:ext cx="10706426" cy="938719"/>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endParaRPr lang="en-GB" sz="1100" b="1" dirty="0">
              <a:latin typeface="Gill Sans MT" panose="020B0502020104020203" pitchFamily="34" charset="0"/>
            </a:endParaRPr>
          </a:p>
          <a:p>
            <a:pPr lvl="3"/>
            <a:endParaRPr lang="en-GB" sz="800" b="1" dirty="0">
              <a:latin typeface="Gill Sans MT" panose="020B0502020104020203" pitchFamily="34" charset="0"/>
            </a:endParaRPr>
          </a:p>
          <a:p>
            <a:pPr lvl="3"/>
            <a:endParaRPr lang="en-GB" sz="2000" b="1" dirty="0">
              <a:latin typeface="Gill Sans MT" panose="020B050202010402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0666" y="370563"/>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1129316" y="2216810"/>
            <a:ext cx="877333" cy="1001704"/>
          </a:xfrm>
          <a:prstGeom prst="rect">
            <a:avLst/>
          </a:prstGeom>
        </p:spPr>
      </p:pic>
      <p:sp>
        <p:nvSpPr>
          <p:cNvPr id="5" name="Rectangle 4"/>
          <p:cNvSpPr/>
          <p:nvPr/>
        </p:nvSpPr>
        <p:spPr>
          <a:xfrm>
            <a:off x="1108370" y="520169"/>
            <a:ext cx="10248860" cy="1077218"/>
          </a:xfrm>
          <a:prstGeom prst="rect">
            <a:avLst/>
          </a:prstGeom>
        </p:spPr>
        <p:txBody>
          <a:bodyPr wrap="square">
            <a:spAutoFit/>
          </a:bodyPr>
          <a:lstStyle/>
          <a:p>
            <a:pPr marL="914400" lvl="1" indent="-457200">
              <a:buSzPct val="202000"/>
              <a:buBlip>
                <a:blip r:embed="rId3"/>
              </a:buBlip>
            </a:pPr>
            <a:r>
              <a:rPr lang="en-GB" sz="3200" dirty="0">
                <a:solidFill>
                  <a:prstClr val="black"/>
                </a:solidFill>
                <a:latin typeface="League Spartan" panose="020B0604020202020204" charset="0"/>
                <a:ea typeface="Lato" panose="020F0502020204030203" pitchFamily="34" charset="0"/>
                <a:cs typeface="Lato" panose="020F0502020204030203" pitchFamily="34" charset="0"/>
              </a:rPr>
              <a:t> We are learning about the importance  of dental health routines</a:t>
            </a:r>
            <a:endParaRPr lang="en-GB" sz="1050" b="1" dirty="0">
              <a:solidFill>
                <a:prstClr val="black"/>
              </a:solidFill>
              <a:latin typeface="League Spartan" panose="020B0604020202020204" charset="0"/>
              <a:ea typeface="Lato" panose="020F0502020204030203" pitchFamily="34" charset="0"/>
              <a:cs typeface="Lato" panose="020F0502020204030203" pitchFamily="34" charset="0"/>
            </a:endParaRPr>
          </a:p>
        </p:txBody>
      </p:sp>
      <p:sp>
        <p:nvSpPr>
          <p:cNvPr id="3" name="Footer Placeholder 2"/>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1559488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BB13BE-D76A-41FF-8D8A-D943A7F306A1}"/>
              </a:ext>
            </a:extLst>
          </p:cNvPr>
          <p:cNvSpPr txBox="1"/>
          <p:nvPr/>
        </p:nvSpPr>
        <p:spPr>
          <a:xfrm>
            <a:off x="0" y="259439"/>
            <a:ext cx="10714182"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Key word match-up</a:t>
            </a:r>
          </a:p>
        </p:txBody>
      </p:sp>
      <p:sp>
        <p:nvSpPr>
          <p:cNvPr id="3" name="Rectangle 2">
            <a:extLst>
              <a:ext uri="{FF2B5EF4-FFF2-40B4-BE49-F238E27FC236}">
                <a16:creationId xmlns:a16="http://schemas.microsoft.com/office/drawing/2014/main" id="{08E02684-ACB5-439A-B327-56CD5531F0FE}"/>
              </a:ext>
            </a:extLst>
          </p:cNvPr>
          <p:cNvSpPr/>
          <p:nvPr/>
        </p:nvSpPr>
        <p:spPr>
          <a:xfrm>
            <a:off x="346092" y="2730441"/>
            <a:ext cx="1207382" cy="523220"/>
          </a:xfrm>
          <a:prstGeom prst="rect">
            <a:avLst/>
          </a:prstGeom>
        </p:spPr>
        <p:txBody>
          <a:bodyPr wrap="none">
            <a:spAutoFit/>
          </a:bodyPr>
          <a:lstStyle/>
          <a:p>
            <a:r>
              <a:rPr lang="en-GB" sz="2800" b="1" dirty="0">
                <a:latin typeface="Calibri" panose="020F0502020204030204" pitchFamily="34" charset="0"/>
                <a:ea typeface="Calibri" panose="020F0502020204030204" pitchFamily="34" charset="0"/>
                <a:cs typeface="Times New Roman" panose="02020603050405020304" pitchFamily="18" charset="0"/>
              </a:rPr>
              <a:t>Plaque</a:t>
            </a:r>
            <a:endParaRPr lang="en-GB" sz="2800" b="1" dirty="0"/>
          </a:p>
        </p:txBody>
      </p:sp>
      <p:sp>
        <p:nvSpPr>
          <p:cNvPr id="4" name="Rectangle 3">
            <a:extLst>
              <a:ext uri="{FF2B5EF4-FFF2-40B4-BE49-F238E27FC236}">
                <a16:creationId xmlns:a16="http://schemas.microsoft.com/office/drawing/2014/main" id="{9CC90820-E860-43C2-9F2A-78A660863583}"/>
              </a:ext>
            </a:extLst>
          </p:cNvPr>
          <p:cNvSpPr/>
          <p:nvPr/>
        </p:nvSpPr>
        <p:spPr>
          <a:xfrm>
            <a:off x="351596" y="1433779"/>
            <a:ext cx="1290738" cy="523220"/>
          </a:xfrm>
          <a:prstGeom prst="rect">
            <a:avLst/>
          </a:prstGeom>
        </p:spPr>
        <p:txBody>
          <a:bodyPr wrap="none">
            <a:spAutoFit/>
          </a:bodyPr>
          <a:lstStyle/>
          <a:p>
            <a:r>
              <a:rPr lang="en-GB" sz="2800" b="1" dirty="0">
                <a:latin typeface="Calibri" panose="020F0502020204030204" pitchFamily="34" charset="0"/>
                <a:ea typeface="Calibri" panose="020F0502020204030204" pitchFamily="34" charset="0"/>
                <a:cs typeface="Times New Roman" panose="02020603050405020304" pitchFamily="18" charset="0"/>
              </a:rPr>
              <a:t>Enamel</a:t>
            </a:r>
            <a:endParaRPr lang="en-GB" sz="2800" b="1" dirty="0"/>
          </a:p>
        </p:txBody>
      </p:sp>
      <p:sp>
        <p:nvSpPr>
          <p:cNvPr id="5" name="Rectangle 4">
            <a:extLst>
              <a:ext uri="{FF2B5EF4-FFF2-40B4-BE49-F238E27FC236}">
                <a16:creationId xmlns:a16="http://schemas.microsoft.com/office/drawing/2014/main" id="{0BD39F0F-D41A-4137-8938-3CF90B004EB3}"/>
              </a:ext>
            </a:extLst>
          </p:cNvPr>
          <p:cNvSpPr/>
          <p:nvPr/>
        </p:nvSpPr>
        <p:spPr>
          <a:xfrm>
            <a:off x="346092" y="4116514"/>
            <a:ext cx="1101327" cy="523220"/>
          </a:xfrm>
          <a:prstGeom prst="rect">
            <a:avLst/>
          </a:prstGeom>
        </p:spPr>
        <p:txBody>
          <a:bodyPr wrap="none">
            <a:spAutoFit/>
          </a:bodyPr>
          <a:lstStyle/>
          <a:p>
            <a:r>
              <a:rPr lang="en-GB" sz="2800" b="1" dirty="0">
                <a:latin typeface="Calibri" panose="020F0502020204030204" pitchFamily="34" charset="0"/>
                <a:ea typeface="Calibri" panose="020F0502020204030204" pitchFamily="34" charset="0"/>
                <a:cs typeface="Times New Roman" panose="02020603050405020304" pitchFamily="18" charset="0"/>
              </a:rPr>
              <a:t>Cavity</a:t>
            </a:r>
            <a:endParaRPr lang="en-GB" sz="2800" b="1" dirty="0"/>
          </a:p>
        </p:txBody>
      </p:sp>
      <p:sp>
        <p:nvSpPr>
          <p:cNvPr id="6" name="Rectangle 5">
            <a:extLst>
              <a:ext uri="{FF2B5EF4-FFF2-40B4-BE49-F238E27FC236}">
                <a16:creationId xmlns:a16="http://schemas.microsoft.com/office/drawing/2014/main" id="{12CCFDF2-809C-4AEF-9296-6399CDDE026E}"/>
              </a:ext>
            </a:extLst>
          </p:cNvPr>
          <p:cNvSpPr/>
          <p:nvPr/>
        </p:nvSpPr>
        <p:spPr>
          <a:xfrm>
            <a:off x="346092" y="5449532"/>
            <a:ext cx="2059923" cy="523220"/>
          </a:xfrm>
          <a:prstGeom prst="rect">
            <a:avLst/>
          </a:prstGeom>
        </p:spPr>
        <p:txBody>
          <a:bodyPr wrap="none">
            <a:spAutoFit/>
          </a:bodyPr>
          <a:lstStyle/>
          <a:p>
            <a:r>
              <a:rPr lang="en-GB" sz="2800" b="1" dirty="0">
                <a:latin typeface="Calibri" panose="020F0502020204030204" pitchFamily="34" charset="0"/>
                <a:ea typeface="Calibri" panose="020F0502020204030204" pitchFamily="34" charset="0"/>
                <a:cs typeface="Times New Roman" panose="02020603050405020304" pitchFamily="18" charset="0"/>
              </a:rPr>
              <a:t>Oral hygiene</a:t>
            </a:r>
            <a:endParaRPr lang="en-GB" sz="2800" b="1" dirty="0"/>
          </a:p>
        </p:txBody>
      </p:sp>
      <p:sp>
        <p:nvSpPr>
          <p:cNvPr id="8" name="Rectangle 7">
            <a:extLst>
              <a:ext uri="{FF2B5EF4-FFF2-40B4-BE49-F238E27FC236}">
                <a16:creationId xmlns:a16="http://schemas.microsoft.com/office/drawing/2014/main" id="{3272EFA2-8EA8-43DE-B692-BB22B2A04D44}"/>
              </a:ext>
            </a:extLst>
          </p:cNvPr>
          <p:cNvSpPr/>
          <p:nvPr/>
        </p:nvSpPr>
        <p:spPr>
          <a:xfrm>
            <a:off x="5724178" y="4378124"/>
            <a:ext cx="4447756" cy="523220"/>
          </a:xfrm>
          <a:prstGeom prst="rect">
            <a:avLst/>
          </a:prstGeom>
        </p:spPr>
        <p:txBody>
          <a:bodyPr wrap="none">
            <a:spAutoFit/>
          </a:bodyPr>
          <a:lstStyle/>
          <a:p>
            <a:r>
              <a:rPr lang="en-GB" sz="2800" dirty="0">
                <a:latin typeface="Calibri" panose="020F0502020204030204" pitchFamily="34" charset="0"/>
                <a:cs typeface="Times New Roman" panose="02020603050405020304" pitchFamily="18" charset="0"/>
              </a:rPr>
              <a:t>hard, outer layer of the tooth</a:t>
            </a:r>
            <a:endParaRPr lang="en-GB" sz="2800" dirty="0"/>
          </a:p>
        </p:txBody>
      </p:sp>
      <p:sp>
        <p:nvSpPr>
          <p:cNvPr id="9" name="Rectangle 8">
            <a:extLst>
              <a:ext uri="{FF2B5EF4-FFF2-40B4-BE49-F238E27FC236}">
                <a16:creationId xmlns:a16="http://schemas.microsoft.com/office/drawing/2014/main" id="{3483FD8D-712C-46ED-A0B4-D963260C8D47}"/>
              </a:ext>
            </a:extLst>
          </p:cNvPr>
          <p:cNvSpPr/>
          <p:nvPr/>
        </p:nvSpPr>
        <p:spPr>
          <a:xfrm>
            <a:off x="6972817" y="5234088"/>
            <a:ext cx="4752337" cy="954107"/>
          </a:xfrm>
          <a:prstGeom prst="rect">
            <a:avLst/>
          </a:prstGeom>
        </p:spPr>
        <p:txBody>
          <a:bodyPr wrap="square">
            <a:spAutoFit/>
          </a:bodyPr>
          <a:lstStyle/>
          <a:p>
            <a:r>
              <a:rPr lang="en-GB" sz="2800" dirty="0">
                <a:latin typeface="Calibri" panose="020F0502020204030204" pitchFamily="34" charset="0"/>
                <a:cs typeface="Times New Roman" panose="02020603050405020304" pitchFamily="18" charset="0"/>
              </a:rPr>
              <a:t>soft, sticky film that builds up on teeth and contains bacteria</a:t>
            </a:r>
            <a:endParaRPr lang="en-GB" sz="2800" dirty="0"/>
          </a:p>
        </p:txBody>
      </p:sp>
      <p:sp>
        <p:nvSpPr>
          <p:cNvPr id="10" name="Rectangle 9">
            <a:extLst>
              <a:ext uri="{FF2B5EF4-FFF2-40B4-BE49-F238E27FC236}">
                <a16:creationId xmlns:a16="http://schemas.microsoft.com/office/drawing/2014/main" id="{377E4339-D908-47F5-9EA6-0580A4C65F66}"/>
              </a:ext>
            </a:extLst>
          </p:cNvPr>
          <p:cNvSpPr/>
          <p:nvPr/>
        </p:nvSpPr>
        <p:spPr>
          <a:xfrm>
            <a:off x="6459822" y="2780592"/>
            <a:ext cx="5386086" cy="954107"/>
          </a:xfrm>
          <a:prstGeom prst="rect">
            <a:avLst/>
          </a:prstGeom>
        </p:spPr>
        <p:txBody>
          <a:bodyPr wrap="square">
            <a:spAutoFit/>
          </a:bodyPr>
          <a:lstStyle/>
          <a:p>
            <a:r>
              <a:rPr lang="en-GB" sz="2800" dirty="0">
                <a:latin typeface="Calibri" panose="020F0502020204030204" pitchFamily="34" charset="0"/>
                <a:cs typeface="Times New Roman" panose="02020603050405020304" pitchFamily="18" charset="0"/>
              </a:rPr>
              <a:t>tiny holes in the tooth caused by a</a:t>
            </a:r>
          </a:p>
          <a:p>
            <a:r>
              <a:rPr lang="en-GB" sz="2800" dirty="0">
                <a:latin typeface="Calibri" panose="020F0502020204030204" pitchFamily="34" charset="0"/>
                <a:cs typeface="Times New Roman" panose="02020603050405020304" pitchFamily="18" charset="0"/>
              </a:rPr>
              <a:t>build-up of plaque</a:t>
            </a:r>
            <a:endParaRPr lang="en-GB" sz="2800" dirty="0"/>
          </a:p>
        </p:txBody>
      </p:sp>
      <p:sp>
        <p:nvSpPr>
          <p:cNvPr id="11" name="Rectangle 10">
            <a:extLst>
              <a:ext uri="{FF2B5EF4-FFF2-40B4-BE49-F238E27FC236}">
                <a16:creationId xmlns:a16="http://schemas.microsoft.com/office/drawing/2014/main" id="{DB6AC7F4-CEBD-499A-AF47-640F412BBE81}"/>
              </a:ext>
            </a:extLst>
          </p:cNvPr>
          <p:cNvSpPr/>
          <p:nvPr/>
        </p:nvSpPr>
        <p:spPr>
          <a:xfrm>
            <a:off x="7260968" y="1356440"/>
            <a:ext cx="3783793" cy="523220"/>
          </a:xfrm>
          <a:prstGeom prst="rect">
            <a:avLst/>
          </a:prstGeom>
        </p:spPr>
        <p:txBody>
          <a:bodyPr wrap="none">
            <a:spAutoFit/>
          </a:bodyPr>
          <a:lstStyle/>
          <a:p>
            <a:r>
              <a:rPr lang="en-GB" sz="2800" dirty="0">
                <a:latin typeface="Calibri" panose="020F0502020204030204" pitchFamily="34" charset="0"/>
                <a:cs typeface="Times New Roman" panose="02020603050405020304" pitchFamily="18" charset="0"/>
              </a:rPr>
              <a:t>ways to keep teeth clean</a:t>
            </a:r>
            <a:endParaRPr lang="en-GB" sz="2800" dirty="0"/>
          </a:p>
        </p:txBody>
      </p:sp>
      <p:sp>
        <p:nvSpPr>
          <p:cNvPr id="7" name="Footer Placeholder 6"/>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811970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45D06F2-2FAB-45DF-A704-ACD37C241804}"/>
              </a:ext>
            </a:extLst>
          </p:cNvPr>
          <p:cNvSpPr/>
          <p:nvPr/>
        </p:nvSpPr>
        <p:spPr>
          <a:xfrm>
            <a:off x="342712" y="362238"/>
            <a:ext cx="9588366" cy="769441"/>
          </a:xfrm>
          <a:prstGeom prst="rect">
            <a:avLst/>
          </a:prstGeom>
        </p:spPr>
        <p:txBody>
          <a:bodyPr wrap="square">
            <a:spAutoFit/>
          </a:bodyPr>
          <a:lstStyle/>
          <a:p>
            <a:r>
              <a:rPr lang="en-GB" sz="4400" b="1" dirty="0">
                <a:solidFill>
                  <a:srgbClr val="95519E"/>
                </a:solidFill>
                <a:latin typeface="League Spartan" panose="00000800000000000000" pitchFamily="50" charset="0"/>
              </a:rPr>
              <a:t>Key word match-up ANSWERS</a:t>
            </a:r>
            <a:endParaRPr lang="en-GB" sz="4400" dirty="0"/>
          </a:p>
        </p:txBody>
      </p:sp>
      <p:sp>
        <p:nvSpPr>
          <p:cNvPr id="3" name="Rectangle 2">
            <a:extLst>
              <a:ext uri="{FF2B5EF4-FFF2-40B4-BE49-F238E27FC236}">
                <a16:creationId xmlns:a16="http://schemas.microsoft.com/office/drawing/2014/main" id="{1CD42F35-294E-40F9-93E8-45978C4573AD}"/>
              </a:ext>
            </a:extLst>
          </p:cNvPr>
          <p:cNvSpPr/>
          <p:nvPr/>
        </p:nvSpPr>
        <p:spPr>
          <a:xfrm>
            <a:off x="342710" y="1731648"/>
            <a:ext cx="5734968" cy="954107"/>
          </a:xfrm>
          <a:prstGeom prst="rect">
            <a:avLst/>
          </a:prstGeom>
        </p:spPr>
        <p:txBody>
          <a:bodyPr wrap="none">
            <a:spAutoFit/>
          </a:bodyPr>
          <a:lstStyle/>
          <a:p>
            <a:r>
              <a:rPr lang="en-GB" sz="2800" b="1" dirty="0">
                <a:latin typeface="Calibri" panose="020F0502020204030204" pitchFamily="34" charset="0"/>
                <a:ea typeface="Calibri" panose="020F0502020204030204" pitchFamily="34" charset="0"/>
                <a:cs typeface="Times New Roman" panose="02020603050405020304" pitchFamily="18" charset="0"/>
              </a:rPr>
              <a:t>Enamel: </a:t>
            </a:r>
            <a:r>
              <a:rPr lang="en-GB" sz="2800" dirty="0">
                <a:latin typeface="Calibri" panose="020F0502020204030204" pitchFamily="34" charset="0"/>
                <a:cs typeface="Times New Roman" panose="02020603050405020304" pitchFamily="18" charset="0"/>
              </a:rPr>
              <a:t>hard, outer layer of the tooth</a:t>
            </a:r>
            <a:endParaRPr lang="en-GB" sz="2800" dirty="0"/>
          </a:p>
          <a:p>
            <a:r>
              <a:rPr lang="en-GB" sz="2800" b="1" dirty="0">
                <a:latin typeface="Calibri" panose="020F0502020204030204" pitchFamily="34" charset="0"/>
                <a:ea typeface="Calibri" panose="020F0502020204030204" pitchFamily="34" charset="0"/>
                <a:cs typeface="Times New Roman" panose="02020603050405020304" pitchFamily="18" charset="0"/>
              </a:rPr>
              <a:t> </a:t>
            </a:r>
            <a:endParaRPr lang="en-GB" sz="2800" b="1" dirty="0"/>
          </a:p>
        </p:txBody>
      </p:sp>
      <p:sp>
        <p:nvSpPr>
          <p:cNvPr id="4" name="Rectangle 3">
            <a:extLst>
              <a:ext uri="{FF2B5EF4-FFF2-40B4-BE49-F238E27FC236}">
                <a16:creationId xmlns:a16="http://schemas.microsoft.com/office/drawing/2014/main" id="{7CDD8690-C6DE-45FB-BD86-AAA973EAB871}"/>
              </a:ext>
            </a:extLst>
          </p:cNvPr>
          <p:cNvSpPr/>
          <p:nvPr/>
        </p:nvSpPr>
        <p:spPr>
          <a:xfrm>
            <a:off x="342710" y="2912330"/>
            <a:ext cx="10262390" cy="954107"/>
          </a:xfrm>
          <a:prstGeom prst="rect">
            <a:avLst/>
          </a:prstGeom>
        </p:spPr>
        <p:txBody>
          <a:bodyPr wrap="square">
            <a:spAutoFit/>
          </a:bodyPr>
          <a:lstStyle/>
          <a:p>
            <a:r>
              <a:rPr lang="en-GB" sz="2800" b="1" dirty="0">
                <a:latin typeface="Calibri" panose="020F0502020204030204" pitchFamily="34" charset="0"/>
                <a:ea typeface="Calibri" panose="020F0502020204030204" pitchFamily="34" charset="0"/>
                <a:cs typeface="Times New Roman" panose="02020603050405020304" pitchFamily="18" charset="0"/>
              </a:rPr>
              <a:t>Plaque: </a:t>
            </a:r>
            <a:r>
              <a:rPr lang="en-GB" sz="2800" dirty="0">
                <a:latin typeface="Calibri" panose="020F0502020204030204" pitchFamily="34" charset="0"/>
                <a:cs typeface="Times New Roman" panose="02020603050405020304" pitchFamily="18" charset="0"/>
              </a:rPr>
              <a:t>soft, sticky film that builds up on teeth and contains bacteria</a:t>
            </a:r>
            <a:endParaRPr lang="en-GB" sz="2800" dirty="0"/>
          </a:p>
          <a:p>
            <a:r>
              <a:rPr lang="en-GB" sz="2800" b="1" dirty="0">
                <a:latin typeface="Calibri" panose="020F0502020204030204" pitchFamily="34" charset="0"/>
                <a:ea typeface="Calibri" panose="020F0502020204030204" pitchFamily="34" charset="0"/>
                <a:cs typeface="Times New Roman" panose="02020603050405020304" pitchFamily="18" charset="0"/>
              </a:rPr>
              <a:t> </a:t>
            </a:r>
            <a:endParaRPr lang="en-GB" sz="2800" b="1" dirty="0"/>
          </a:p>
        </p:txBody>
      </p:sp>
      <p:sp>
        <p:nvSpPr>
          <p:cNvPr id="5" name="Rectangle 4">
            <a:extLst>
              <a:ext uri="{FF2B5EF4-FFF2-40B4-BE49-F238E27FC236}">
                <a16:creationId xmlns:a16="http://schemas.microsoft.com/office/drawing/2014/main" id="{209EB46C-DAEC-43E6-B759-F309D680D258}"/>
              </a:ext>
            </a:extLst>
          </p:cNvPr>
          <p:cNvSpPr/>
          <p:nvPr/>
        </p:nvSpPr>
        <p:spPr>
          <a:xfrm>
            <a:off x="342710" y="4093012"/>
            <a:ext cx="10606939" cy="954107"/>
          </a:xfrm>
          <a:prstGeom prst="rect">
            <a:avLst/>
          </a:prstGeom>
        </p:spPr>
        <p:txBody>
          <a:bodyPr wrap="square">
            <a:spAutoFit/>
          </a:bodyPr>
          <a:lstStyle/>
          <a:p>
            <a:r>
              <a:rPr lang="en-GB" sz="2800" b="1" dirty="0">
                <a:latin typeface="Calibri" panose="020F0502020204030204" pitchFamily="34" charset="0"/>
                <a:ea typeface="Calibri" panose="020F0502020204030204" pitchFamily="34" charset="0"/>
                <a:cs typeface="Times New Roman" panose="02020603050405020304" pitchFamily="18" charset="0"/>
              </a:rPr>
              <a:t>Cavity: </a:t>
            </a:r>
            <a:r>
              <a:rPr lang="en-GB" sz="2800" dirty="0">
                <a:latin typeface="Calibri" panose="020F0502020204030204" pitchFamily="34" charset="0"/>
                <a:cs typeface="Times New Roman" panose="02020603050405020304" pitchFamily="18" charset="0"/>
              </a:rPr>
              <a:t>tiny holes in the tooth caused by a build-up of plaque</a:t>
            </a:r>
            <a:endParaRPr lang="en-GB" sz="2800" dirty="0"/>
          </a:p>
          <a:p>
            <a:r>
              <a:rPr lang="en-GB" sz="2800" b="1" dirty="0">
                <a:latin typeface="Calibri" panose="020F0502020204030204" pitchFamily="34" charset="0"/>
                <a:ea typeface="Calibri" panose="020F0502020204030204" pitchFamily="34" charset="0"/>
                <a:cs typeface="Times New Roman" panose="02020603050405020304" pitchFamily="18" charset="0"/>
              </a:rPr>
              <a:t> </a:t>
            </a:r>
            <a:endParaRPr lang="en-GB" sz="2800" b="1" dirty="0"/>
          </a:p>
        </p:txBody>
      </p:sp>
      <p:sp>
        <p:nvSpPr>
          <p:cNvPr id="6" name="Rectangle 5">
            <a:extLst>
              <a:ext uri="{FF2B5EF4-FFF2-40B4-BE49-F238E27FC236}">
                <a16:creationId xmlns:a16="http://schemas.microsoft.com/office/drawing/2014/main" id="{1ECDB618-961B-4E2C-9F9E-8192F6541428}"/>
              </a:ext>
            </a:extLst>
          </p:cNvPr>
          <p:cNvSpPr/>
          <p:nvPr/>
        </p:nvSpPr>
        <p:spPr>
          <a:xfrm>
            <a:off x="342711" y="5183522"/>
            <a:ext cx="10606939" cy="954107"/>
          </a:xfrm>
          <a:prstGeom prst="rect">
            <a:avLst/>
          </a:prstGeom>
        </p:spPr>
        <p:txBody>
          <a:bodyPr wrap="square">
            <a:spAutoFit/>
          </a:bodyPr>
          <a:lstStyle/>
          <a:p>
            <a:r>
              <a:rPr lang="en-GB" sz="2800" b="1" dirty="0">
                <a:latin typeface="Calibri" panose="020F0502020204030204" pitchFamily="34" charset="0"/>
                <a:ea typeface="Calibri" panose="020F0502020204030204" pitchFamily="34" charset="0"/>
                <a:cs typeface="Times New Roman" panose="02020603050405020304" pitchFamily="18" charset="0"/>
              </a:rPr>
              <a:t>Oral hygiene: </a:t>
            </a:r>
            <a:r>
              <a:rPr lang="en-GB" sz="2800" dirty="0">
                <a:latin typeface="Calibri" panose="020F0502020204030204" pitchFamily="34" charset="0"/>
                <a:cs typeface="Times New Roman" panose="02020603050405020304" pitchFamily="18" charset="0"/>
              </a:rPr>
              <a:t>ways to keep teeth clean</a:t>
            </a:r>
            <a:endParaRPr lang="en-GB" sz="2800" dirty="0"/>
          </a:p>
          <a:p>
            <a:r>
              <a:rPr lang="en-GB" sz="2800" b="1" dirty="0">
                <a:latin typeface="Calibri" panose="020F0502020204030204" pitchFamily="34" charset="0"/>
                <a:ea typeface="Calibri" panose="020F0502020204030204" pitchFamily="34" charset="0"/>
                <a:cs typeface="Times New Roman" panose="02020603050405020304" pitchFamily="18" charset="0"/>
              </a:rPr>
              <a:t> </a:t>
            </a:r>
            <a:endParaRPr lang="en-GB" sz="2800" b="1" dirty="0"/>
          </a:p>
        </p:txBody>
      </p:sp>
      <p:sp>
        <p:nvSpPr>
          <p:cNvPr id="7" name="Footer Placeholder 6"/>
          <p:cNvSpPr>
            <a:spLocks noGrp="1"/>
          </p:cNvSpPr>
          <p:nvPr>
            <p:ph type="ftr" sz="quarter" idx="11"/>
          </p:nvPr>
        </p:nvSpPr>
        <p:spPr/>
        <p:txBody>
          <a:bodyPr/>
          <a:lstStyle/>
          <a:p>
            <a:r>
              <a:rPr lang="en-GB" dirty="0"/>
              <a:t>© PSHE Association 2020</a:t>
            </a:r>
          </a:p>
        </p:txBody>
      </p:sp>
    </p:spTree>
    <p:extLst>
      <p:ext uri="{BB962C8B-B14F-4D97-AF65-F5344CB8AC3E}">
        <p14:creationId xmlns:p14="http://schemas.microsoft.com/office/powerpoint/2010/main" val="1361696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F392F23-BA29-46DD-9D0F-2775E5095332}"/>
              </a:ext>
            </a:extLst>
          </p:cNvPr>
          <p:cNvSpPr/>
          <p:nvPr/>
        </p:nvSpPr>
        <p:spPr>
          <a:xfrm>
            <a:off x="342712" y="362238"/>
            <a:ext cx="9588366" cy="769441"/>
          </a:xfrm>
          <a:prstGeom prst="rect">
            <a:avLst/>
          </a:prstGeom>
        </p:spPr>
        <p:txBody>
          <a:bodyPr wrap="square">
            <a:spAutoFit/>
          </a:bodyPr>
          <a:lstStyle/>
          <a:p>
            <a:r>
              <a:rPr lang="en-GB" sz="4400" b="1" dirty="0">
                <a:solidFill>
                  <a:srgbClr val="95519E"/>
                </a:solidFill>
                <a:latin typeface="League Spartan" panose="00000800000000000000" pitchFamily="50" charset="0"/>
              </a:rPr>
              <a:t>Everyday Actions</a:t>
            </a:r>
            <a:endParaRPr lang="en-GB" sz="4400" dirty="0"/>
          </a:p>
        </p:txBody>
      </p:sp>
      <p:sp>
        <p:nvSpPr>
          <p:cNvPr id="4" name="TextBox 3">
            <a:extLst>
              <a:ext uri="{FF2B5EF4-FFF2-40B4-BE49-F238E27FC236}">
                <a16:creationId xmlns:a16="http://schemas.microsoft.com/office/drawing/2014/main" id="{DF84F5F4-E5CC-40F2-9946-391B5E1BBA0D}"/>
              </a:ext>
            </a:extLst>
          </p:cNvPr>
          <p:cNvSpPr txBox="1"/>
          <p:nvPr/>
        </p:nvSpPr>
        <p:spPr>
          <a:xfrm>
            <a:off x="342712" y="1596864"/>
            <a:ext cx="7146437" cy="2554545"/>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Sort the Everyday actions cards into the categories “positive actions”, “negative actions” and “not sure/depends”</a:t>
            </a:r>
          </a:p>
          <a:p>
            <a:endParaRPr lang="en-US" sz="2800" dirty="0">
              <a:latin typeface="Lato" panose="020B0604020202020204" charset="0"/>
              <a:ea typeface="Lato" panose="020B0604020202020204" charset="0"/>
              <a:cs typeface="Lato" panose="020B0604020202020204" charset="0"/>
            </a:endParaRPr>
          </a:p>
          <a:p>
            <a:endParaRPr lang="en-US" sz="2800" dirty="0">
              <a:latin typeface="Lato" panose="020B0604020202020204" charset="0"/>
              <a:ea typeface="Lato" panose="020B0604020202020204" charset="0"/>
              <a:cs typeface="Lato" panose="020B0604020202020204" charset="0"/>
            </a:endParaRPr>
          </a:p>
          <a:p>
            <a:endParaRPr lang="en-US" sz="2000" dirty="0">
              <a:latin typeface="Lato" panose="020F0502020204030203" pitchFamily="34" charset="0"/>
              <a:ea typeface="Lato" panose="020F0502020204030203" pitchFamily="34" charset="0"/>
              <a:cs typeface="Lato" panose="020F0502020204030203" pitchFamily="34" charset="0"/>
            </a:endParaRPr>
          </a:p>
        </p:txBody>
      </p:sp>
      <p:sp>
        <p:nvSpPr>
          <p:cNvPr id="5" name="Rectangle 4">
            <a:extLst>
              <a:ext uri="{FF2B5EF4-FFF2-40B4-BE49-F238E27FC236}">
                <a16:creationId xmlns:a16="http://schemas.microsoft.com/office/drawing/2014/main" id="{797B21B8-10ED-4938-8430-F6DD83E84268}"/>
              </a:ext>
            </a:extLst>
          </p:cNvPr>
          <p:cNvSpPr/>
          <p:nvPr/>
        </p:nvSpPr>
        <p:spPr>
          <a:xfrm rot="21092968">
            <a:off x="8861620" y="1407323"/>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1CD1B990-06BA-4E82-877C-E31E5039C51F}"/>
              </a:ext>
            </a:extLst>
          </p:cNvPr>
          <p:cNvSpPr/>
          <p:nvPr/>
        </p:nvSpPr>
        <p:spPr>
          <a:xfrm rot="20275253">
            <a:off x="8467094" y="1041313"/>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E89D1FE3-96F0-4EAF-816C-998DAB9E900E}"/>
              </a:ext>
            </a:extLst>
          </p:cNvPr>
          <p:cNvSpPr/>
          <p:nvPr/>
        </p:nvSpPr>
        <p:spPr>
          <a:xfrm rot="1403085">
            <a:off x="9278982" y="4497377"/>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A33A4CEE-8A74-4080-BF8F-2A9B26BD8A99}"/>
              </a:ext>
            </a:extLst>
          </p:cNvPr>
          <p:cNvSpPr/>
          <p:nvPr/>
        </p:nvSpPr>
        <p:spPr>
          <a:xfrm rot="567151">
            <a:off x="9231132" y="4468227"/>
            <a:ext cx="1775637" cy="1111102"/>
          </a:xfrm>
          <a:prstGeom prst="rect">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722C4DE1-9188-4BFF-9DCE-D2432544D498}"/>
              </a:ext>
            </a:extLst>
          </p:cNvPr>
          <p:cNvSpPr txBox="1"/>
          <p:nvPr/>
        </p:nvSpPr>
        <p:spPr>
          <a:xfrm>
            <a:off x="226470" y="3554765"/>
            <a:ext cx="7713763" cy="2123658"/>
          </a:xfrm>
          <a:prstGeom prst="rect">
            <a:avLst/>
          </a:prstGeom>
          <a:noFill/>
        </p:spPr>
        <p:txBody>
          <a:bodyPr wrap="square" rtlCol="0">
            <a:spAutoFit/>
          </a:bodyPr>
          <a:lstStyle/>
          <a:p>
            <a:r>
              <a:rPr lang="en-US" sz="2800" b="1" dirty="0">
                <a:latin typeface="Lato" panose="020B0604020202020204" charset="0"/>
                <a:ea typeface="Lato" panose="020B0604020202020204" charset="0"/>
                <a:cs typeface="Lato" panose="020B0604020202020204" charset="0"/>
              </a:rPr>
              <a:t>Which actions are most </a:t>
            </a:r>
            <a:r>
              <a:rPr lang="en-US" sz="2800" b="1" i="1" dirty="0">
                <a:latin typeface="Lato" panose="020B0604020202020204" charset="0"/>
                <a:ea typeface="Lato" panose="020B0604020202020204" charset="0"/>
                <a:cs typeface="Lato" panose="020B0604020202020204" charset="0"/>
              </a:rPr>
              <a:t>harmful</a:t>
            </a:r>
            <a:r>
              <a:rPr lang="en-US" sz="2800" b="1" dirty="0">
                <a:latin typeface="Lato" panose="020B0604020202020204" charset="0"/>
                <a:ea typeface="Lato" panose="020B0604020202020204" charset="0"/>
                <a:cs typeface="Lato" panose="020B0604020202020204" charset="0"/>
              </a:rPr>
              <a:t> to teeth?</a:t>
            </a:r>
          </a:p>
          <a:p>
            <a:endParaRPr lang="en-US" sz="2800" b="1" dirty="0">
              <a:latin typeface="Lato" panose="020B0604020202020204" charset="0"/>
              <a:ea typeface="Lato" panose="020B0604020202020204" charset="0"/>
              <a:cs typeface="Lato" panose="020B0604020202020204" charset="0"/>
            </a:endParaRPr>
          </a:p>
          <a:p>
            <a:r>
              <a:rPr lang="en-US" sz="2800" b="1" dirty="0">
                <a:latin typeface="Lato" panose="020B0604020202020204" charset="0"/>
                <a:ea typeface="Lato" panose="020B0604020202020204" charset="0"/>
                <a:cs typeface="Lato" panose="020B0604020202020204" charset="0"/>
              </a:rPr>
              <a:t>Which actions are most </a:t>
            </a:r>
            <a:r>
              <a:rPr lang="en-US" sz="2800" b="1" i="1" dirty="0">
                <a:latin typeface="Lato" panose="020B0604020202020204" charset="0"/>
                <a:ea typeface="Lato" panose="020B0604020202020204" charset="0"/>
                <a:cs typeface="Lato" panose="020B0604020202020204" charset="0"/>
              </a:rPr>
              <a:t>helpful</a:t>
            </a:r>
            <a:r>
              <a:rPr lang="en-US" sz="2800" b="1" dirty="0">
                <a:latin typeface="Lato" panose="020B0604020202020204" charset="0"/>
                <a:ea typeface="Lato" panose="020B0604020202020204" charset="0"/>
                <a:cs typeface="Lato" panose="020B0604020202020204" charset="0"/>
              </a:rPr>
              <a:t> in keeping teeth healthy?</a:t>
            </a:r>
          </a:p>
          <a:p>
            <a:endParaRPr lang="en-US" sz="2000" dirty="0">
              <a:latin typeface="Lato" panose="020F0502020204030203" pitchFamily="34" charset="0"/>
              <a:ea typeface="Lato" panose="020F0502020204030203" pitchFamily="34" charset="0"/>
              <a:cs typeface="Lato" panose="020F0502020204030203" pitchFamily="34" charset="0"/>
            </a:endParaRPr>
          </a:p>
        </p:txBody>
      </p:sp>
      <p:pic>
        <p:nvPicPr>
          <p:cNvPr id="11" name="Picture 10">
            <a:extLst>
              <a:ext uri="{FF2B5EF4-FFF2-40B4-BE49-F238E27FC236}">
                <a16:creationId xmlns:a16="http://schemas.microsoft.com/office/drawing/2014/main" id="{B18429A4-9380-4C29-9B6C-2310907EA9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548710" y="5885065"/>
            <a:ext cx="403349" cy="806697"/>
          </a:xfrm>
          <a:prstGeom prst="rect">
            <a:avLst/>
          </a:prstGeom>
        </p:spPr>
      </p:pic>
      <p:pic>
        <p:nvPicPr>
          <p:cNvPr id="12" name="Picture 11">
            <a:extLst>
              <a:ext uri="{FF2B5EF4-FFF2-40B4-BE49-F238E27FC236}">
                <a16:creationId xmlns:a16="http://schemas.microsoft.com/office/drawing/2014/main" id="{55FB3DD4-8157-420B-ABDD-BA503B9F232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9958" b="29919"/>
          <a:stretch/>
        </p:blipFill>
        <p:spPr>
          <a:xfrm>
            <a:off x="1364068" y="6029441"/>
            <a:ext cx="554447" cy="610542"/>
          </a:xfrm>
          <a:prstGeom prst="rect">
            <a:avLst/>
          </a:prstGeom>
        </p:spPr>
      </p:pic>
      <p:sp>
        <p:nvSpPr>
          <p:cNvPr id="3" name="Footer Placeholder 2"/>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4733651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D9E658-60EE-429C-BFCF-819D142ECF88}"/>
              </a:ext>
            </a:extLst>
          </p:cNvPr>
          <p:cNvSpPr/>
          <p:nvPr/>
        </p:nvSpPr>
        <p:spPr>
          <a:xfrm>
            <a:off x="342712" y="493763"/>
            <a:ext cx="9588366" cy="769441"/>
          </a:xfrm>
          <a:prstGeom prst="rect">
            <a:avLst/>
          </a:prstGeom>
        </p:spPr>
        <p:txBody>
          <a:bodyPr wrap="square">
            <a:spAutoFit/>
          </a:bodyPr>
          <a:lstStyle/>
          <a:p>
            <a:r>
              <a:rPr lang="en-GB" sz="4400" b="1" dirty="0">
                <a:solidFill>
                  <a:srgbClr val="95519E"/>
                </a:solidFill>
                <a:latin typeface="League Spartan" panose="00000800000000000000" pitchFamily="50" charset="0"/>
              </a:rPr>
              <a:t>Dental health facts</a:t>
            </a:r>
            <a:endParaRPr lang="en-GB" sz="4400" dirty="0"/>
          </a:p>
        </p:txBody>
      </p:sp>
      <p:sp>
        <p:nvSpPr>
          <p:cNvPr id="3" name="Rectangle 2">
            <a:extLst>
              <a:ext uri="{FF2B5EF4-FFF2-40B4-BE49-F238E27FC236}">
                <a16:creationId xmlns:a16="http://schemas.microsoft.com/office/drawing/2014/main" id="{EB6F67A4-B6C3-42C6-80F0-BA71EC853137}"/>
              </a:ext>
            </a:extLst>
          </p:cNvPr>
          <p:cNvSpPr/>
          <p:nvPr/>
        </p:nvSpPr>
        <p:spPr>
          <a:xfrm>
            <a:off x="342712" y="1842410"/>
            <a:ext cx="9588366" cy="769441"/>
          </a:xfrm>
          <a:prstGeom prst="rect">
            <a:avLst/>
          </a:prstGeom>
        </p:spPr>
        <p:txBody>
          <a:bodyPr wrap="square">
            <a:spAutoFit/>
          </a:bodyPr>
          <a:lstStyle/>
          <a:p>
            <a:r>
              <a:rPr lang="en-GB" sz="4400" b="1" dirty="0">
                <a:solidFill>
                  <a:srgbClr val="95519E"/>
                </a:solidFill>
                <a:latin typeface="League Spartan" panose="00000800000000000000" pitchFamily="50" charset="0"/>
              </a:rPr>
              <a:t>Dos and Don’ts</a:t>
            </a:r>
            <a:endParaRPr lang="en-GB" sz="4400" dirty="0"/>
          </a:p>
        </p:txBody>
      </p:sp>
      <p:sp>
        <p:nvSpPr>
          <p:cNvPr id="4" name="TextBox 3">
            <a:extLst>
              <a:ext uri="{FF2B5EF4-FFF2-40B4-BE49-F238E27FC236}">
                <a16:creationId xmlns:a16="http://schemas.microsoft.com/office/drawing/2014/main" id="{2E5AF3AE-896B-4775-A64C-64DD4FDC4CD1}"/>
              </a:ext>
            </a:extLst>
          </p:cNvPr>
          <p:cNvSpPr txBox="1"/>
          <p:nvPr/>
        </p:nvSpPr>
        <p:spPr>
          <a:xfrm>
            <a:off x="342712" y="1255258"/>
            <a:ext cx="10109227" cy="830997"/>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Match the dental health facts to the everyday actions</a:t>
            </a:r>
          </a:p>
          <a:p>
            <a:endParaRPr lang="en-US" sz="2000" dirty="0">
              <a:latin typeface="Lato" panose="020F0502020204030203" pitchFamily="34" charset="0"/>
              <a:ea typeface="Lato" panose="020F0502020204030203" pitchFamily="34" charset="0"/>
              <a:cs typeface="Lato" panose="020F0502020204030203" pitchFamily="34" charset="0"/>
            </a:endParaRPr>
          </a:p>
        </p:txBody>
      </p:sp>
      <p:sp>
        <p:nvSpPr>
          <p:cNvPr id="5" name="TextBox 4">
            <a:extLst>
              <a:ext uri="{FF2B5EF4-FFF2-40B4-BE49-F238E27FC236}">
                <a16:creationId xmlns:a16="http://schemas.microsoft.com/office/drawing/2014/main" id="{01888042-8486-4A01-9E64-B3D97C8A9D31}"/>
              </a:ext>
            </a:extLst>
          </p:cNvPr>
          <p:cNvSpPr txBox="1"/>
          <p:nvPr/>
        </p:nvSpPr>
        <p:spPr>
          <a:xfrm>
            <a:off x="342712" y="2586531"/>
            <a:ext cx="11312994" cy="2600712"/>
          </a:xfrm>
          <a:prstGeom prst="rect">
            <a:avLst/>
          </a:prstGeom>
          <a:noFill/>
        </p:spPr>
        <p:txBody>
          <a:bodyPr wrap="square" rtlCol="0">
            <a:spAutoFit/>
          </a:bodyPr>
          <a:lstStyle/>
          <a:p>
            <a:r>
              <a:rPr lang="en-US" sz="2800" dirty="0">
                <a:latin typeface="Lato" panose="020B0604020202020204" charset="0"/>
                <a:ea typeface="Lato" panose="020B0604020202020204" charset="0"/>
                <a:cs typeface="Lato" panose="020B0604020202020204" charset="0"/>
              </a:rPr>
              <a:t>Now create a list of Dos and Don’ts for maintaining good oral hygiene</a:t>
            </a:r>
          </a:p>
          <a:p>
            <a:endParaRPr lang="en-US" sz="2700" dirty="0">
              <a:latin typeface="Lato" panose="020B0604020202020204" charset="0"/>
              <a:ea typeface="Lato" panose="020B0604020202020204" charset="0"/>
              <a:cs typeface="Lato" panose="020B0604020202020204" charset="0"/>
            </a:endParaRPr>
          </a:p>
          <a:p>
            <a:r>
              <a:rPr lang="en-US" sz="2700" b="1" dirty="0">
                <a:latin typeface="Lato" panose="020B0604020202020204" charset="0"/>
                <a:ea typeface="Lato" panose="020B0604020202020204" charset="0"/>
                <a:cs typeface="Lato" panose="020B0604020202020204" charset="0"/>
              </a:rPr>
              <a:t>Example: </a:t>
            </a:r>
          </a:p>
          <a:p>
            <a:r>
              <a:rPr lang="en-US" sz="2700" b="1" dirty="0">
                <a:latin typeface="Lato" panose="020B0604020202020204" charset="0"/>
                <a:ea typeface="Lato" panose="020B0604020202020204" charset="0"/>
                <a:cs typeface="Lato" panose="020B0604020202020204" charset="0"/>
              </a:rPr>
              <a:t>Dos </a:t>
            </a:r>
            <a:r>
              <a:rPr lang="en-US" sz="2700" dirty="0">
                <a:latin typeface="Lato" panose="020B0604020202020204" charset="0"/>
                <a:ea typeface="Lato" panose="020B0604020202020204" charset="0"/>
                <a:cs typeface="Lato" panose="020B0604020202020204" charset="0"/>
              </a:rPr>
              <a:t>Brush teeth for 2 minutes – to keep them clean and get rid of plaque</a:t>
            </a:r>
          </a:p>
          <a:p>
            <a:r>
              <a:rPr lang="en-US" sz="2700" b="1" dirty="0">
                <a:latin typeface="Lato" panose="020B0604020202020204" charset="0"/>
                <a:ea typeface="Lato" panose="020B0604020202020204" charset="0"/>
                <a:cs typeface="Lato" panose="020B0604020202020204" charset="0"/>
              </a:rPr>
              <a:t>Don’ts </a:t>
            </a:r>
            <a:r>
              <a:rPr lang="en-US" sz="2700" dirty="0">
                <a:latin typeface="Lato" panose="020B0604020202020204" charset="0"/>
                <a:ea typeface="Lato" panose="020B0604020202020204" charset="0"/>
                <a:cs typeface="Lato" panose="020B0604020202020204" charset="0"/>
              </a:rPr>
              <a:t>Rinse with water after brushing – it washes away the fluoride in the toothpaste</a:t>
            </a:r>
            <a:endParaRPr lang="en-US" sz="2700" b="1" dirty="0">
              <a:latin typeface="Lato" panose="020B0604020202020204" charset="0"/>
              <a:ea typeface="Lato" panose="020B0604020202020204" charset="0"/>
              <a:cs typeface="Lato" panose="020B0604020202020204" charset="0"/>
            </a:endParaRPr>
          </a:p>
        </p:txBody>
      </p:sp>
      <p:pic>
        <p:nvPicPr>
          <p:cNvPr id="7" name="Picture 6">
            <a:extLst>
              <a:ext uri="{FF2B5EF4-FFF2-40B4-BE49-F238E27FC236}">
                <a16:creationId xmlns:a16="http://schemas.microsoft.com/office/drawing/2014/main" id="{18D3C092-5B5D-4E6A-991B-A3E1FC2F62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548710" y="5885065"/>
            <a:ext cx="403349" cy="806697"/>
          </a:xfrm>
          <a:prstGeom prst="rect">
            <a:avLst/>
          </a:prstGeom>
        </p:spPr>
      </p:pic>
      <p:pic>
        <p:nvPicPr>
          <p:cNvPr id="8" name="Picture 7">
            <a:extLst>
              <a:ext uri="{FF2B5EF4-FFF2-40B4-BE49-F238E27FC236}">
                <a16:creationId xmlns:a16="http://schemas.microsoft.com/office/drawing/2014/main" id="{780102AC-5177-413E-83E8-D77716ACD0B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9958" b="29919"/>
          <a:stretch/>
        </p:blipFill>
        <p:spPr>
          <a:xfrm>
            <a:off x="1364068" y="6006292"/>
            <a:ext cx="554447" cy="610542"/>
          </a:xfrm>
          <a:prstGeom prst="rect">
            <a:avLst/>
          </a:prstGeom>
        </p:spPr>
      </p:pic>
      <p:sp>
        <p:nvSpPr>
          <p:cNvPr id="6" name="Footer Placeholder 5"/>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12024472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BE65448-8F38-46C0-8813-D893381A2F51}"/>
              </a:ext>
            </a:extLst>
          </p:cNvPr>
          <p:cNvSpPr/>
          <p:nvPr/>
        </p:nvSpPr>
        <p:spPr>
          <a:xfrm>
            <a:off x="342712" y="362238"/>
            <a:ext cx="9588366" cy="769441"/>
          </a:xfrm>
          <a:prstGeom prst="rect">
            <a:avLst/>
          </a:prstGeom>
        </p:spPr>
        <p:txBody>
          <a:bodyPr wrap="square">
            <a:spAutoFit/>
          </a:bodyPr>
          <a:lstStyle/>
          <a:p>
            <a:r>
              <a:rPr lang="en-GB" sz="4400" b="1" dirty="0">
                <a:solidFill>
                  <a:srgbClr val="95519E"/>
                </a:solidFill>
                <a:latin typeface="League Spartan" panose="00000800000000000000" pitchFamily="50" charset="0"/>
              </a:rPr>
              <a:t>Dental dilemmas</a:t>
            </a:r>
            <a:endParaRPr lang="en-GB" sz="4400" dirty="0"/>
          </a:p>
        </p:txBody>
      </p:sp>
      <p:sp>
        <p:nvSpPr>
          <p:cNvPr id="3" name="Rectangle 2">
            <a:extLst>
              <a:ext uri="{FF2B5EF4-FFF2-40B4-BE49-F238E27FC236}">
                <a16:creationId xmlns:a16="http://schemas.microsoft.com/office/drawing/2014/main" id="{A9E86894-0A4E-4E52-93D1-15D633F7EFDC}"/>
              </a:ext>
            </a:extLst>
          </p:cNvPr>
          <p:cNvSpPr/>
          <p:nvPr/>
        </p:nvSpPr>
        <p:spPr>
          <a:xfrm>
            <a:off x="342712" y="1840405"/>
            <a:ext cx="9588366" cy="523220"/>
          </a:xfrm>
          <a:prstGeom prst="rect">
            <a:avLst/>
          </a:prstGeom>
        </p:spPr>
        <p:txBody>
          <a:bodyPr wrap="square">
            <a:spAutoFit/>
          </a:bodyPr>
          <a:lstStyle/>
          <a:p>
            <a:r>
              <a:rPr lang="en-GB" sz="2800" dirty="0">
                <a:solidFill>
                  <a:srgbClr val="95519E"/>
                </a:solidFill>
                <a:latin typeface="Lato" panose="020F0502020204030203" pitchFamily="34" charset="0"/>
                <a:ea typeface="Lato" panose="020F0502020204030203" pitchFamily="34" charset="0"/>
                <a:cs typeface="Lato" panose="020F0502020204030203" pitchFamily="34" charset="0"/>
              </a:rPr>
              <a:t>1. </a:t>
            </a:r>
            <a:r>
              <a:rPr lang="en-GB" sz="2800" dirty="0">
                <a:latin typeface="Lato" panose="020F0502020204030203" pitchFamily="34" charset="0"/>
                <a:ea typeface="Lato" panose="020F0502020204030203" pitchFamily="34" charset="0"/>
                <a:cs typeface="Lato" panose="020F0502020204030203" pitchFamily="34" charset="0"/>
              </a:rPr>
              <a:t>What actions might affect the character’s dental health?</a:t>
            </a:r>
          </a:p>
        </p:txBody>
      </p:sp>
      <p:sp>
        <p:nvSpPr>
          <p:cNvPr id="4" name="Rectangle 3">
            <a:extLst>
              <a:ext uri="{FF2B5EF4-FFF2-40B4-BE49-F238E27FC236}">
                <a16:creationId xmlns:a16="http://schemas.microsoft.com/office/drawing/2014/main" id="{54CE83A6-39E8-424E-BD5F-EEBD473D6D60}"/>
              </a:ext>
            </a:extLst>
          </p:cNvPr>
          <p:cNvSpPr/>
          <p:nvPr/>
        </p:nvSpPr>
        <p:spPr>
          <a:xfrm>
            <a:off x="342710" y="3072351"/>
            <a:ext cx="10745835" cy="523220"/>
          </a:xfrm>
          <a:prstGeom prst="rect">
            <a:avLst/>
          </a:prstGeom>
        </p:spPr>
        <p:txBody>
          <a:bodyPr wrap="square">
            <a:spAutoFit/>
          </a:bodyPr>
          <a:lstStyle/>
          <a:p>
            <a:r>
              <a:rPr lang="en-GB" sz="2800" dirty="0">
                <a:solidFill>
                  <a:srgbClr val="95519E"/>
                </a:solidFill>
                <a:latin typeface="Lato" panose="020F0502020204030203" pitchFamily="34" charset="0"/>
                <a:ea typeface="Lato" panose="020F0502020204030203" pitchFamily="34" charset="0"/>
                <a:cs typeface="Lato" panose="020F0502020204030203" pitchFamily="34" charset="0"/>
              </a:rPr>
              <a:t>2. </a:t>
            </a:r>
            <a:r>
              <a:rPr lang="en-GB" sz="2800" dirty="0">
                <a:latin typeface="Lato" panose="020F0502020204030203" pitchFamily="34" charset="0"/>
                <a:ea typeface="Lato" panose="020F0502020204030203" pitchFamily="34" charset="0"/>
                <a:cs typeface="Lato" panose="020F0502020204030203" pitchFamily="34" charset="0"/>
              </a:rPr>
              <a:t>What information might help the character in this situation?</a:t>
            </a:r>
          </a:p>
        </p:txBody>
      </p:sp>
      <p:sp>
        <p:nvSpPr>
          <p:cNvPr id="5" name="Rectangle 4">
            <a:extLst>
              <a:ext uri="{FF2B5EF4-FFF2-40B4-BE49-F238E27FC236}">
                <a16:creationId xmlns:a16="http://schemas.microsoft.com/office/drawing/2014/main" id="{274B3946-734D-4FDE-8180-A148D67C034A}"/>
              </a:ext>
            </a:extLst>
          </p:cNvPr>
          <p:cNvSpPr/>
          <p:nvPr/>
        </p:nvSpPr>
        <p:spPr>
          <a:xfrm>
            <a:off x="342710" y="4369220"/>
            <a:ext cx="10745835" cy="523220"/>
          </a:xfrm>
          <a:prstGeom prst="rect">
            <a:avLst/>
          </a:prstGeom>
        </p:spPr>
        <p:txBody>
          <a:bodyPr wrap="square">
            <a:spAutoFit/>
          </a:bodyPr>
          <a:lstStyle/>
          <a:p>
            <a:r>
              <a:rPr lang="en-GB" sz="2800" dirty="0">
                <a:solidFill>
                  <a:srgbClr val="95519E"/>
                </a:solidFill>
                <a:latin typeface="Lato" panose="020F0502020204030203" pitchFamily="34" charset="0"/>
                <a:ea typeface="Lato" panose="020F0502020204030203" pitchFamily="34" charset="0"/>
                <a:cs typeface="Lato" panose="020F0502020204030203" pitchFamily="34" charset="0"/>
              </a:rPr>
              <a:t>3. </a:t>
            </a:r>
            <a:r>
              <a:rPr lang="en-GB" sz="2800" dirty="0">
                <a:latin typeface="Lato" panose="020F0502020204030203" pitchFamily="34" charset="0"/>
                <a:ea typeface="Lato" panose="020F0502020204030203" pitchFamily="34" charset="0"/>
                <a:cs typeface="Lato" panose="020F0502020204030203" pitchFamily="34" charset="0"/>
              </a:rPr>
              <a:t>Who can help them with the dilemma?</a:t>
            </a:r>
          </a:p>
        </p:txBody>
      </p:sp>
      <p:sp>
        <p:nvSpPr>
          <p:cNvPr id="6" name="Footer Placeholder 5"/>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27508700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DA253BF-C383-41A9-8B9E-CE2CF5F8E85D}"/>
              </a:ext>
            </a:extLst>
          </p:cNvPr>
          <p:cNvSpPr/>
          <p:nvPr/>
        </p:nvSpPr>
        <p:spPr>
          <a:xfrm>
            <a:off x="2212737" y="281215"/>
            <a:ext cx="1377300" cy="769441"/>
          </a:xfrm>
          <a:prstGeom prst="rect">
            <a:avLst/>
          </a:prstGeom>
        </p:spPr>
        <p:txBody>
          <a:bodyPr wrap="none">
            <a:spAutoFit/>
          </a:bodyPr>
          <a:lstStyle/>
          <a:p>
            <a:pPr algn="ctr"/>
            <a:r>
              <a:rPr lang="en-US" sz="4400" b="1" dirty="0">
                <a:solidFill>
                  <a:srgbClr val="95519E"/>
                </a:solidFill>
                <a:latin typeface="League Spartan" panose="00000800000000000000" pitchFamily="50" charset="0"/>
              </a:rPr>
              <a:t>Sam</a:t>
            </a:r>
            <a:endParaRPr lang="en-GB" sz="4400" b="1" dirty="0">
              <a:latin typeface="League Spartan" panose="020B0604020202020204" charset="0"/>
            </a:endParaRPr>
          </a:p>
        </p:txBody>
      </p:sp>
      <p:sp>
        <p:nvSpPr>
          <p:cNvPr id="3" name="Content Placeholder 8">
            <a:extLst>
              <a:ext uri="{FF2B5EF4-FFF2-40B4-BE49-F238E27FC236}">
                <a16:creationId xmlns:a16="http://schemas.microsoft.com/office/drawing/2014/main" id="{75DC7F6A-018F-4E38-BC44-C280EF7C955A}"/>
              </a:ext>
            </a:extLst>
          </p:cNvPr>
          <p:cNvSpPr txBox="1">
            <a:spLocks/>
          </p:cNvSpPr>
          <p:nvPr/>
        </p:nvSpPr>
        <p:spPr>
          <a:xfrm>
            <a:off x="254912" y="1046415"/>
            <a:ext cx="5411921" cy="40940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3500"/>
              </a:lnSpc>
            </a:pPr>
            <a:r>
              <a:rPr lang="en-GB" sz="2400" dirty="0">
                <a:latin typeface="Lato" panose="020B0604020202020204" charset="0"/>
                <a:ea typeface="Lato" panose="020B0604020202020204" charset="0"/>
                <a:cs typeface="Lato" panose="020B0604020202020204" charset="0"/>
              </a:rPr>
              <a:t>If not treated by a dentist, Sam’s toothache could get worse and cause more serious issues.</a:t>
            </a:r>
          </a:p>
          <a:p>
            <a:pPr>
              <a:lnSpc>
                <a:spcPts val="3500"/>
              </a:lnSpc>
            </a:pPr>
            <a:r>
              <a:rPr lang="en-GB" sz="2400" dirty="0">
                <a:latin typeface="Lato" panose="020B0604020202020204" charset="0"/>
                <a:ea typeface="Lato" panose="020B0604020202020204" charset="0"/>
                <a:cs typeface="Lato" panose="020B0604020202020204" charset="0"/>
              </a:rPr>
              <a:t>Sam should reduce the amount of sweets they are eating because the sugar is causing harm to their teeth.</a:t>
            </a:r>
          </a:p>
          <a:p>
            <a:pPr>
              <a:lnSpc>
                <a:spcPts val="3500"/>
              </a:lnSpc>
            </a:pPr>
            <a:r>
              <a:rPr lang="en-GB" sz="2400" dirty="0">
                <a:latin typeface="Lato" panose="020B0604020202020204" charset="0"/>
                <a:ea typeface="Lato" panose="020B0604020202020204" charset="0"/>
                <a:cs typeface="Lato" panose="020B0604020202020204" charset="0"/>
              </a:rPr>
              <a:t>So that the situation can be resolved quickly, Sam could talk to a parent or trusted adult so that they can make an appointment with the dentist.</a:t>
            </a:r>
            <a:endParaRPr lang="en-US" sz="2400" dirty="0">
              <a:latin typeface="Lato" panose="020B0604020202020204" charset="0"/>
              <a:ea typeface="Lato" panose="020B0604020202020204" charset="0"/>
              <a:cs typeface="Lato" panose="020B0604020202020204" charset="0"/>
            </a:endParaRPr>
          </a:p>
          <a:p>
            <a:pPr>
              <a:lnSpc>
                <a:spcPts val="3700"/>
              </a:lnSpc>
            </a:pPr>
            <a:endParaRPr lang="en-GB" dirty="0"/>
          </a:p>
        </p:txBody>
      </p:sp>
      <p:sp>
        <p:nvSpPr>
          <p:cNvPr id="4" name="Rectangle 3">
            <a:extLst>
              <a:ext uri="{FF2B5EF4-FFF2-40B4-BE49-F238E27FC236}">
                <a16:creationId xmlns:a16="http://schemas.microsoft.com/office/drawing/2014/main" id="{5439EB2D-C976-41D9-A878-915E05BC29BE}"/>
              </a:ext>
            </a:extLst>
          </p:cNvPr>
          <p:cNvSpPr/>
          <p:nvPr/>
        </p:nvSpPr>
        <p:spPr>
          <a:xfrm>
            <a:off x="8271933" y="281215"/>
            <a:ext cx="1157689" cy="769441"/>
          </a:xfrm>
          <a:prstGeom prst="rect">
            <a:avLst/>
          </a:prstGeom>
        </p:spPr>
        <p:txBody>
          <a:bodyPr wrap="none">
            <a:spAutoFit/>
          </a:bodyPr>
          <a:lstStyle/>
          <a:p>
            <a:pPr algn="ctr"/>
            <a:r>
              <a:rPr lang="en-US" sz="4400" b="1" dirty="0">
                <a:solidFill>
                  <a:srgbClr val="95519E"/>
                </a:solidFill>
                <a:latin typeface="League Spartan" panose="00000800000000000000" pitchFamily="50" charset="0"/>
              </a:rPr>
              <a:t>Lea</a:t>
            </a:r>
            <a:endParaRPr lang="en-GB" sz="4400" b="1" dirty="0">
              <a:latin typeface="League Spartan" panose="020B0604020202020204" charset="0"/>
            </a:endParaRPr>
          </a:p>
        </p:txBody>
      </p:sp>
      <p:sp>
        <p:nvSpPr>
          <p:cNvPr id="5" name="Content Placeholder 8">
            <a:extLst>
              <a:ext uri="{FF2B5EF4-FFF2-40B4-BE49-F238E27FC236}">
                <a16:creationId xmlns:a16="http://schemas.microsoft.com/office/drawing/2014/main" id="{D08C7401-BF8C-472A-9E18-F1A9D8C65CC1}"/>
              </a:ext>
            </a:extLst>
          </p:cNvPr>
          <p:cNvSpPr txBox="1">
            <a:spLocks/>
          </p:cNvSpPr>
          <p:nvPr/>
        </p:nvSpPr>
        <p:spPr>
          <a:xfrm>
            <a:off x="6277703" y="1046414"/>
            <a:ext cx="5712367" cy="549116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3100"/>
              </a:lnSpc>
            </a:pPr>
            <a:r>
              <a:rPr lang="en-GB" sz="2400" dirty="0">
                <a:latin typeface="Lato" panose="020B0604020202020204" charset="0"/>
                <a:ea typeface="Lato" panose="020B0604020202020204" charset="0"/>
                <a:cs typeface="Lato" panose="020B0604020202020204" charset="0"/>
              </a:rPr>
              <a:t>If Lea’s sister doesn’t brush her teeth, it could cause plaque to build up. </a:t>
            </a:r>
          </a:p>
          <a:p>
            <a:pPr>
              <a:lnSpc>
                <a:spcPts val="3100"/>
              </a:lnSpc>
            </a:pPr>
            <a:r>
              <a:rPr lang="en-GB" sz="2400" dirty="0">
                <a:latin typeface="Lato" panose="020B0604020202020204" charset="0"/>
                <a:ea typeface="Lato" panose="020B0604020202020204" charset="0"/>
                <a:cs typeface="Lato" panose="020B0604020202020204" charset="0"/>
              </a:rPr>
              <a:t>Lea could tell her sister about the importance of brushing teeth twice a day.</a:t>
            </a:r>
          </a:p>
          <a:p>
            <a:pPr>
              <a:lnSpc>
                <a:spcPts val="3100"/>
              </a:lnSpc>
            </a:pPr>
            <a:r>
              <a:rPr lang="en-GB" sz="2400" dirty="0">
                <a:latin typeface="Lato" panose="020B0604020202020204" charset="0"/>
                <a:ea typeface="Lato" panose="020B0604020202020204" charset="0"/>
                <a:cs typeface="Lato" panose="020B0604020202020204" charset="0"/>
              </a:rPr>
              <a:t>Lea could brush her teeth each day at the same times as her sister or help her create a brushing routine poster or chart to remind her. In addition, Lea should let a parent or carer know what is happening, so that they can help with a brushing routine.</a:t>
            </a:r>
          </a:p>
        </p:txBody>
      </p:sp>
      <p:sp>
        <p:nvSpPr>
          <p:cNvPr id="6" name="Footer Placeholder 5"/>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1154283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975FE0-E787-4AAB-833F-6C5808D5FABE}"/>
              </a:ext>
            </a:extLst>
          </p:cNvPr>
          <p:cNvSpPr/>
          <p:nvPr/>
        </p:nvSpPr>
        <p:spPr>
          <a:xfrm>
            <a:off x="1982450" y="281215"/>
            <a:ext cx="1837875" cy="769441"/>
          </a:xfrm>
          <a:prstGeom prst="rect">
            <a:avLst/>
          </a:prstGeom>
        </p:spPr>
        <p:txBody>
          <a:bodyPr wrap="none">
            <a:spAutoFit/>
          </a:bodyPr>
          <a:lstStyle/>
          <a:p>
            <a:pPr algn="ctr"/>
            <a:r>
              <a:rPr lang="en-US" sz="4400" b="1" dirty="0">
                <a:solidFill>
                  <a:srgbClr val="95519E"/>
                </a:solidFill>
                <a:latin typeface="League Spartan" panose="00000800000000000000" pitchFamily="50" charset="0"/>
              </a:rPr>
              <a:t>Bailey</a:t>
            </a:r>
            <a:endParaRPr lang="en-GB" sz="4400" b="1" dirty="0">
              <a:latin typeface="League Spartan" panose="020B0604020202020204" charset="0"/>
            </a:endParaRPr>
          </a:p>
        </p:txBody>
      </p:sp>
      <p:sp>
        <p:nvSpPr>
          <p:cNvPr id="3" name="Rectangle 2">
            <a:extLst>
              <a:ext uri="{FF2B5EF4-FFF2-40B4-BE49-F238E27FC236}">
                <a16:creationId xmlns:a16="http://schemas.microsoft.com/office/drawing/2014/main" id="{F527AED7-F541-48B8-8151-C0EA5C489995}"/>
              </a:ext>
            </a:extLst>
          </p:cNvPr>
          <p:cNvSpPr/>
          <p:nvPr/>
        </p:nvSpPr>
        <p:spPr>
          <a:xfrm>
            <a:off x="8160095" y="281215"/>
            <a:ext cx="1755609" cy="769441"/>
          </a:xfrm>
          <a:prstGeom prst="rect">
            <a:avLst/>
          </a:prstGeom>
        </p:spPr>
        <p:txBody>
          <a:bodyPr wrap="none">
            <a:spAutoFit/>
          </a:bodyPr>
          <a:lstStyle/>
          <a:p>
            <a:pPr algn="ctr"/>
            <a:r>
              <a:rPr lang="en-US" sz="4400" b="1" dirty="0">
                <a:solidFill>
                  <a:srgbClr val="95519E"/>
                </a:solidFill>
                <a:latin typeface="League Spartan" panose="00000800000000000000" pitchFamily="50" charset="0"/>
              </a:rPr>
              <a:t>Jesse</a:t>
            </a:r>
            <a:endParaRPr lang="en-GB" sz="4400" b="1" dirty="0">
              <a:latin typeface="League Spartan" panose="020B0604020202020204" charset="0"/>
            </a:endParaRPr>
          </a:p>
        </p:txBody>
      </p:sp>
      <p:sp>
        <p:nvSpPr>
          <p:cNvPr id="4" name="Content Placeholder 8">
            <a:extLst>
              <a:ext uri="{FF2B5EF4-FFF2-40B4-BE49-F238E27FC236}">
                <a16:creationId xmlns:a16="http://schemas.microsoft.com/office/drawing/2014/main" id="{30DA26A6-5FB9-4E8D-B621-1A12D07361B0}"/>
              </a:ext>
            </a:extLst>
          </p:cNvPr>
          <p:cNvSpPr txBox="1">
            <a:spLocks/>
          </p:cNvSpPr>
          <p:nvPr/>
        </p:nvSpPr>
        <p:spPr>
          <a:xfrm>
            <a:off x="254912" y="1554416"/>
            <a:ext cx="5411921" cy="27889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Lato" panose="020B0604020202020204" charset="0"/>
                <a:ea typeface="Lato" panose="020B0604020202020204" charset="0"/>
                <a:cs typeface="Lato" panose="020B0604020202020204" charset="0"/>
              </a:rPr>
              <a:t>Bailey shouldn’t worry too much, it is normal for teeth to fall out at different times and it happens to children at different stages.</a:t>
            </a:r>
          </a:p>
          <a:p>
            <a:pPr marL="0" indent="0">
              <a:buNone/>
            </a:pPr>
            <a:endParaRPr lang="en-US" sz="2400" dirty="0">
              <a:latin typeface="Lato" panose="020B0604020202020204" charset="0"/>
              <a:ea typeface="Lato" panose="020B0604020202020204" charset="0"/>
              <a:cs typeface="Lato" panose="020B0604020202020204" charset="0"/>
            </a:endParaRPr>
          </a:p>
          <a:p>
            <a:pPr algn="just"/>
            <a:r>
              <a:rPr lang="en-GB" sz="2400" dirty="0">
                <a:latin typeface="Lato" panose="020B0604020202020204" charset="0"/>
                <a:ea typeface="Lato" panose="020B0604020202020204" charset="0"/>
                <a:cs typeface="Lato" panose="020B0604020202020204" charset="0"/>
              </a:rPr>
              <a:t>Bailey could also let a parent or carer know about his worries so that they can talk them through.</a:t>
            </a:r>
            <a:endParaRPr lang="en-GB" sz="3200" dirty="0"/>
          </a:p>
        </p:txBody>
      </p:sp>
      <p:sp>
        <p:nvSpPr>
          <p:cNvPr id="6" name="Content Placeholder 8">
            <a:extLst>
              <a:ext uri="{FF2B5EF4-FFF2-40B4-BE49-F238E27FC236}">
                <a16:creationId xmlns:a16="http://schemas.microsoft.com/office/drawing/2014/main" id="{D40D4CD9-96EE-477D-ACAD-987C197DD8B2}"/>
              </a:ext>
            </a:extLst>
          </p:cNvPr>
          <p:cNvSpPr txBox="1">
            <a:spLocks/>
          </p:cNvSpPr>
          <p:nvPr/>
        </p:nvSpPr>
        <p:spPr>
          <a:xfrm>
            <a:off x="6240952" y="1554415"/>
            <a:ext cx="5411921" cy="33490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Lato" panose="020B0604020202020204" charset="0"/>
                <a:ea typeface="Lato" panose="020B0604020202020204" charset="0"/>
                <a:cs typeface="Lato" panose="020B0604020202020204" charset="0"/>
              </a:rPr>
              <a:t>Using mouthwash and chewing gum can help to prevent plaque from building up.</a:t>
            </a:r>
          </a:p>
          <a:p>
            <a:pPr marL="0" indent="0">
              <a:buNone/>
            </a:pPr>
            <a:r>
              <a:rPr lang="en-GB" sz="2400" dirty="0">
                <a:latin typeface="Lato" panose="020B0604020202020204" charset="0"/>
                <a:ea typeface="Lato" panose="020B0604020202020204" charset="0"/>
                <a:cs typeface="Lato" panose="020B0604020202020204" charset="0"/>
              </a:rPr>
              <a:t> </a:t>
            </a:r>
          </a:p>
          <a:p>
            <a:r>
              <a:rPr lang="en-GB" sz="2400" dirty="0">
                <a:latin typeface="Lato" panose="020B0604020202020204" charset="0"/>
                <a:ea typeface="Lato" panose="020B0604020202020204" charset="0"/>
                <a:cs typeface="Lato" panose="020B0604020202020204" charset="0"/>
              </a:rPr>
              <a:t>But, as long as Jesse is following a good oral hygiene routine e.g. brushing twice a day for 2 minutes and eating foods lower in sugar, then chewing gum and mouthwash are extras rather than necessities.</a:t>
            </a:r>
          </a:p>
        </p:txBody>
      </p:sp>
      <p:sp>
        <p:nvSpPr>
          <p:cNvPr id="5" name="Footer Placeholder 4"/>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15373653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95DA53-81DE-4810-8B4E-16FBA63E3A82}"/>
              </a:ext>
            </a:extLst>
          </p:cNvPr>
          <p:cNvSpPr/>
          <p:nvPr/>
        </p:nvSpPr>
        <p:spPr>
          <a:xfrm>
            <a:off x="1844272" y="281215"/>
            <a:ext cx="2114233" cy="769441"/>
          </a:xfrm>
          <a:prstGeom prst="rect">
            <a:avLst/>
          </a:prstGeom>
        </p:spPr>
        <p:txBody>
          <a:bodyPr wrap="none">
            <a:spAutoFit/>
          </a:bodyPr>
          <a:lstStyle/>
          <a:p>
            <a:pPr algn="ctr"/>
            <a:r>
              <a:rPr lang="en-US" sz="4400" b="1" dirty="0">
                <a:solidFill>
                  <a:srgbClr val="95519E"/>
                </a:solidFill>
                <a:latin typeface="League Spartan" panose="00000800000000000000" pitchFamily="50" charset="0"/>
              </a:rPr>
              <a:t>Yasmin</a:t>
            </a:r>
            <a:endParaRPr lang="en-GB" sz="4400" b="1" dirty="0">
              <a:latin typeface="League Spartan" panose="020B0604020202020204" charset="0"/>
            </a:endParaRPr>
          </a:p>
        </p:txBody>
      </p:sp>
      <p:sp>
        <p:nvSpPr>
          <p:cNvPr id="3" name="Rectangle 2">
            <a:extLst>
              <a:ext uri="{FF2B5EF4-FFF2-40B4-BE49-F238E27FC236}">
                <a16:creationId xmlns:a16="http://schemas.microsoft.com/office/drawing/2014/main" id="{9DE28033-B10B-487E-BD6B-46BF97A694DD}"/>
              </a:ext>
            </a:extLst>
          </p:cNvPr>
          <p:cNvSpPr/>
          <p:nvPr/>
        </p:nvSpPr>
        <p:spPr>
          <a:xfrm>
            <a:off x="7619003" y="281215"/>
            <a:ext cx="3066865" cy="769441"/>
          </a:xfrm>
          <a:prstGeom prst="rect">
            <a:avLst/>
          </a:prstGeom>
        </p:spPr>
        <p:txBody>
          <a:bodyPr wrap="none">
            <a:spAutoFit/>
          </a:bodyPr>
          <a:lstStyle/>
          <a:p>
            <a:pPr algn="ctr"/>
            <a:r>
              <a:rPr lang="en-US" sz="4400" b="1" dirty="0">
                <a:solidFill>
                  <a:srgbClr val="95519E"/>
                </a:solidFill>
                <a:latin typeface="League Spartan" panose="00000800000000000000" pitchFamily="50" charset="0"/>
              </a:rPr>
              <a:t>Mohammed</a:t>
            </a:r>
            <a:endParaRPr lang="en-GB" sz="4400" b="1" dirty="0">
              <a:latin typeface="League Spartan" panose="020B0604020202020204" charset="0"/>
            </a:endParaRPr>
          </a:p>
        </p:txBody>
      </p:sp>
      <p:sp>
        <p:nvSpPr>
          <p:cNvPr id="4" name="Content Placeholder 8">
            <a:extLst>
              <a:ext uri="{FF2B5EF4-FFF2-40B4-BE49-F238E27FC236}">
                <a16:creationId xmlns:a16="http://schemas.microsoft.com/office/drawing/2014/main" id="{B0D15CB0-8CC5-409B-BFA0-7A3369D149EE}"/>
              </a:ext>
            </a:extLst>
          </p:cNvPr>
          <p:cNvSpPr txBox="1">
            <a:spLocks/>
          </p:cNvSpPr>
          <p:nvPr/>
        </p:nvSpPr>
        <p:spPr>
          <a:xfrm>
            <a:off x="254912" y="1554416"/>
            <a:ext cx="5411921" cy="3051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Lato" panose="020B0604020202020204" charset="0"/>
                <a:ea typeface="Lato" panose="020B0604020202020204" charset="0"/>
                <a:cs typeface="Lato" panose="020B0604020202020204" charset="0"/>
              </a:rPr>
              <a:t>Fruit juice is a drink high in sugar (14.7g in one small glass).</a:t>
            </a:r>
          </a:p>
          <a:p>
            <a:pPr marL="0" indent="0">
              <a:buNone/>
            </a:pPr>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Yasmin should ensure she is drinking the recommended daily limit of 150ml (small glass) of fruit juice a day. </a:t>
            </a:r>
          </a:p>
          <a:p>
            <a:pPr marL="0" indent="0">
              <a:buNone/>
            </a:pPr>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Yasmin could also let a parent or carer know about the sugar content of juice.</a:t>
            </a:r>
          </a:p>
        </p:txBody>
      </p:sp>
      <p:sp>
        <p:nvSpPr>
          <p:cNvPr id="5" name="Content Placeholder 8">
            <a:extLst>
              <a:ext uri="{FF2B5EF4-FFF2-40B4-BE49-F238E27FC236}">
                <a16:creationId xmlns:a16="http://schemas.microsoft.com/office/drawing/2014/main" id="{6DF71111-CA6E-43CB-9A97-7E8CAEC49752}"/>
              </a:ext>
            </a:extLst>
          </p:cNvPr>
          <p:cNvSpPr txBox="1">
            <a:spLocks/>
          </p:cNvSpPr>
          <p:nvPr/>
        </p:nvSpPr>
        <p:spPr>
          <a:xfrm>
            <a:off x="6446473" y="1521620"/>
            <a:ext cx="5411921" cy="37476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latin typeface="Lato" panose="020B0604020202020204" charset="0"/>
                <a:ea typeface="Lato" panose="020B0604020202020204" charset="0"/>
                <a:cs typeface="Lato" panose="020B0604020202020204" charset="0"/>
              </a:rPr>
              <a:t>It could help Mohammed to talk to a parent, carer or trusted adult about how he is feeling.</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Mohammed’s parent could let the dentist know he is feeling nervous so that they can take him through the appointment slowly, and reassure him about what to expect.</a:t>
            </a:r>
          </a:p>
        </p:txBody>
      </p:sp>
      <p:sp>
        <p:nvSpPr>
          <p:cNvPr id="6" name="Footer Placeholder 5"/>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15130951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73E35D-96AD-4FA5-8B80-CAB3EB4DE996}"/>
              </a:ext>
            </a:extLst>
          </p:cNvPr>
          <p:cNvSpPr txBox="1"/>
          <p:nvPr/>
        </p:nvSpPr>
        <p:spPr>
          <a:xfrm>
            <a:off x="216343" y="603260"/>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endParaRPr lang="en-GB" sz="4400" b="1" dirty="0">
              <a:latin typeface="League Spartan" panose="00000800000000000000" pitchFamily="50" charset="0"/>
            </a:endParaRPr>
          </a:p>
        </p:txBody>
      </p:sp>
      <p:sp>
        <p:nvSpPr>
          <p:cNvPr id="3" name="Rectangle 2">
            <a:extLst>
              <a:ext uri="{FF2B5EF4-FFF2-40B4-BE49-F238E27FC236}">
                <a16:creationId xmlns:a16="http://schemas.microsoft.com/office/drawing/2014/main" id="{B7BF64DA-8D23-46C3-9B37-F61A6ECF31E4}"/>
              </a:ext>
            </a:extLst>
          </p:cNvPr>
          <p:cNvSpPr/>
          <p:nvPr/>
        </p:nvSpPr>
        <p:spPr>
          <a:xfrm>
            <a:off x="702245" y="2064792"/>
            <a:ext cx="5513359" cy="2677656"/>
          </a:xfrm>
          <a:prstGeom prst="rect">
            <a:avLst/>
          </a:prstGeom>
        </p:spPr>
        <p:txBody>
          <a:bodyPr wrap="square">
            <a:spAutoFit/>
          </a:bodyPr>
          <a:lstStyle/>
          <a:p>
            <a:r>
              <a:rPr lang="en-US" sz="2800" dirty="0">
                <a:latin typeface="Lato" panose="020F0502020204030203" pitchFamily="34" charset="0"/>
                <a:ea typeface="Lato" panose="020F0502020204030203" pitchFamily="34" charset="0"/>
                <a:cs typeface="Lato" panose="020F0502020204030203" pitchFamily="34" charset="0"/>
              </a:rPr>
              <a:t>Looking at the graffiti walls you completed at the start of the lesson. Using a different colour pen, add new information about what you have learned about dental health. </a:t>
            </a:r>
          </a:p>
        </p:txBody>
      </p:sp>
      <p:pic>
        <p:nvPicPr>
          <p:cNvPr id="4" name="Picture 3">
            <a:extLst>
              <a:ext uri="{FF2B5EF4-FFF2-40B4-BE49-F238E27FC236}">
                <a16:creationId xmlns:a16="http://schemas.microsoft.com/office/drawing/2014/main" id="{BD4684D9-6F1A-4A37-97D0-CE4815AB85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815116">
            <a:off x="7250292" y="850297"/>
            <a:ext cx="3938597" cy="3030873"/>
          </a:xfrm>
          <a:prstGeom prst="rect">
            <a:avLst/>
          </a:prstGeom>
        </p:spPr>
      </p:pic>
      <p:pic>
        <p:nvPicPr>
          <p:cNvPr id="5" name="Picture 4">
            <a:extLst>
              <a:ext uri="{FF2B5EF4-FFF2-40B4-BE49-F238E27FC236}">
                <a16:creationId xmlns:a16="http://schemas.microsoft.com/office/drawing/2014/main" id="{65619BF9-04B7-44F0-BCC0-900A9B1354CD}"/>
              </a:ext>
            </a:extLst>
          </p:cNvPr>
          <p:cNvPicPr>
            <a:picLocks noChangeAspect="1"/>
          </p:cNvPicPr>
          <p:nvPr/>
        </p:nvPicPr>
        <p:blipFill>
          <a:blip r:embed="rId4"/>
          <a:stretch>
            <a:fillRect/>
          </a:stretch>
        </p:blipFill>
        <p:spPr>
          <a:xfrm>
            <a:off x="6949425" y="4474481"/>
            <a:ext cx="2542463" cy="1700272"/>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476092">
            <a:off x="7677468" y="1449122"/>
            <a:ext cx="1484851" cy="1078230"/>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08175" y="1858010"/>
            <a:ext cx="1964373" cy="1426437"/>
          </a:xfrm>
          <a:prstGeom prst="rect">
            <a:avLst/>
          </a:prstGeom>
        </p:spPr>
      </p:pic>
      <p:sp>
        <p:nvSpPr>
          <p:cNvPr id="8" name="Footer Placeholder 7"/>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24852945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E5ACCA-C0B7-45E5-B854-131905B356C3}"/>
              </a:ext>
            </a:extLst>
          </p:cNvPr>
          <p:cNvSpPr txBox="1"/>
          <p:nvPr/>
        </p:nvSpPr>
        <p:spPr>
          <a:xfrm>
            <a:off x="369757" y="33905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endParaRPr lang="en-GB" sz="4400" b="1" dirty="0">
              <a:latin typeface="League Spartan" panose="00000800000000000000" pitchFamily="50" charset="0"/>
            </a:endParaRPr>
          </a:p>
        </p:txBody>
      </p:sp>
      <p:sp>
        <p:nvSpPr>
          <p:cNvPr id="3" name="Rectangle 2">
            <a:extLst>
              <a:ext uri="{FF2B5EF4-FFF2-40B4-BE49-F238E27FC236}">
                <a16:creationId xmlns:a16="http://schemas.microsoft.com/office/drawing/2014/main" id="{1ECAE831-D79C-437C-BFF3-67AC944B7B3A}"/>
              </a:ext>
            </a:extLst>
          </p:cNvPr>
          <p:cNvSpPr/>
          <p:nvPr/>
        </p:nvSpPr>
        <p:spPr>
          <a:xfrm>
            <a:off x="369756" y="1346836"/>
            <a:ext cx="8465633" cy="523220"/>
          </a:xfrm>
          <a:prstGeom prst="rect">
            <a:avLst/>
          </a:prstGeom>
        </p:spPr>
        <p:txBody>
          <a:bodyPr wrap="square">
            <a:spAutoFit/>
          </a:bodyPr>
          <a:lstStyle/>
          <a:p>
            <a:r>
              <a:rPr lang="en-GB" sz="2800" b="1" dirty="0">
                <a:latin typeface="League Spartan" panose="00000800000000000000" pitchFamily="50" charset="0"/>
              </a:rPr>
              <a:t>Dental health leaflet for parents</a:t>
            </a:r>
          </a:p>
        </p:txBody>
      </p:sp>
      <p:sp>
        <p:nvSpPr>
          <p:cNvPr id="4" name="Rectangle 3">
            <a:extLst>
              <a:ext uri="{FF2B5EF4-FFF2-40B4-BE49-F238E27FC236}">
                <a16:creationId xmlns:a16="http://schemas.microsoft.com/office/drawing/2014/main" id="{BCF8AE5B-3E60-4976-9D7C-3DF23BA882EC}"/>
              </a:ext>
            </a:extLst>
          </p:cNvPr>
          <p:cNvSpPr/>
          <p:nvPr/>
        </p:nvSpPr>
        <p:spPr>
          <a:xfrm>
            <a:off x="369756" y="2343646"/>
            <a:ext cx="6656077" cy="3046988"/>
          </a:xfrm>
          <a:prstGeom prst="rect">
            <a:avLst/>
          </a:prstGeom>
        </p:spPr>
        <p:txBody>
          <a:bodyPr wrap="square">
            <a:spAutoFit/>
          </a:bodyPr>
          <a:lstStyle/>
          <a:p>
            <a:r>
              <a:rPr lang="en-GB" sz="2400" dirty="0">
                <a:latin typeface="Lato" panose="020B0604020202020204" charset="0"/>
                <a:ea typeface="Lato" panose="020B0604020202020204" charset="0"/>
                <a:cs typeface="Lato" panose="020B0604020202020204" charset="0"/>
              </a:rPr>
              <a:t>Create a leaflet for parents about maintaining their child’s dental health</a:t>
            </a:r>
          </a:p>
          <a:p>
            <a:endParaRPr lang="en-GB" sz="2400" dirty="0">
              <a:latin typeface="Lato" panose="020B0604020202020204" charset="0"/>
              <a:ea typeface="Lato" panose="020B0604020202020204" charset="0"/>
              <a:cs typeface="Lato" panose="020B0604020202020204" charset="0"/>
            </a:endParaRPr>
          </a:p>
          <a:p>
            <a:r>
              <a:rPr lang="en-GB" sz="2400" dirty="0">
                <a:latin typeface="Lato" panose="020B0604020202020204" charset="0"/>
                <a:ea typeface="Lato" panose="020B0604020202020204" charset="0"/>
                <a:cs typeface="Lato" panose="020B0604020202020204" charset="0"/>
              </a:rPr>
              <a:t> The leaflet could feature:</a:t>
            </a:r>
          </a:p>
          <a:p>
            <a:endParaRPr lang="en-GB" sz="2400" dirty="0">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information on sugar intake</a:t>
            </a:r>
          </a:p>
          <a:p>
            <a:pPr marL="34290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the importance of teeth brushing </a:t>
            </a:r>
          </a:p>
          <a:p>
            <a:pPr marL="34290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avoiding harmful actions  such as smoking </a:t>
            </a: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45630" t="45166" r="2704" b="1"/>
          <a:stretch/>
        </p:blipFill>
        <p:spPr>
          <a:xfrm>
            <a:off x="7025833" y="3079512"/>
            <a:ext cx="4823460" cy="3412728"/>
          </a:xfrm>
          <a:prstGeom prst="rect">
            <a:avLst/>
          </a:prstGeom>
        </p:spPr>
      </p:pic>
      <p:sp>
        <p:nvSpPr>
          <p:cNvPr id="5" name="Footer Placeholder 4"/>
          <p:cNvSpPr>
            <a:spLocks noGrp="1"/>
          </p:cNvSpPr>
          <p:nvPr>
            <p:ph type="ftr" sz="quarter" idx="11"/>
          </p:nvPr>
        </p:nvSpPr>
        <p:spPr/>
        <p:txBody>
          <a:bodyPr/>
          <a:lstStyle/>
          <a:p>
            <a:r>
              <a:rPr lang="en-GB"/>
              <a:t>© PSHE Association 2020</a:t>
            </a:r>
            <a:endParaRPr lang="en-GB" dirty="0"/>
          </a:p>
        </p:txBody>
      </p:sp>
    </p:spTree>
    <p:extLst>
      <p:ext uri="{BB962C8B-B14F-4D97-AF65-F5344CB8AC3E}">
        <p14:creationId xmlns:p14="http://schemas.microsoft.com/office/powerpoint/2010/main" val="23948370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1984</Words>
  <Application>Microsoft Office PowerPoint</Application>
  <PresentationFormat>Widescreen</PresentationFormat>
  <Paragraphs>259</Paragraphs>
  <Slides>20</Slides>
  <Notes>18</Notes>
  <HiddenSlides>7</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20</vt:i4>
      </vt:variant>
    </vt:vector>
  </HeadingPairs>
  <TitlesOfParts>
    <vt:vector size="30" baseType="lpstr">
      <vt:lpstr>Open Sans Light</vt:lpstr>
      <vt:lpstr>Open Sans Semibold</vt:lpstr>
      <vt:lpstr>Gill Sans MT</vt:lpstr>
      <vt:lpstr>Arial</vt:lpstr>
      <vt:lpstr>Lato</vt:lpstr>
      <vt:lpstr>Calibri</vt:lpstr>
      <vt:lpstr>Calibri Light</vt:lpstr>
      <vt:lpstr>Times New Roman</vt:lpstr>
      <vt:lpstr>League Spartan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Laura Greaves</cp:lastModifiedBy>
  <cp:revision>56</cp:revision>
  <dcterms:created xsi:type="dcterms:W3CDTF">2020-03-18T15:59:56Z</dcterms:created>
  <dcterms:modified xsi:type="dcterms:W3CDTF">2020-12-22T16:43:30Z</dcterms:modified>
</cp:coreProperties>
</file>