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3"/>
  </p:notesMasterIdLst>
  <p:sldIdLst>
    <p:sldId id="257" r:id="rId2"/>
    <p:sldId id="278" r:id="rId3"/>
    <p:sldId id="280" r:id="rId4"/>
    <p:sldId id="281" r:id="rId5"/>
    <p:sldId id="293" r:id="rId6"/>
    <p:sldId id="259" r:id="rId7"/>
    <p:sldId id="276" r:id="rId8"/>
    <p:sldId id="270" r:id="rId9"/>
    <p:sldId id="271" r:id="rId10"/>
    <p:sldId id="264" r:id="rId11"/>
    <p:sldId id="272" r:id="rId12"/>
    <p:sldId id="283" r:id="rId13"/>
    <p:sldId id="284" r:id="rId14"/>
    <p:sldId id="285" r:id="rId15"/>
    <p:sldId id="291" r:id="rId16"/>
    <p:sldId id="292" r:id="rId17"/>
    <p:sldId id="286" r:id="rId18"/>
    <p:sldId id="287" r:id="rId19"/>
    <p:sldId id="288" r:id="rId20"/>
    <p:sldId id="289" r:id="rId21"/>
    <p:sldId id="290" r:id="rId22"/>
  </p:sldIdLst>
  <p:sldSz cx="12192000" cy="6858000"/>
  <p:notesSz cx="6858000" cy="9144000"/>
  <p:embeddedFontLst>
    <p:embeddedFont>
      <p:font typeface="Lato" panose="020B0604020202020204" charset="0"/>
      <p:regular r:id="rId24"/>
      <p:bold r:id="rId25"/>
      <p:italic r:id="rId26"/>
      <p:boldItalic r:id="rId27"/>
    </p:embeddedFont>
    <p:embeddedFont>
      <p:font typeface="Calibri Light" panose="020F0302020204030204" pitchFamily="34" charset="0"/>
      <p:regular r:id="rId28"/>
      <p:italic r:id="rId29"/>
    </p:embeddedFont>
    <p:embeddedFont>
      <p:font typeface="Calibri" panose="020F0502020204030204" pitchFamily="34" charset="0"/>
      <p:regular r:id="rId30"/>
      <p:bold r:id="rId31"/>
      <p:italic r:id="rId32"/>
      <p:boldItalic r:id="rId33"/>
    </p:embeddedFont>
    <p:embeddedFont>
      <p:font typeface="Gill Sans MT" panose="020B0502020104020203" pitchFamily="34" charset="0"/>
      <p:regular r:id="rId34"/>
      <p:bold r:id="rId35"/>
      <p:italic r:id="rId36"/>
      <p:boldItalic r:id="rId37"/>
    </p:embeddedFont>
    <p:embeddedFont>
      <p:font typeface="Arial Narrow" panose="020B0606020202030204" pitchFamily="34" charset="0"/>
      <p:regular r:id="rId38"/>
      <p:bold r:id="rId39"/>
      <p:italic r:id="rId40"/>
      <p:boldItalic r:id="rId41"/>
    </p:embeddedFont>
    <p:embeddedFont>
      <p:font typeface="League Spartan" panose="020B0604020202020204" charset="0"/>
      <p:bold r:id="rId42"/>
    </p:embeddedFont>
    <p:embeddedFont>
      <p:font typeface="Open Sans Light" panose="020B0604020202020204" charset="0"/>
      <p:regular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5EA6BDC6-7B9A-49FF-82D7-55775DCE502D}">
          <p14:sldIdLst>
            <p14:sldId id="257"/>
            <p14:sldId id="278"/>
            <p14:sldId id="280"/>
            <p14:sldId id="281"/>
            <p14:sldId id="293"/>
            <p14:sldId id="259"/>
            <p14:sldId id="276"/>
            <p14:sldId id="270"/>
          </p14:sldIdLst>
        </p14:section>
        <p14:section name="Pupil facing slides" id="{63C5A3C5-B84E-47F4-9F12-EABA02E07A3C}">
          <p14:sldIdLst>
            <p14:sldId id="271"/>
            <p14:sldId id="264"/>
            <p14:sldId id="272"/>
            <p14:sldId id="283"/>
            <p14:sldId id="284"/>
            <p14:sldId id="285"/>
            <p14:sldId id="291"/>
            <p14:sldId id="292"/>
            <p14:sldId id="286"/>
            <p14:sldId id="287"/>
            <p14:sldId id="288"/>
            <p14:sldId id="289"/>
            <p14:sldId id="290"/>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3" clrIdx="0">
    <p:extLst>
      <p:ext uri="{19B8F6BF-5375-455C-9EA6-DF929625EA0E}">
        <p15:presenceInfo xmlns:p15="http://schemas.microsoft.com/office/powerpoint/2012/main" userId="Lydia Stob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5" autoAdjust="0"/>
    <p:restoredTop sz="84184" autoAdjust="0"/>
  </p:normalViewPr>
  <p:slideViewPr>
    <p:cSldViewPr snapToGrid="0">
      <p:cViewPr varScale="1">
        <p:scale>
          <a:sx n="74" d="100"/>
          <a:sy n="74" d="100"/>
        </p:scale>
        <p:origin x="1061"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font" Target="fonts/font1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1.fntdata"/><Relationship Id="rId42" Type="http://schemas.openxmlformats.org/officeDocument/2006/relationships/font" Target="fonts/font19.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41"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font" Target="fonts/font17.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font" Target="fonts/font20.fntdata"/><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DBC46A-8BB7-4489-B0F2-E8C537F5669D}" type="datetimeFigureOut">
              <a:rPr lang="en-GB" smtClean="0"/>
              <a:t>10/01/2021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FB8DD0-A2B3-449B-B125-28CF0F191A0E}" type="slidenum">
              <a:rPr lang="en-GB" smtClean="0"/>
              <a:t>‹#›</a:t>
            </a:fld>
            <a:endParaRPr lang="en-GB" dirty="0"/>
          </a:p>
        </p:txBody>
      </p:sp>
    </p:spTree>
    <p:extLst>
      <p:ext uri="{BB962C8B-B14F-4D97-AF65-F5344CB8AC3E}">
        <p14:creationId xmlns:p14="http://schemas.microsoft.com/office/powerpoint/2010/main" val="3053014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16032278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p>
          <a:p>
            <a:endParaRPr lang="en-GB"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Remind pupils of the ground rules for PSHE lessons and highlight any particular to the lesson, such as ‘if anything comes up in this lesson that makes me worried about your safety at home or school, I will need to tell another teacher, to make sure you stay safe in the future, or if you are worried about something you can let me know but writing a note and putting it in the talk-to-the-teacher note-box.’</a:t>
            </a:r>
          </a:p>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Introduce the learning outcomes - these are a simplified, more pupil-friendly version of the outcomes on slide 6 (teacher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Introduction (5 min)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Display empty, washed packaging from household products, including cleaning products and medicines or use pictures from Lesson 1 - Resource 2.</a:t>
            </a:r>
            <a:r>
              <a:rPr lang="en-GB" sz="1200" i="1" kern="1200" dirty="0">
                <a:solidFill>
                  <a:schemeClr val="tx1"/>
                </a:solidFill>
                <a:effectLst/>
                <a:latin typeface="+mn-lt"/>
                <a:ea typeface="+mn-ea"/>
                <a:cs typeface="+mn-cs"/>
              </a:rPr>
              <a:t> Picture cards.</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Ask pupils to discuss the questions displayed on the slide.</a:t>
            </a:r>
            <a:endParaRPr lang="en-GB" b="1" dirty="0"/>
          </a:p>
        </p:txBody>
      </p:sp>
      <p:sp>
        <p:nvSpPr>
          <p:cNvPr id="4" name="Slide Number Placeholder 3"/>
          <p:cNvSpPr>
            <a:spLocks noGrp="1"/>
          </p:cNvSpPr>
          <p:nvPr>
            <p:ph type="sldNum" sz="quarter" idx="5"/>
          </p:nvPr>
        </p:nvSpPr>
        <p:spPr/>
        <p:txBody>
          <a:bodyPr/>
          <a:lstStyle/>
          <a:p>
            <a:fld id="{75FB8DD0-A2B3-449B-B125-28CF0F191A0E}" type="slidenum">
              <a:rPr lang="en-GB" smtClean="0"/>
              <a:t>12</a:t>
            </a:fld>
            <a:endParaRPr lang="en-GB" dirty="0"/>
          </a:p>
        </p:txBody>
      </p:sp>
    </p:spTree>
    <p:extLst>
      <p:ext uri="{BB962C8B-B14F-4D97-AF65-F5344CB8AC3E}">
        <p14:creationId xmlns:p14="http://schemas.microsoft.com/office/powerpoint/2010/main" val="35185107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 Notes – Baseline assessment (5 min)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Ask the pupils to discuss the questions in pairs, then share their ideas with the class.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Use their responses to gain a sense of what they already know and think.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Pupil responses might include:</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Be careful not to spill any – if any gets spilt clean it up immediately; don’t put it in your mouth; don’t put onto skin; if it goes in your eyes wash straight away and don’t rub them; don’t use it if it is not yours, check how much to use; check if you are allowed to use it; only an adult should use it or give it to you. </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75FB8DD0-A2B3-449B-B125-28CF0F191A0E}" type="slidenum">
              <a:rPr lang="en-GB" smtClean="0"/>
              <a:t>13</a:t>
            </a:fld>
            <a:endParaRPr lang="en-GB" dirty="0"/>
          </a:p>
        </p:txBody>
      </p:sp>
    </p:spTree>
    <p:extLst>
      <p:ext uri="{BB962C8B-B14F-4D97-AF65-F5344CB8AC3E}">
        <p14:creationId xmlns:p14="http://schemas.microsoft.com/office/powerpoint/2010/main" val="11126148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Safety rules quiz (10 mins)</a:t>
            </a:r>
          </a:p>
          <a:p>
            <a:r>
              <a:rPr lang="en-GB" sz="1200" kern="1200" dirty="0">
                <a:solidFill>
                  <a:schemeClr val="tx1"/>
                </a:solidFill>
                <a:effectLst/>
                <a:latin typeface="+mn-lt"/>
                <a:ea typeface="+mn-ea"/>
                <a:cs typeface="+mn-cs"/>
              </a:rPr>
              <a:t>Display the safety rules from Resource 1:</a:t>
            </a:r>
            <a:r>
              <a:rPr lang="en-GB" sz="1200" i="1" kern="1200" dirty="0">
                <a:solidFill>
                  <a:schemeClr val="tx1"/>
                </a:solidFill>
                <a:effectLst/>
                <a:latin typeface="+mn-lt"/>
                <a:ea typeface="+mn-ea"/>
                <a:cs typeface="+mn-cs"/>
              </a:rPr>
              <a:t> Safety rules quiz </a:t>
            </a:r>
            <a:r>
              <a:rPr lang="en-GB" sz="1200" kern="1200" dirty="0">
                <a:solidFill>
                  <a:schemeClr val="tx1"/>
                </a:solidFill>
                <a:effectLst/>
                <a:latin typeface="+mn-lt"/>
                <a:ea typeface="+mn-ea"/>
                <a:cs typeface="+mn-cs"/>
              </a:rPr>
              <a:t>cards reading each one aloud in turn. Pupils discuss and decide whether each safety rule is – true / false / depends. Categorise the safety rule under one of the headings. This activity can be carried out with the teacher leading the whole class or with pupils working in small groups. </a:t>
            </a:r>
          </a:p>
          <a:p>
            <a:r>
              <a:rPr lang="en-GB" sz="1200" kern="1200" dirty="0">
                <a:solidFill>
                  <a:schemeClr val="tx1"/>
                </a:solidFill>
                <a:effectLst/>
                <a:latin typeface="+mn-lt"/>
                <a:ea typeface="+mn-ea"/>
                <a:cs typeface="+mn-cs"/>
              </a:rPr>
              <a:t>If the pupils suggest ‘it depends’, discuss this rule in more detail, encouraging them to explain their thinking or give an example of when the safety rule might ‘depend’.  </a:t>
            </a:r>
          </a:p>
          <a:p>
            <a:endParaRPr lang="en-GB" b="1" dirty="0"/>
          </a:p>
        </p:txBody>
      </p:sp>
      <p:sp>
        <p:nvSpPr>
          <p:cNvPr id="4" name="Slide Number Placeholder 3"/>
          <p:cNvSpPr>
            <a:spLocks noGrp="1"/>
          </p:cNvSpPr>
          <p:nvPr>
            <p:ph type="sldNum" sz="quarter" idx="5"/>
          </p:nvPr>
        </p:nvSpPr>
        <p:spPr/>
        <p:txBody>
          <a:bodyPr/>
          <a:lstStyle/>
          <a:p>
            <a:fld id="{75FB8DD0-A2B3-449B-B125-28CF0F191A0E}" type="slidenum">
              <a:rPr lang="en-GB" smtClean="0"/>
              <a:t>14</a:t>
            </a:fld>
            <a:endParaRPr lang="en-GB" dirty="0"/>
          </a:p>
        </p:txBody>
      </p:sp>
    </p:spTree>
    <p:extLst>
      <p:ext uri="{BB962C8B-B14F-4D97-AF65-F5344CB8AC3E}">
        <p14:creationId xmlns:p14="http://schemas.microsoft.com/office/powerpoint/2010/main" val="4879492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 Notes – Safety rules answers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If the pupils suggest ‘it depends’, discuss this rule in more detail, encouraging them to explain their thinking or give an example of when the safety rule might ‘depend’.  </a:t>
            </a:r>
          </a:p>
          <a:p>
            <a:endParaRPr lang="en-GB" dirty="0"/>
          </a:p>
        </p:txBody>
      </p:sp>
      <p:sp>
        <p:nvSpPr>
          <p:cNvPr id="4" name="Slide Number Placeholder 3"/>
          <p:cNvSpPr>
            <a:spLocks noGrp="1"/>
          </p:cNvSpPr>
          <p:nvPr>
            <p:ph type="sldNum" sz="quarter" idx="5"/>
          </p:nvPr>
        </p:nvSpPr>
        <p:spPr/>
        <p:txBody>
          <a:bodyPr/>
          <a:lstStyle/>
          <a:p>
            <a:fld id="{75FB8DD0-A2B3-449B-B125-28CF0F191A0E}" type="slidenum">
              <a:rPr lang="en-GB" smtClean="0"/>
              <a:t>15</a:t>
            </a:fld>
            <a:endParaRPr lang="en-GB" dirty="0"/>
          </a:p>
        </p:txBody>
      </p:sp>
    </p:spTree>
    <p:extLst>
      <p:ext uri="{BB962C8B-B14F-4D97-AF65-F5344CB8AC3E}">
        <p14:creationId xmlns:p14="http://schemas.microsoft.com/office/powerpoint/2010/main" val="10713108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Safety rules scenarios (15 mins)</a:t>
            </a:r>
          </a:p>
          <a:p>
            <a:r>
              <a:rPr lang="en-GB" sz="1200" kern="1200" dirty="0">
                <a:solidFill>
                  <a:schemeClr val="tx1"/>
                </a:solidFill>
                <a:effectLst/>
                <a:latin typeface="+mn-lt"/>
                <a:ea typeface="+mn-ea"/>
                <a:cs typeface="+mn-cs"/>
              </a:rPr>
              <a:t>In groups, pupils are given simple sentence cards with pictures (Resource 2</a:t>
            </a:r>
            <a:r>
              <a:rPr lang="en-GB" sz="1200" i="1" kern="1200" dirty="0">
                <a:solidFill>
                  <a:schemeClr val="tx1"/>
                </a:solidFill>
                <a:effectLst/>
                <a:latin typeface="+mn-lt"/>
                <a:ea typeface="+mn-ea"/>
                <a:cs typeface="+mn-cs"/>
              </a:rPr>
              <a:t>. Risk cards).</a:t>
            </a:r>
            <a:r>
              <a:rPr lang="en-GB" sz="1200" kern="1200" dirty="0">
                <a:solidFill>
                  <a:schemeClr val="tx1"/>
                </a:solidFill>
                <a:effectLst/>
                <a:latin typeface="+mn-lt"/>
                <a:ea typeface="+mn-ea"/>
                <a:cs typeface="+mn-cs"/>
              </a:rPr>
              <a:t> Pupils discuss what the risk or danger might be in the scenario.  </a:t>
            </a:r>
          </a:p>
          <a:p>
            <a:pPr lvl="0"/>
            <a:r>
              <a:rPr lang="en-GB" sz="1200" kern="1200" dirty="0">
                <a:solidFill>
                  <a:schemeClr val="tx1"/>
                </a:solidFill>
                <a:effectLst/>
                <a:latin typeface="+mn-lt"/>
                <a:ea typeface="+mn-ea"/>
                <a:cs typeface="+mn-cs"/>
              </a:rPr>
              <a:t>Why is it unsafe?  What could the character/s do to help prevent a danger?  </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Pupils are given a scenario from</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Resource 2.</a:t>
            </a:r>
            <a:r>
              <a:rPr lang="en-GB" sz="1200" i="1" kern="1200" dirty="0">
                <a:solidFill>
                  <a:schemeClr val="tx1"/>
                </a:solidFill>
                <a:effectLst/>
                <a:latin typeface="+mn-lt"/>
                <a:ea typeface="+mn-ea"/>
                <a:cs typeface="+mn-cs"/>
              </a:rPr>
              <a:t> Risk cards</a:t>
            </a:r>
            <a:r>
              <a:rPr lang="en-GB" sz="1200" kern="1200" dirty="0">
                <a:solidFill>
                  <a:schemeClr val="tx1"/>
                </a:solidFill>
                <a:effectLst/>
                <a:latin typeface="+mn-lt"/>
                <a:ea typeface="+mn-ea"/>
                <a:cs typeface="+mn-cs"/>
              </a:rPr>
              <a:t> and Resource 2a. </a:t>
            </a:r>
            <a:r>
              <a:rPr lang="en-GB" sz="1200" i="1" kern="1200" dirty="0">
                <a:solidFill>
                  <a:schemeClr val="tx1"/>
                </a:solidFill>
                <a:effectLst/>
                <a:latin typeface="+mn-lt"/>
                <a:ea typeface="+mn-ea"/>
                <a:cs typeface="+mn-cs"/>
              </a:rPr>
              <a:t>Action cards</a:t>
            </a:r>
            <a:r>
              <a:rPr lang="en-GB" sz="1200" kern="1200" dirty="0">
                <a:solidFill>
                  <a:schemeClr val="tx1"/>
                </a:solidFill>
                <a:effectLst/>
                <a:latin typeface="+mn-lt"/>
                <a:ea typeface="+mn-ea"/>
                <a:cs typeface="+mn-cs"/>
              </a:rPr>
              <a:t>.  They look at the action cards and organise them into things the character should do and things the character shouldn’t do in the situation. </a:t>
            </a: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Pupils complete the activity and then write a safety rule to match each scenario. </a:t>
            </a:r>
            <a:endParaRPr lang="en-GB" b="1" dirty="0"/>
          </a:p>
        </p:txBody>
      </p:sp>
      <p:sp>
        <p:nvSpPr>
          <p:cNvPr id="4" name="Slide Number Placeholder 3"/>
          <p:cNvSpPr>
            <a:spLocks noGrp="1"/>
          </p:cNvSpPr>
          <p:nvPr>
            <p:ph type="sldNum" sz="quarter" idx="5"/>
          </p:nvPr>
        </p:nvSpPr>
        <p:spPr/>
        <p:txBody>
          <a:bodyPr/>
          <a:lstStyle/>
          <a:p>
            <a:fld id="{75FB8DD0-A2B3-449B-B125-28CF0F191A0E}" type="slidenum">
              <a:rPr lang="en-GB" smtClean="0"/>
              <a:t>17</a:t>
            </a:fld>
            <a:endParaRPr lang="en-GB" dirty="0"/>
          </a:p>
        </p:txBody>
      </p:sp>
    </p:spTree>
    <p:extLst>
      <p:ext uri="{BB962C8B-B14F-4D97-AF65-F5344CB8AC3E}">
        <p14:creationId xmlns:p14="http://schemas.microsoft.com/office/powerpoint/2010/main" val="30494521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Teachers Notes – What if…? (15 mins)</a:t>
            </a:r>
          </a:p>
          <a:p>
            <a:r>
              <a:rPr lang="en-GB" sz="1200" kern="1200" dirty="0">
                <a:solidFill>
                  <a:schemeClr val="tx1"/>
                </a:solidFill>
                <a:effectLst/>
                <a:latin typeface="+mn-lt"/>
                <a:ea typeface="+mn-ea"/>
                <a:cs typeface="+mn-cs"/>
              </a:rPr>
              <a:t>Choose some of the scenarios from activity 2: safety rule scenarios – see Resource 2.</a:t>
            </a:r>
            <a:r>
              <a:rPr lang="en-GB" sz="1200" i="1" kern="1200" dirty="0">
                <a:solidFill>
                  <a:schemeClr val="tx1"/>
                </a:solidFill>
                <a:effectLst/>
                <a:latin typeface="+mn-lt"/>
                <a:ea typeface="+mn-ea"/>
                <a:cs typeface="+mn-cs"/>
              </a:rPr>
              <a:t> Risk cards</a:t>
            </a:r>
            <a:r>
              <a:rPr lang="en-GB" sz="1200" kern="1200" dirty="0">
                <a:solidFill>
                  <a:schemeClr val="tx1"/>
                </a:solidFill>
                <a:effectLst/>
                <a:latin typeface="+mn-lt"/>
                <a:ea typeface="+mn-ea"/>
                <a:cs typeface="+mn-cs"/>
              </a:rPr>
              <a:t>.  Find the matching ‘What if…?’ statement on Resource 3. </a:t>
            </a:r>
            <a:r>
              <a:rPr lang="en-GB" sz="1200" i="1" kern="1200" dirty="0">
                <a:solidFill>
                  <a:schemeClr val="tx1"/>
                </a:solidFill>
                <a:effectLst/>
                <a:latin typeface="+mn-lt"/>
                <a:ea typeface="+mn-ea"/>
                <a:cs typeface="+mn-cs"/>
              </a:rPr>
              <a:t>Pressure cards</a:t>
            </a:r>
            <a:r>
              <a:rPr lang="en-GB" sz="1200" kern="1200" dirty="0">
                <a:solidFill>
                  <a:schemeClr val="tx1"/>
                </a:solidFill>
                <a:effectLst/>
                <a:latin typeface="+mn-lt"/>
                <a:ea typeface="+mn-ea"/>
                <a:cs typeface="+mn-cs"/>
              </a:rPr>
              <a:t>. Read aloud the scenario on the risk card and then the corresponding pressure statement.  Invite pupils to role play the character and how to manage the situation positively. Then, with the class discuss the questions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To ensure role play is managed sensitively, choose pupils who feel confident to role play and be sure to provide a signal or countdown for pupils stepping ‘into role’ and another for coming ‘out of role’.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75FB8DD0-A2B3-449B-B125-28CF0F191A0E}" type="slidenum">
              <a:rPr lang="en-GB" smtClean="0"/>
              <a:t>18</a:t>
            </a:fld>
            <a:endParaRPr lang="en-GB" dirty="0"/>
          </a:p>
        </p:txBody>
      </p:sp>
    </p:spTree>
    <p:extLst>
      <p:ext uri="{BB962C8B-B14F-4D97-AF65-F5344CB8AC3E}">
        <p14:creationId xmlns:p14="http://schemas.microsoft.com/office/powerpoint/2010/main" val="37051778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Signposting support (5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Discuss the importance of telling an adult if there is a likelihood of an accident and that if an accident has happened, the importance of getting help quickly.  If there is an emergency and no adults are available, they should phone 999. If there is something they are not sure about, such as whether to touch a household product or medicine, they should not be persuaded to do it, but should always seek help from a trusted adult at home or school first. </a:t>
            </a:r>
          </a:p>
          <a:p>
            <a:endParaRPr lang="en-GB" b="1" dirty="0"/>
          </a:p>
        </p:txBody>
      </p:sp>
      <p:sp>
        <p:nvSpPr>
          <p:cNvPr id="4" name="Slide Number Placeholder 3"/>
          <p:cNvSpPr>
            <a:spLocks noGrp="1"/>
          </p:cNvSpPr>
          <p:nvPr>
            <p:ph type="sldNum" sz="quarter" idx="5"/>
          </p:nvPr>
        </p:nvSpPr>
        <p:spPr/>
        <p:txBody>
          <a:bodyPr/>
          <a:lstStyle/>
          <a:p>
            <a:fld id="{75FB8DD0-A2B3-449B-B125-28CF0F191A0E}" type="slidenum">
              <a:rPr lang="en-GB" smtClean="0"/>
              <a:t>19</a:t>
            </a:fld>
            <a:endParaRPr lang="en-GB" dirty="0"/>
          </a:p>
        </p:txBody>
      </p:sp>
    </p:spTree>
    <p:extLst>
      <p:ext uri="{BB962C8B-B14F-4D97-AF65-F5344CB8AC3E}">
        <p14:creationId xmlns:p14="http://schemas.microsoft.com/office/powerpoint/2010/main" val="31697133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End-point assessment (5 mins)</a:t>
            </a:r>
          </a:p>
          <a:p>
            <a:r>
              <a:rPr lang="en-GB" sz="1200" kern="1200" dirty="0">
                <a:solidFill>
                  <a:schemeClr val="tx1"/>
                </a:solidFill>
                <a:effectLst/>
                <a:latin typeface="+mn-lt"/>
                <a:ea typeface="+mn-ea"/>
                <a:cs typeface="+mn-cs"/>
              </a:rPr>
              <a:t>Pairs of pupils think about the safety rules they have learned during the lesson, then meet with another pair, share and compare ideas.  </a:t>
            </a:r>
          </a:p>
          <a:p>
            <a:r>
              <a:rPr lang="en-GB" sz="1200" kern="1200" dirty="0">
                <a:solidFill>
                  <a:schemeClr val="tx1"/>
                </a:solidFill>
                <a:effectLst/>
                <a:latin typeface="+mn-lt"/>
                <a:ea typeface="+mn-ea"/>
                <a:cs typeface="+mn-cs"/>
              </a:rPr>
              <a:t>Ask pupils: Are there any they have learned that they didn’t know before? </a:t>
            </a:r>
            <a:endParaRPr lang="en-GB" b="1" dirty="0"/>
          </a:p>
        </p:txBody>
      </p:sp>
      <p:sp>
        <p:nvSpPr>
          <p:cNvPr id="4" name="Slide Number Placeholder 3"/>
          <p:cNvSpPr>
            <a:spLocks noGrp="1"/>
          </p:cNvSpPr>
          <p:nvPr>
            <p:ph type="sldNum" sz="quarter" idx="5"/>
          </p:nvPr>
        </p:nvSpPr>
        <p:spPr/>
        <p:txBody>
          <a:bodyPr/>
          <a:lstStyle/>
          <a:p>
            <a:fld id="{75FB8DD0-A2B3-449B-B125-28CF0F191A0E}" type="slidenum">
              <a:rPr lang="en-GB" smtClean="0"/>
              <a:t>20</a:t>
            </a:fld>
            <a:endParaRPr lang="en-GB" dirty="0"/>
          </a:p>
        </p:txBody>
      </p:sp>
    </p:spTree>
    <p:extLst>
      <p:ext uri="{BB962C8B-B14F-4D97-AF65-F5344CB8AC3E}">
        <p14:creationId xmlns:p14="http://schemas.microsoft.com/office/powerpoint/2010/main" val="39357511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Extension activity</a:t>
            </a:r>
          </a:p>
          <a:p>
            <a:r>
              <a:rPr lang="en-GB" sz="1200" kern="1200" dirty="0">
                <a:solidFill>
                  <a:schemeClr val="tx1"/>
                </a:solidFill>
                <a:effectLst/>
                <a:latin typeface="+mn-lt"/>
                <a:ea typeface="+mn-ea"/>
                <a:cs typeface="+mn-cs"/>
              </a:rPr>
              <a:t>Pupils make a class list of safety rules about household products and medicines for display. </a:t>
            </a:r>
            <a:endParaRPr lang="en-GB" b="1" dirty="0"/>
          </a:p>
        </p:txBody>
      </p:sp>
      <p:sp>
        <p:nvSpPr>
          <p:cNvPr id="4" name="Slide Number Placeholder 3"/>
          <p:cNvSpPr>
            <a:spLocks noGrp="1"/>
          </p:cNvSpPr>
          <p:nvPr>
            <p:ph type="sldNum" sz="quarter" idx="5"/>
          </p:nvPr>
        </p:nvSpPr>
        <p:spPr/>
        <p:txBody>
          <a:bodyPr/>
          <a:lstStyle/>
          <a:p>
            <a:fld id="{75FB8DD0-A2B3-449B-B125-28CF0F191A0E}" type="slidenum">
              <a:rPr lang="en-GB" smtClean="0"/>
              <a:t>21</a:t>
            </a:fld>
            <a:endParaRPr lang="en-GB" dirty="0"/>
          </a:p>
        </p:txBody>
      </p:sp>
    </p:spTree>
    <p:extLst>
      <p:ext uri="{BB962C8B-B14F-4D97-AF65-F5344CB8AC3E}">
        <p14:creationId xmlns:p14="http://schemas.microsoft.com/office/powerpoint/2010/main" val="2535246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75806-CD75-4C18-8B53-79EB8A6AB1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7BB26BC-E4A2-4DD9-B021-64550C49E6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899BC4-C657-4E5B-A268-8C52AFA2DD7E}"/>
              </a:ext>
            </a:extLst>
          </p:cNvPr>
          <p:cNvSpPr>
            <a:spLocks noGrp="1"/>
          </p:cNvSpPr>
          <p:nvPr>
            <p:ph type="dt" sz="half" idx="10"/>
          </p:nvPr>
        </p:nvSpPr>
        <p:spPr/>
        <p:txBody>
          <a:bodyPr/>
          <a:lstStyle/>
          <a:p>
            <a:fld id="{3C3FB5A6-CC45-4A17-A013-0AC1471998C8}" type="datetimeFigureOut">
              <a:rPr lang="en-GB" smtClean="0"/>
              <a:t>10/01/2021</a:t>
            </a:fld>
            <a:endParaRPr lang="en-GB" dirty="0"/>
          </a:p>
        </p:txBody>
      </p:sp>
      <p:sp>
        <p:nvSpPr>
          <p:cNvPr id="5" name="Footer Placeholder 4">
            <a:extLst>
              <a:ext uri="{FF2B5EF4-FFF2-40B4-BE49-F238E27FC236}">
                <a16:creationId xmlns:a16="http://schemas.microsoft.com/office/drawing/2014/main" id="{9EA0819A-2DC7-4E0A-9131-9C681325DCE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1B73703-40F0-4FE6-A54F-B2AB7046F262}"/>
              </a:ext>
            </a:extLst>
          </p:cNvPr>
          <p:cNvSpPr>
            <a:spLocks noGrp="1"/>
          </p:cNvSpPr>
          <p:nvPr>
            <p:ph type="sldNum" sz="quarter" idx="12"/>
          </p:nvPr>
        </p:nvSpPr>
        <p:spPr/>
        <p:txBody>
          <a:bodyPr/>
          <a:lstStyle/>
          <a:p>
            <a:fld id="{F9A5D95F-BDDA-491C-9818-0295CC63300F}" type="slidenum">
              <a:rPr lang="en-GB" smtClean="0"/>
              <a:t>‹#›</a:t>
            </a:fld>
            <a:endParaRPr lang="en-GB" dirty="0"/>
          </a:p>
        </p:txBody>
      </p:sp>
    </p:spTree>
    <p:extLst>
      <p:ext uri="{BB962C8B-B14F-4D97-AF65-F5344CB8AC3E}">
        <p14:creationId xmlns:p14="http://schemas.microsoft.com/office/powerpoint/2010/main" val="4158099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AE3BD-F7BA-432A-B710-3F4DD0DAC2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BF9F56-D8F6-406C-9CF4-8FFAD71C808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CBB509-6A7F-4627-8E3B-A1DC188BC39D}"/>
              </a:ext>
            </a:extLst>
          </p:cNvPr>
          <p:cNvSpPr>
            <a:spLocks noGrp="1"/>
          </p:cNvSpPr>
          <p:nvPr>
            <p:ph type="dt" sz="half" idx="10"/>
          </p:nvPr>
        </p:nvSpPr>
        <p:spPr/>
        <p:txBody>
          <a:bodyPr/>
          <a:lstStyle/>
          <a:p>
            <a:fld id="{3C3FB5A6-CC45-4A17-A013-0AC1471998C8}" type="datetimeFigureOut">
              <a:rPr lang="en-GB" smtClean="0"/>
              <a:t>10/01/2021</a:t>
            </a:fld>
            <a:endParaRPr lang="en-GB" dirty="0"/>
          </a:p>
        </p:txBody>
      </p:sp>
      <p:sp>
        <p:nvSpPr>
          <p:cNvPr id="5" name="Footer Placeholder 4">
            <a:extLst>
              <a:ext uri="{FF2B5EF4-FFF2-40B4-BE49-F238E27FC236}">
                <a16:creationId xmlns:a16="http://schemas.microsoft.com/office/drawing/2014/main" id="{C3E4AD22-9146-4B8B-9E41-65D92410649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03B8722-AFDC-4576-9985-71EED11C32F9}"/>
              </a:ext>
            </a:extLst>
          </p:cNvPr>
          <p:cNvSpPr>
            <a:spLocks noGrp="1"/>
          </p:cNvSpPr>
          <p:nvPr>
            <p:ph type="sldNum" sz="quarter" idx="12"/>
          </p:nvPr>
        </p:nvSpPr>
        <p:spPr/>
        <p:txBody>
          <a:bodyPr/>
          <a:lstStyle/>
          <a:p>
            <a:fld id="{F9A5D95F-BDDA-491C-9818-0295CC63300F}" type="slidenum">
              <a:rPr lang="en-GB" smtClean="0"/>
              <a:t>‹#›</a:t>
            </a:fld>
            <a:endParaRPr lang="en-GB" dirty="0"/>
          </a:p>
        </p:txBody>
      </p:sp>
    </p:spTree>
    <p:extLst>
      <p:ext uri="{BB962C8B-B14F-4D97-AF65-F5344CB8AC3E}">
        <p14:creationId xmlns:p14="http://schemas.microsoft.com/office/powerpoint/2010/main" val="4102564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E054D-0B06-4CC5-A2A2-691CCEA4828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9A9B9E-53D6-4E2D-9EA5-5256999F30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F3A3D66-2A00-453C-A177-9458C520241E}"/>
              </a:ext>
            </a:extLst>
          </p:cNvPr>
          <p:cNvSpPr>
            <a:spLocks noGrp="1"/>
          </p:cNvSpPr>
          <p:nvPr>
            <p:ph type="dt" sz="half" idx="10"/>
          </p:nvPr>
        </p:nvSpPr>
        <p:spPr/>
        <p:txBody>
          <a:bodyPr/>
          <a:lstStyle/>
          <a:p>
            <a:fld id="{3C3FB5A6-CC45-4A17-A013-0AC1471998C8}" type="datetimeFigureOut">
              <a:rPr lang="en-GB" smtClean="0"/>
              <a:t>10/01/2021</a:t>
            </a:fld>
            <a:endParaRPr lang="en-GB" dirty="0"/>
          </a:p>
        </p:txBody>
      </p:sp>
      <p:sp>
        <p:nvSpPr>
          <p:cNvPr id="5" name="Footer Placeholder 4">
            <a:extLst>
              <a:ext uri="{FF2B5EF4-FFF2-40B4-BE49-F238E27FC236}">
                <a16:creationId xmlns:a16="http://schemas.microsoft.com/office/drawing/2014/main" id="{7D4F1F5A-8ED2-4232-8357-1187F70B26D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6B4C723-38E1-434B-84CF-8D91E5A1BB34}"/>
              </a:ext>
            </a:extLst>
          </p:cNvPr>
          <p:cNvSpPr>
            <a:spLocks noGrp="1"/>
          </p:cNvSpPr>
          <p:nvPr>
            <p:ph type="sldNum" sz="quarter" idx="12"/>
          </p:nvPr>
        </p:nvSpPr>
        <p:spPr/>
        <p:txBody>
          <a:bodyPr/>
          <a:lstStyle/>
          <a:p>
            <a:fld id="{F9A5D95F-BDDA-491C-9818-0295CC63300F}" type="slidenum">
              <a:rPr lang="en-GB" smtClean="0"/>
              <a:t>‹#›</a:t>
            </a:fld>
            <a:endParaRPr lang="en-GB" dirty="0"/>
          </a:p>
        </p:txBody>
      </p:sp>
    </p:spTree>
    <p:extLst>
      <p:ext uri="{BB962C8B-B14F-4D97-AF65-F5344CB8AC3E}">
        <p14:creationId xmlns:p14="http://schemas.microsoft.com/office/powerpoint/2010/main" val="3678790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62125F-299C-4712-9FE1-EA1B2B5006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49E76D2-30A4-466F-8205-A380E9E42AE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E64DA53-96E7-4BDF-9C39-84D6D245999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0195281-7CB6-454E-AA37-3504FFCE96EE}"/>
              </a:ext>
            </a:extLst>
          </p:cNvPr>
          <p:cNvSpPr>
            <a:spLocks noGrp="1"/>
          </p:cNvSpPr>
          <p:nvPr>
            <p:ph type="dt" sz="half" idx="10"/>
          </p:nvPr>
        </p:nvSpPr>
        <p:spPr/>
        <p:txBody>
          <a:bodyPr/>
          <a:lstStyle/>
          <a:p>
            <a:fld id="{3C3FB5A6-CC45-4A17-A013-0AC1471998C8}" type="datetimeFigureOut">
              <a:rPr lang="en-GB" smtClean="0"/>
              <a:t>10/01/2021</a:t>
            </a:fld>
            <a:endParaRPr lang="en-GB" dirty="0"/>
          </a:p>
        </p:txBody>
      </p:sp>
      <p:sp>
        <p:nvSpPr>
          <p:cNvPr id="6" name="Footer Placeholder 5">
            <a:extLst>
              <a:ext uri="{FF2B5EF4-FFF2-40B4-BE49-F238E27FC236}">
                <a16:creationId xmlns:a16="http://schemas.microsoft.com/office/drawing/2014/main" id="{83F2F8AC-4BBE-4B1C-BA97-31173EE83E7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C79DD0E-5CD1-4023-9EB4-383B52535CA7}"/>
              </a:ext>
            </a:extLst>
          </p:cNvPr>
          <p:cNvSpPr>
            <a:spLocks noGrp="1"/>
          </p:cNvSpPr>
          <p:nvPr>
            <p:ph type="sldNum" sz="quarter" idx="12"/>
          </p:nvPr>
        </p:nvSpPr>
        <p:spPr/>
        <p:txBody>
          <a:bodyPr/>
          <a:lstStyle/>
          <a:p>
            <a:fld id="{F9A5D95F-BDDA-491C-9818-0295CC63300F}" type="slidenum">
              <a:rPr lang="en-GB" smtClean="0"/>
              <a:t>‹#›</a:t>
            </a:fld>
            <a:endParaRPr lang="en-GB" dirty="0"/>
          </a:p>
        </p:txBody>
      </p:sp>
    </p:spTree>
    <p:extLst>
      <p:ext uri="{BB962C8B-B14F-4D97-AF65-F5344CB8AC3E}">
        <p14:creationId xmlns:p14="http://schemas.microsoft.com/office/powerpoint/2010/main" val="2927143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7F63B-2FE2-42C6-A951-3B26F637289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67360E-F3D2-4669-BB96-C75C0D2F41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90AF3C8-BEA4-42BD-A68A-17D84BEAC30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F172C1-51DE-4488-BB35-7B79FABA98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0627261-A99E-4EDA-82FE-9FAB69F9989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8082237-79D6-4193-BB23-CBFAB818B09A}"/>
              </a:ext>
            </a:extLst>
          </p:cNvPr>
          <p:cNvSpPr>
            <a:spLocks noGrp="1"/>
          </p:cNvSpPr>
          <p:nvPr>
            <p:ph type="dt" sz="half" idx="10"/>
          </p:nvPr>
        </p:nvSpPr>
        <p:spPr/>
        <p:txBody>
          <a:bodyPr/>
          <a:lstStyle/>
          <a:p>
            <a:fld id="{3C3FB5A6-CC45-4A17-A013-0AC1471998C8}" type="datetimeFigureOut">
              <a:rPr lang="en-GB" smtClean="0"/>
              <a:t>10/01/2021</a:t>
            </a:fld>
            <a:endParaRPr lang="en-GB" dirty="0"/>
          </a:p>
        </p:txBody>
      </p:sp>
      <p:sp>
        <p:nvSpPr>
          <p:cNvPr id="8" name="Footer Placeholder 7">
            <a:extLst>
              <a:ext uri="{FF2B5EF4-FFF2-40B4-BE49-F238E27FC236}">
                <a16:creationId xmlns:a16="http://schemas.microsoft.com/office/drawing/2014/main" id="{D7A4FFC1-7DF7-488A-ADA2-5BADF273F0F9}"/>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005536FE-E0EB-42BF-972A-C55BA1306D7E}"/>
              </a:ext>
            </a:extLst>
          </p:cNvPr>
          <p:cNvSpPr>
            <a:spLocks noGrp="1"/>
          </p:cNvSpPr>
          <p:nvPr>
            <p:ph type="sldNum" sz="quarter" idx="12"/>
          </p:nvPr>
        </p:nvSpPr>
        <p:spPr/>
        <p:txBody>
          <a:bodyPr/>
          <a:lstStyle/>
          <a:p>
            <a:fld id="{F9A5D95F-BDDA-491C-9818-0295CC63300F}" type="slidenum">
              <a:rPr lang="en-GB" smtClean="0"/>
              <a:t>‹#›</a:t>
            </a:fld>
            <a:endParaRPr lang="en-GB" dirty="0"/>
          </a:p>
        </p:txBody>
      </p:sp>
    </p:spTree>
    <p:extLst>
      <p:ext uri="{BB962C8B-B14F-4D97-AF65-F5344CB8AC3E}">
        <p14:creationId xmlns:p14="http://schemas.microsoft.com/office/powerpoint/2010/main" val="3650022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2B14E-6B2A-496B-99CC-91C3B11537D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8893202-2EA3-43EC-98D5-2811C9809ED4}"/>
              </a:ext>
            </a:extLst>
          </p:cNvPr>
          <p:cNvSpPr>
            <a:spLocks noGrp="1"/>
          </p:cNvSpPr>
          <p:nvPr>
            <p:ph type="dt" sz="half" idx="10"/>
          </p:nvPr>
        </p:nvSpPr>
        <p:spPr/>
        <p:txBody>
          <a:bodyPr/>
          <a:lstStyle/>
          <a:p>
            <a:fld id="{3C3FB5A6-CC45-4A17-A013-0AC1471998C8}" type="datetimeFigureOut">
              <a:rPr lang="en-GB" smtClean="0"/>
              <a:t>10/01/2021</a:t>
            </a:fld>
            <a:endParaRPr lang="en-GB" dirty="0"/>
          </a:p>
        </p:txBody>
      </p:sp>
      <p:sp>
        <p:nvSpPr>
          <p:cNvPr id="4" name="Footer Placeholder 3">
            <a:extLst>
              <a:ext uri="{FF2B5EF4-FFF2-40B4-BE49-F238E27FC236}">
                <a16:creationId xmlns:a16="http://schemas.microsoft.com/office/drawing/2014/main" id="{C57C4939-9F18-4FEC-B9D5-A7A18B631F63}"/>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BEA6FC0C-DA56-4FC0-AE90-187DA9E1B995}"/>
              </a:ext>
            </a:extLst>
          </p:cNvPr>
          <p:cNvSpPr>
            <a:spLocks noGrp="1"/>
          </p:cNvSpPr>
          <p:nvPr>
            <p:ph type="sldNum" sz="quarter" idx="12"/>
          </p:nvPr>
        </p:nvSpPr>
        <p:spPr/>
        <p:txBody>
          <a:bodyPr/>
          <a:lstStyle/>
          <a:p>
            <a:fld id="{F9A5D95F-BDDA-491C-9818-0295CC63300F}" type="slidenum">
              <a:rPr lang="en-GB" smtClean="0"/>
              <a:t>‹#›</a:t>
            </a:fld>
            <a:endParaRPr lang="en-GB" dirty="0"/>
          </a:p>
        </p:txBody>
      </p:sp>
    </p:spTree>
    <p:extLst>
      <p:ext uri="{BB962C8B-B14F-4D97-AF65-F5344CB8AC3E}">
        <p14:creationId xmlns:p14="http://schemas.microsoft.com/office/powerpoint/2010/main" val="3561191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B840C4-8E5D-4E79-9D59-C0B749A1EF95}"/>
              </a:ext>
            </a:extLst>
          </p:cNvPr>
          <p:cNvSpPr>
            <a:spLocks noGrp="1"/>
          </p:cNvSpPr>
          <p:nvPr>
            <p:ph type="dt" sz="half" idx="10"/>
          </p:nvPr>
        </p:nvSpPr>
        <p:spPr/>
        <p:txBody>
          <a:bodyPr/>
          <a:lstStyle/>
          <a:p>
            <a:fld id="{3C3FB5A6-CC45-4A17-A013-0AC1471998C8}" type="datetimeFigureOut">
              <a:rPr lang="en-GB" smtClean="0"/>
              <a:t>10/01/2021</a:t>
            </a:fld>
            <a:endParaRPr lang="en-GB" dirty="0"/>
          </a:p>
        </p:txBody>
      </p:sp>
      <p:sp>
        <p:nvSpPr>
          <p:cNvPr id="3" name="Footer Placeholder 2">
            <a:extLst>
              <a:ext uri="{FF2B5EF4-FFF2-40B4-BE49-F238E27FC236}">
                <a16:creationId xmlns:a16="http://schemas.microsoft.com/office/drawing/2014/main" id="{6999E11C-E361-4833-9FD9-1D7AFD830236}"/>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96EA44FE-A4C4-401D-8E0A-66F8430CEE22}"/>
              </a:ext>
            </a:extLst>
          </p:cNvPr>
          <p:cNvSpPr>
            <a:spLocks noGrp="1"/>
          </p:cNvSpPr>
          <p:nvPr>
            <p:ph type="sldNum" sz="quarter" idx="12"/>
          </p:nvPr>
        </p:nvSpPr>
        <p:spPr/>
        <p:txBody>
          <a:bodyPr/>
          <a:lstStyle/>
          <a:p>
            <a:fld id="{F9A5D95F-BDDA-491C-9818-0295CC63300F}" type="slidenum">
              <a:rPr lang="en-GB" smtClean="0"/>
              <a:t>‹#›</a:t>
            </a:fld>
            <a:endParaRPr lang="en-GB" dirty="0"/>
          </a:p>
        </p:txBody>
      </p:sp>
    </p:spTree>
    <p:extLst>
      <p:ext uri="{BB962C8B-B14F-4D97-AF65-F5344CB8AC3E}">
        <p14:creationId xmlns:p14="http://schemas.microsoft.com/office/powerpoint/2010/main" val="39833563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32CF1-D4E7-4D66-8C5D-A460A52DF4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B4916DA-DE3C-473C-AB9C-C55F4045F0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AF5893B-B2DC-4C97-BC32-028226C179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5C8E39C-679D-4CF9-A030-1E4DD9664076}"/>
              </a:ext>
            </a:extLst>
          </p:cNvPr>
          <p:cNvSpPr>
            <a:spLocks noGrp="1"/>
          </p:cNvSpPr>
          <p:nvPr>
            <p:ph type="dt" sz="half" idx="10"/>
          </p:nvPr>
        </p:nvSpPr>
        <p:spPr/>
        <p:txBody>
          <a:bodyPr/>
          <a:lstStyle/>
          <a:p>
            <a:fld id="{3C3FB5A6-CC45-4A17-A013-0AC1471998C8}" type="datetimeFigureOut">
              <a:rPr lang="en-GB" smtClean="0"/>
              <a:t>10/01/2021</a:t>
            </a:fld>
            <a:endParaRPr lang="en-GB" dirty="0"/>
          </a:p>
        </p:txBody>
      </p:sp>
      <p:sp>
        <p:nvSpPr>
          <p:cNvPr id="6" name="Footer Placeholder 5">
            <a:extLst>
              <a:ext uri="{FF2B5EF4-FFF2-40B4-BE49-F238E27FC236}">
                <a16:creationId xmlns:a16="http://schemas.microsoft.com/office/drawing/2014/main" id="{19D7EAF1-B193-49D5-8831-87855231277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C020113-B0C2-4036-B1D5-FEBAC9F0F9BE}"/>
              </a:ext>
            </a:extLst>
          </p:cNvPr>
          <p:cNvSpPr>
            <a:spLocks noGrp="1"/>
          </p:cNvSpPr>
          <p:nvPr>
            <p:ph type="sldNum" sz="quarter" idx="12"/>
          </p:nvPr>
        </p:nvSpPr>
        <p:spPr/>
        <p:txBody>
          <a:bodyPr/>
          <a:lstStyle/>
          <a:p>
            <a:fld id="{F9A5D95F-BDDA-491C-9818-0295CC63300F}" type="slidenum">
              <a:rPr lang="en-GB" smtClean="0"/>
              <a:t>‹#›</a:t>
            </a:fld>
            <a:endParaRPr lang="en-GB" dirty="0"/>
          </a:p>
        </p:txBody>
      </p:sp>
    </p:spTree>
    <p:extLst>
      <p:ext uri="{BB962C8B-B14F-4D97-AF65-F5344CB8AC3E}">
        <p14:creationId xmlns:p14="http://schemas.microsoft.com/office/powerpoint/2010/main" val="25107499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5A099-80D8-4B48-A94A-15E28E4CA61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A249B75-0E39-444C-976A-C8294E1840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C2B00346-D895-4B62-973A-341B088E5F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D7A238C-6CF3-40C5-9F5C-B84F9D063E7F}"/>
              </a:ext>
            </a:extLst>
          </p:cNvPr>
          <p:cNvSpPr>
            <a:spLocks noGrp="1"/>
          </p:cNvSpPr>
          <p:nvPr>
            <p:ph type="dt" sz="half" idx="10"/>
          </p:nvPr>
        </p:nvSpPr>
        <p:spPr/>
        <p:txBody>
          <a:bodyPr/>
          <a:lstStyle/>
          <a:p>
            <a:fld id="{3C3FB5A6-CC45-4A17-A013-0AC1471998C8}" type="datetimeFigureOut">
              <a:rPr lang="en-GB" smtClean="0"/>
              <a:t>10/01/2021</a:t>
            </a:fld>
            <a:endParaRPr lang="en-GB" dirty="0"/>
          </a:p>
        </p:txBody>
      </p:sp>
      <p:sp>
        <p:nvSpPr>
          <p:cNvPr id="6" name="Footer Placeholder 5">
            <a:extLst>
              <a:ext uri="{FF2B5EF4-FFF2-40B4-BE49-F238E27FC236}">
                <a16:creationId xmlns:a16="http://schemas.microsoft.com/office/drawing/2014/main" id="{845D4174-75B9-4C8A-9A31-CD8939943027}"/>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BE927EC-4667-4884-905E-FD35F8CCE71C}"/>
              </a:ext>
            </a:extLst>
          </p:cNvPr>
          <p:cNvSpPr>
            <a:spLocks noGrp="1"/>
          </p:cNvSpPr>
          <p:nvPr>
            <p:ph type="sldNum" sz="quarter" idx="12"/>
          </p:nvPr>
        </p:nvSpPr>
        <p:spPr/>
        <p:txBody>
          <a:bodyPr/>
          <a:lstStyle/>
          <a:p>
            <a:fld id="{F9A5D95F-BDDA-491C-9818-0295CC63300F}" type="slidenum">
              <a:rPr lang="en-GB" smtClean="0"/>
              <a:t>‹#›</a:t>
            </a:fld>
            <a:endParaRPr lang="en-GB" dirty="0"/>
          </a:p>
        </p:txBody>
      </p:sp>
    </p:spTree>
    <p:extLst>
      <p:ext uri="{BB962C8B-B14F-4D97-AF65-F5344CB8AC3E}">
        <p14:creationId xmlns:p14="http://schemas.microsoft.com/office/powerpoint/2010/main" val="382835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F3F7B-0A39-49AE-BD82-ACEE92573A1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ADEDDD-B4D5-407F-B5C6-0171F108B99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333D5F-1A97-4CD1-9C45-51EF4602393C}"/>
              </a:ext>
            </a:extLst>
          </p:cNvPr>
          <p:cNvSpPr>
            <a:spLocks noGrp="1"/>
          </p:cNvSpPr>
          <p:nvPr>
            <p:ph type="dt" sz="half" idx="10"/>
          </p:nvPr>
        </p:nvSpPr>
        <p:spPr/>
        <p:txBody>
          <a:bodyPr/>
          <a:lstStyle/>
          <a:p>
            <a:fld id="{3C3FB5A6-CC45-4A17-A013-0AC1471998C8}" type="datetimeFigureOut">
              <a:rPr lang="en-GB" smtClean="0"/>
              <a:t>10/01/2021</a:t>
            </a:fld>
            <a:endParaRPr lang="en-GB" dirty="0"/>
          </a:p>
        </p:txBody>
      </p:sp>
      <p:sp>
        <p:nvSpPr>
          <p:cNvPr id="5" name="Footer Placeholder 4">
            <a:extLst>
              <a:ext uri="{FF2B5EF4-FFF2-40B4-BE49-F238E27FC236}">
                <a16:creationId xmlns:a16="http://schemas.microsoft.com/office/drawing/2014/main" id="{A1EB8860-D7F1-42F8-8C74-FB26E93CAB3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95D843A-188F-4E32-A3AA-D5E11A5AF929}"/>
              </a:ext>
            </a:extLst>
          </p:cNvPr>
          <p:cNvSpPr>
            <a:spLocks noGrp="1"/>
          </p:cNvSpPr>
          <p:nvPr>
            <p:ph type="sldNum" sz="quarter" idx="12"/>
          </p:nvPr>
        </p:nvSpPr>
        <p:spPr/>
        <p:txBody>
          <a:bodyPr/>
          <a:lstStyle/>
          <a:p>
            <a:fld id="{F9A5D95F-BDDA-491C-9818-0295CC63300F}" type="slidenum">
              <a:rPr lang="en-GB" smtClean="0"/>
              <a:t>‹#›</a:t>
            </a:fld>
            <a:endParaRPr lang="en-GB" dirty="0"/>
          </a:p>
        </p:txBody>
      </p:sp>
    </p:spTree>
    <p:extLst>
      <p:ext uri="{BB962C8B-B14F-4D97-AF65-F5344CB8AC3E}">
        <p14:creationId xmlns:p14="http://schemas.microsoft.com/office/powerpoint/2010/main" val="2359874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9C6CB2-0078-425E-8B31-45C857F1FA8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175A64-4235-4077-8DE5-330FBD99F6C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43C1A9-CA5E-4E0E-AA5D-5620E77E8855}"/>
              </a:ext>
            </a:extLst>
          </p:cNvPr>
          <p:cNvSpPr>
            <a:spLocks noGrp="1"/>
          </p:cNvSpPr>
          <p:nvPr>
            <p:ph type="dt" sz="half" idx="10"/>
          </p:nvPr>
        </p:nvSpPr>
        <p:spPr/>
        <p:txBody>
          <a:bodyPr/>
          <a:lstStyle/>
          <a:p>
            <a:fld id="{3C3FB5A6-CC45-4A17-A013-0AC1471998C8}" type="datetimeFigureOut">
              <a:rPr lang="en-GB" smtClean="0"/>
              <a:t>10/01/2021</a:t>
            </a:fld>
            <a:endParaRPr lang="en-GB" dirty="0"/>
          </a:p>
        </p:txBody>
      </p:sp>
      <p:sp>
        <p:nvSpPr>
          <p:cNvPr id="5" name="Footer Placeholder 4">
            <a:extLst>
              <a:ext uri="{FF2B5EF4-FFF2-40B4-BE49-F238E27FC236}">
                <a16:creationId xmlns:a16="http://schemas.microsoft.com/office/drawing/2014/main" id="{83C12529-4FFD-46B4-93CB-ED99EC72632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03C7D77-D7C2-4F2C-89DB-8730015B76BB}"/>
              </a:ext>
            </a:extLst>
          </p:cNvPr>
          <p:cNvSpPr>
            <a:spLocks noGrp="1"/>
          </p:cNvSpPr>
          <p:nvPr>
            <p:ph type="sldNum" sz="quarter" idx="12"/>
          </p:nvPr>
        </p:nvSpPr>
        <p:spPr/>
        <p:txBody>
          <a:bodyPr/>
          <a:lstStyle/>
          <a:p>
            <a:fld id="{F9A5D95F-BDDA-491C-9818-0295CC63300F}" type="slidenum">
              <a:rPr lang="en-GB" smtClean="0"/>
              <a:t>‹#›</a:t>
            </a:fld>
            <a:endParaRPr lang="en-GB" dirty="0"/>
          </a:p>
        </p:txBody>
      </p:sp>
    </p:spTree>
    <p:extLst>
      <p:ext uri="{BB962C8B-B14F-4D97-AF65-F5344CB8AC3E}">
        <p14:creationId xmlns:p14="http://schemas.microsoft.com/office/powerpoint/2010/main" val="11665432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40365234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1626282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FC75AD-02DA-4199-970E-F280C3E2F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73F524-17C8-4974-836B-02581954BE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43B948-A7CF-417E-A957-1FD2D9296F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3FB5A6-CC45-4A17-A013-0AC1471998C8}" type="datetimeFigureOut">
              <a:rPr lang="en-GB" smtClean="0"/>
              <a:t>10/01/2021</a:t>
            </a:fld>
            <a:endParaRPr lang="en-GB" dirty="0"/>
          </a:p>
        </p:txBody>
      </p:sp>
      <p:sp>
        <p:nvSpPr>
          <p:cNvPr id="5" name="Footer Placeholder 4">
            <a:extLst>
              <a:ext uri="{FF2B5EF4-FFF2-40B4-BE49-F238E27FC236}">
                <a16:creationId xmlns:a16="http://schemas.microsoft.com/office/drawing/2014/main" id="{9FF21528-A421-406A-871F-95BD511AE0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C7E64559-2BB2-4924-AC76-E84DB07076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A5D95F-BDDA-491C-9818-0295CC63300F}" type="slidenum">
              <a:rPr lang="en-GB" smtClean="0"/>
              <a:t>‹#›</a:t>
            </a:fld>
            <a:endParaRPr lang="en-GB" dirty="0"/>
          </a:p>
        </p:txBody>
      </p:sp>
    </p:spTree>
    <p:extLst>
      <p:ext uri="{BB962C8B-B14F-4D97-AF65-F5344CB8AC3E}">
        <p14:creationId xmlns:p14="http://schemas.microsoft.com/office/powerpoint/2010/main" val="28396673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hyperlink" Target="https://www.pshe-association.org.uk/content/drug-and-alcohol-education"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s://www.pshe-association.org.uk/content/drug-and-alcohol-educatio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hyperlink" Target="http://www.pshe-association.org.uk/"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33.svg"/><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327393" y="4583827"/>
            <a:ext cx="8401198" cy="1446550"/>
          </a:xfrm>
          <a:prstGeom prst="rect">
            <a:avLst/>
          </a:prstGeom>
          <a:noFill/>
        </p:spPr>
        <p:txBody>
          <a:bodyPr wrap="square" rtlCol="0">
            <a:spAutoFit/>
          </a:bodyPr>
          <a:lstStyle/>
          <a:p>
            <a:pPr algn="ctr"/>
            <a:r>
              <a:rPr lang="en-GB" sz="6000" b="1" dirty="0">
                <a:solidFill>
                  <a:schemeClr val="bg1"/>
                </a:solidFill>
                <a:latin typeface="League Spartan" panose="020B0604020202020204" charset="0"/>
              </a:rPr>
              <a:t>Year 1 / 2  Lesson 3:</a:t>
            </a:r>
            <a:r>
              <a:rPr lang="en-GB" sz="3600" b="1" dirty="0">
                <a:solidFill>
                  <a:schemeClr val="bg1"/>
                </a:solidFill>
                <a:latin typeface="League Spartan" panose="020B0604020202020204" charset="0"/>
              </a:rPr>
              <a:t> </a:t>
            </a:r>
          </a:p>
          <a:p>
            <a:pPr algn="ctr"/>
            <a:r>
              <a:rPr lang="en-GB" sz="2800" b="1" dirty="0">
                <a:solidFill>
                  <a:schemeClr val="bg1"/>
                </a:solidFill>
                <a:latin typeface="Lato" panose="020F0502020204030203" pitchFamily="34" charset="0"/>
                <a:ea typeface="Lato" panose="020F0502020204030203" pitchFamily="34" charset="0"/>
                <a:cs typeface="Lato" panose="020F0502020204030203" pitchFamily="34" charset="0"/>
              </a:rPr>
              <a:t>Keeping safe: medicines and household products</a:t>
            </a:r>
            <a:endParaRPr lang="en-GB" sz="28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73865" y="2855490"/>
            <a:ext cx="8608396" cy="1200329"/>
          </a:xfrm>
          <a:prstGeom prst="rect">
            <a:avLst/>
          </a:prstGeom>
          <a:solidFill>
            <a:srgbClr val="95519E"/>
          </a:solidFill>
        </p:spPr>
        <p:txBody>
          <a:bodyPr wrap="square" rtlCol="0">
            <a:spAutoFit/>
          </a:bodyPr>
          <a:lstStyle/>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Drug and alcohol education</a:t>
            </a:r>
          </a:p>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KS1</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2" name="Footer Placeholder 1">
            <a:extLst>
              <a:ext uri="{FF2B5EF4-FFF2-40B4-BE49-F238E27FC236}">
                <a16:creationId xmlns:a16="http://schemas.microsoft.com/office/drawing/2014/main" id="{4091CA5D-42D9-495E-9C75-1A7350C2E8F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4" name="Picture Placeholder 5">
            <a:extLst>
              <a:ext uri="{FF2B5EF4-FFF2-40B4-BE49-F238E27FC236}">
                <a16:creationId xmlns:a16="http://schemas.microsoft.com/office/drawing/2014/main" id="{14957CA6-5254-4F6A-A459-2BBC3E827E6C}"/>
              </a:ext>
            </a:extLst>
          </p:cNvPr>
          <p:cNvPicPr>
            <a:picLocks noGrp="1" noChangeAspect="1"/>
          </p:cNvPicPr>
          <p:nvPr>
            <p:ph type="pic" sz="quarter" idx="14"/>
          </p:nvPr>
        </p:nvPicPr>
        <p:blipFill>
          <a:blip r:embed="rId4" cstate="hqprint">
            <a:extLst>
              <a:ext uri="{28A0092B-C50C-407E-A947-70E740481C1C}">
                <a14:useLocalDpi xmlns:a14="http://schemas.microsoft.com/office/drawing/2010/main" val="0"/>
              </a:ext>
            </a:extLst>
          </a:blip>
          <a:srcRect/>
          <a:stretch>
            <a:fillRect/>
          </a:stretch>
        </p:blipFill>
        <p:spPr>
          <a:xfrm>
            <a:off x="3224136" y="923391"/>
            <a:ext cx="2300831" cy="2300831"/>
          </a:xfrm>
          <a:prstGeom prst="rect">
            <a:avLst/>
          </a:prstGeom>
        </p:spPr>
      </p:pic>
      <p:pic>
        <p:nvPicPr>
          <p:cNvPr id="16" name="Picture 15">
            <a:hlinkClick r:id="rId5"/>
            <a:extLst>
              <a:ext uri="{FF2B5EF4-FFF2-40B4-BE49-F238E27FC236}">
                <a16:creationId xmlns:a16="http://schemas.microsoft.com/office/drawing/2014/main" id="{1F4BCC23-BC1F-4E0B-AA63-A6CF149C50B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108489" y="2747304"/>
            <a:ext cx="2724043" cy="38532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319048"/>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6" name="TextBox 5"/>
          <p:cNvSpPr txBox="1"/>
          <p:nvPr/>
        </p:nvSpPr>
        <p:spPr>
          <a:xfrm>
            <a:off x="523052" y="1441599"/>
            <a:ext cx="11246384" cy="4825232"/>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EC7CA217-AEDF-4A46-9BDC-C6F7F50DF338}"/>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8" name="Picture 7">
            <a:extLst>
              <a:ext uri="{FF2B5EF4-FFF2-40B4-BE49-F238E27FC236}">
                <a16:creationId xmlns:a16="http://schemas.microsoft.com/office/drawing/2014/main" id="{230430E9-DD62-44AA-9B30-621933287B9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Challenge and support</a:t>
            </a:r>
            <a:endParaRPr lang="en-GB" sz="4800" strike="sngStrike" dirty="0">
              <a:solidFill>
                <a:schemeClr val="bg1"/>
              </a:solidFill>
              <a:latin typeface="League Spartan" panose="00000800000000000000" pitchFamily="50" charset="0"/>
              <a:ea typeface="Lato" panose="020F0502020204030203" pitchFamily="34" charset="0"/>
              <a:cs typeface="Lato" panose="020F0502020204030203"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FA0FFED-3665-4F74-AA68-CB4F2D4E0CB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8" name="Picture 17">
            <a:extLst>
              <a:ext uri="{FF2B5EF4-FFF2-40B4-BE49-F238E27FC236}">
                <a16:creationId xmlns:a16="http://schemas.microsoft.com/office/drawing/2014/main" id="{84360F7F-B189-4FC8-A92E-ED5745153CE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1" name="Footer Placeholder 1">
            <a:extLst>
              <a:ext uri="{FF2B5EF4-FFF2-40B4-BE49-F238E27FC236}">
                <a16:creationId xmlns:a16="http://schemas.microsoft.com/office/drawing/2014/main" id="{B77B7665-0FD2-46A4-A829-ED008CDEC57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
        <p:nvSpPr>
          <p:cNvPr id="9" name="TextBox 8">
            <a:extLst>
              <a:ext uri="{FF2B5EF4-FFF2-40B4-BE49-F238E27FC236}">
                <a16:creationId xmlns:a16="http://schemas.microsoft.com/office/drawing/2014/main" id="{BD2919AC-AD88-44F8-811B-2C89A5A7E2EF}"/>
              </a:ext>
            </a:extLst>
          </p:cNvPr>
          <p:cNvSpPr txBox="1"/>
          <p:nvPr/>
        </p:nvSpPr>
        <p:spPr>
          <a:xfrm>
            <a:off x="758773" y="1379496"/>
            <a:ext cx="10617657" cy="3785652"/>
          </a:xfrm>
          <a:prstGeom prst="rect">
            <a:avLst/>
          </a:prstGeom>
          <a:noFill/>
        </p:spPr>
        <p:txBody>
          <a:bodyPr wrap="square" rtlCol="0">
            <a:spAutoFit/>
          </a:bodyPr>
          <a:lstStyle/>
          <a:p>
            <a:pPr algn="just"/>
            <a:r>
              <a:rPr lang="en-GB" sz="2400" dirty="0">
                <a:solidFill>
                  <a:schemeClr val="bg1"/>
                </a:solidFill>
                <a:latin typeface="Lato"/>
              </a:rPr>
              <a:t>This is the third lesson in a set of three for key stage 1 pupils about managing risks in relation to household products and medicines. It focuses on safety rules at home and in familiar environments. Pupils identify risk in different situations and what to do to keep themselves and others safe. Pupils also explore how to manage when feeling pressure to do something that looks like fun but might be harmful to theirs, or others’, bodies. </a:t>
            </a:r>
          </a:p>
          <a:p>
            <a:pPr algn="just"/>
            <a:r>
              <a:rPr lang="en-GB" sz="2400" dirty="0">
                <a:solidFill>
                  <a:schemeClr val="bg1"/>
                </a:solidFill>
                <a:latin typeface="Lato"/>
              </a:rPr>
              <a:t> </a:t>
            </a:r>
          </a:p>
          <a:p>
            <a:pPr algn="just"/>
            <a:r>
              <a:rPr lang="en-GB" sz="2400" dirty="0">
                <a:solidFill>
                  <a:schemeClr val="bg1"/>
                </a:solidFill>
                <a:latin typeface="Lato"/>
              </a:rPr>
              <a:t>Neither this, nor any of the other lessons, is designed to be taught in isolation, but should always form part of a planned, developmental PSHE education programme.</a:t>
            </a:r>
            <a:r>
              <a:rPr lang="en-GB" dirty="0"/>
              <a:t> </a:t>
            </a:r>
          </a:p>
        </p:txBody>
      </p:sp>
      <p:pic>
        <p:nvPicPr>
          <p:cNvPr id="13" name="Picture 12">
            <a:extLst>
              <a:ext uri="{FF2B5EF4-FFF2-40B4-BE49-F238E27FC236}">
                <a16:creationId xmlns:a16="http://schemas.microsoft.com/office/drawing/2014/main" id="{4DF83652-E036-4E5F-9368-CFD594050BA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792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Lato" panose="020F0502020204030203" pitchFamily="34" charset="0"/>
                <a:cs typeface="Lato" panose="020F0502020204030203"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9" name="Footer Placeholder 1">
            <a:extLst>
              <a:ext uri="{FF2B5EF4-FFF2-40B4-BE49-F238E27FC236}">
                <a16:creationId xmlns:a16="http://schemas.microsoft.com/office/drawing/2014/main" id="{CC19E3E8-7BD0-44A1-94E8-F53CF01D6CC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17" name="TextBox 16">
            <a:extLst>
              <a:ext uri="{FF2B5EF4-FFF2-40B4-BE49-F238E27FC236}">
                <a16:creationId xmlns:a16="http://schemas.microsoft.com/office/drawing/2014/main" id="{801F56D8-7901-4729-B505-0208C26752D4}"/>
              </a:ext>
            </a:extLst>
          </p:cNvPr>
          <p:cNvSpPr txBox="1"/>
          <p:nvPr/>
        </p:nvSpPr>
        <p:spPr>
          <a:xfrm>
            <a:off x="384820" y="1368048"/>
            <a:ext cx="7285980" cy="830997"/>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Key information on content related to these lessons can be found in the Year 1-2 Knowledge Organiser.</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18" name="TextBox 17">
            <a:extLst>
              <a:ext uri="{FF2B5EF4-FFF2-40B4-BE49-F238E27FC236}">
                <a16:creationId xmlns:a16="http://schemas.microsoft.com/office/drawing/2014/main" id="{3888CBB9-15C1-4C13-AB94-44EFF1CB8C50}"/>
              </a:ext>
            </a:extLst>
          </p:cNvPr>
          <p:cNvSpPr txBox="1"/>
          <p:nvPr/>
        </p:nvSpPr>
        <p:spPr>
          <a:xfrm>
            <a:off x="373225" y="2540959"/>
            <a:ext cx="5391807"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Advice on safe practice, dispelling common misconceptions, visitors to the classroom and other important information can be found in </a:t>
            </a:r>
            <a:r>
              <a:rPr lang="en-GB" sz="2400" i="1" dirty="0">
                <a:solidFill>
                  <a:schemeClr val="bg1"/>
                </a:solidFill>
                <a:latin typeface="Lato" panose="020B0604020202020204" charset="0"/>
                <a:ea typeface="Lato" panose="020B0604020202020204" charset="0"/>
                <a:cs typeface="Lato" panose="020B0604020202020204" charset="0"/>
              </a:rPr>
              <a:t>Teacher Guidance: Drug and alcohol education</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22" name="TextBox 21">
            <a:extLst>
              <a:ext uri="{FF2B5EF4-FFF2-40B4-BE49-F238E27FC236}">
                <a16:creationId xmlns:a16="http://schemas.microsoft.com/office/drawing/2014/main" id="{0D92B8B4-CF23-4D45-90FE-519D8DF19F63}"/>
              </a:ext>
            </a:extLst>
          </p:cNvPr>
          <p:cNvSpPr txBox="1"/>
          <p:nvPr/>
        </p:nvSpPr>
        <p:spPr>
          <a:xfrm>
            <a:off x="384820" y="4734494"/>
            <a:ext cx="8663645"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Data sources to inform your planning can be found within our document that outlines the approach of these lessons </a:t>
            </a:r>
            <a:r>
              <a:rPr lang="en-GB" sz="2400" i="1" dirty="0">
                <a:solidFill>
                  <a:schemeClr val="bg1"/>
                </a:solidFill>
                <a:latin typeface="Lato" panose="020B0604020202020204" charset="0"/>
                <a:ea typeface="Lato" panose="020B0604020202020204" charset="0"/>
                <a:cs typeface="Lato" panose="020B0604020202020204" charset="0"/>
              </a:rPr>
              <a:t>Evidence Review: Effective drug and alcohol education, </a:t>
            </a:r>
            <a:r>
              <a:rPr lang="en-GB" sz="2400" dirty="0">
                <a:solidFill>
                  <a:schemeClr val="bg1"/>
                </a:solidFill>
                <a:latin typeface="Lato" panose="020B0604020202020204" charset="0"/>
                <a:ea typeface="Lato" panose="020B0604020202020204" charset="0"/>
                <a:cs typeface="Lato" panose="020B0604020202020204" charset="0"/>
              </a:rPr>
              <a:t>along with advice regarding how to talk to young people about addiction, dependency and problematic substance use</a:t>
            </a:r>
            <a:endParaRPr lang="en-GB" sz="2000" dirty="0">
              <a:solidFill>
                <a:schemeClr val="bg1"/>
              </a:solidFill>
              <a:latin typeface="Lato" panose="020B0604020202020204" charset="0"/>
              <a:ea typeface="Lato" panose="020B0604020202020204" charset="0"/>
              <a:cs typeface="Lato" panose="020B0604020202020204" charset="0"/>
            </a:endParaRPr>
          </a:p>
        </p:txBody>
      </p:sp>
      <p:pic>
        <p:nvPicPr>
          <p:cNvPr id="19" name="Picture 18">
            <a:extLst>
              <a:ext uri="{FF2B5EF4-FFF2-40B4-BE49-F238E27FC236}">
                <a16:creationId xmlns:a16="http://schemas.microsoft.com/office/drawing/2014/main" id="{BFBFC9CD-B429-4A54-891C-24D0A2C686A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pic>
        <p:nvPicPr>
          <p:cNvPr id="21" name="Picture 20">
            <a:hlinkClick r:id="rId4"/>
            <a:extLst>
              <a:ext uri="{FF2B5EF4-FFF2-40B4-BE49-F238E27FC236}">
                <a16:creationId xmlns:a16="http://schemas.microsoft.com/office/drawing/2014/main" id="{B74CCBB0-F185-486B-91CB-5BCAB42355C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575403" y="1416086"/>
            <a:ext cx="3424030" cy="2420636"/>
          </a:xfrm>
          <a:prstGeom prst="rect">
            <a:avLst/>
          </a:prstGeom>
        </p:spPr>
      </p:pic>
      <p:pic>
        <p:nvPicPr>
          <p:cNvPr id="23" name="Picture 22">
            <a:hlinkClick r:id="rId4"/>
            <a:extLst>
              <a:ext uri="{FF2B5EF4-FFF2-40B4-BE49-F238E27FC236}">
                <a16:creationId xmlns:a16="http://schemas.microsoft.com/office/drawing/2014/main" id="{360173E3-9BC7-4032-8CBE-23240B8EFF18}"/>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593823" y="2527132"/>
            <a:ext cx="1425259" cy="20160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4" name="Picture 23">
            <a:extLst>
              <a:ext uri="{FF2B5EF4-FFF2-40B4-BE49-F238E27FC236}">
                <a16:creationId xmlns:a16="http://schemas.microsoft.com/office/drawing/2014/main" id="{F24C2368-87AC-4554-95E9-610FD06F2739}"/>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944123" y="4521391"/>
            <a:ext cx="1522664" cy="21538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548836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Lato" panose="020F0502020204030203" pitchFamily="34" charset="0"/>
                        <a:cs typeface="Lato" panose="020F0502020204030203"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3" name="TextBox 12"/>
          <p:cNvSpPr txBox="1"/>
          <p:nvPr/>
        </p:nvSpPr>
        <p:spPr>
          <a:xfrm>
            <a:off x="513085" y="2595081"/>
            <a:ext cx="9010925" cy="4062651"/>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3"/>
            <a:endParaRPr lang="en-GB" b="1" dirty="0">
              <a:latin typeface="Lato" panose="020B0604020202020204" charset="0"/>
              <a:ea typeface="Lato" panose="020B0604020202020204" charset="0"/>
              <a:cs typeface="Lato" panose="020B0604020202020204" charset="0"/>
            </a:endParaRPr>
          </a:p>
          <a:p>
            <a:pPr marL="914400" lvl="1" indent="-457200" algn="just">
              <a:spcAft>
                <a:spcPts val="600"/>
              </a:spcAft>
              <a:buSzPct val="202000"/>
              <a:buBlip>
                <a:blip r:embed="rId3"/>
              </a:buBlip>
            </a:pPr>
            <a:r>
              <a:rPr lang="en-GB" dirty="0">
                <a:latin typeface="Lato" panose="020F0502020204030203"/>
                <a:ea typeface="Lato" panose="020B0604020202020204" charset="0"/>
                <a:cs typeface="Lato" panose="020B0604020202020204" charset="0"/>
              </a:rPr>
              <a:t>state </a:t>
            </a:r>
            <a:r>
              <a:rPr lang="en-GB" dirty="0">
                <a:latin typeface="Lato" panose="020F0502020204030203"/>
              </a:rPr>
              <a:t>safety rules for the use of medicines and other household products </a:t>
            </a:r>
            <a:r>
              <a:rPr lang="en-GB" dirty="0">
                <a:latin typeface="Lato" panose="020F0502020204030203"/>
                <a:ea typeface="Lato" panose="020B0604020202020204" charset="0"/>
                <a:cs typeface="Lato" panose="020B0604020202020204" charset="0"/>
              </a:rPr>
              <a:t> </a:t>
            </a:r>
          </a:p>
          <a:p>
            <a:pPr marL="914400" lvl="1" indent="-457200" algn="just">
              <a:spcAft>
                <a:spcPts val="600"/>
              </a:spcAft>
              <a:buSzPct val="202000"/>
              <a:buBlip>
                <a:blip r:embed="rId3"/>
              </a:buBlip>
            </a:pPr>
            <a:r>
              <a:rPr lang="en-GB" dirty="0">
                <a:latin typeface="Lato" panose="020F0502020204030203"/>
                <a:ea typeface="Lato" panose="020B0604020202020204" charset="0"/>
                <a:cs typeface="Lato" panose="020B0604020202020204" charset="0"/>
              </a:rPr>
              <a:t>recognise</a:t>
            </a:r>
            <a:r>
              <a:rPr lang="en-GB" dirty="0">
                <a:effectLst/>
                <a:latin typeface="Lato" panose="020F0502020204030203"/>
              </a:rPr>
              <a:t> risk in situations related to medicines and household products, including when there is pressure to do something which is unsafe or may cause someone to be unwell</a:t>
            </a:r>
            <a:endParaRPr lang="en-GB" dirty="0">
              <a:latin typeface="Lato" panose="020F0502020204030203"/>
              <a:ea typeface="Lato" panose="020B0604020202020204" charset="0"/>
              <a:cs typeface="Lato" panose="020B0604020202020204" charset="0"/>
            </a:endParaRPr>
          </a:p>
          <a:p>
            <a:pPr marL="914400" lvl="1" indent="-457200" algn="just">
              <a:spcAft>
                <a:spcPts val="600"/>
              </a:spcAft>
              <a:buSzPct val="202000"/>
              <a:buBlip>
                <a:blip r:embed="rId3"/>
              </a:buBlip>
            </a:pPr>
            <a:r>
              <a:rPr lang="en-GB" dirty="0">
                <a:latin typeface="Lato" panose="020F0502020204030203"/>
                <a:ea typeface="Lato" panose="020B0604020202020204" charset="0"/>
                <a:cs typeface="Lato" panose="020B0604020202020204" charset="0"/>
              </a:rPr>
              <a:t>identify </a:t>
            </a:r>
            <a:r>
              <a:rPr lang="en-GB" dirty="0">
                <a:latin typeface="Lato" panose="020F0502020204030203"/>
              </a:rPr>
              <a:t>what to do next in a situation that may involve risk </a:t>
            </a:r>
            <a:endParaRPr lang="en-GB" dirty="0">
              <a:latin typeface="Lato" panose="020F0502020204030203"/>
              <a:ea typeface="Lato" panose="020B0604020202020204" charset="0"/>
              <a:cs typeface="Lato" panose="020B0604020202020204" charset="0"/>
            </a:endParaRPr>
          </a:p>
          <a:p>
            <a:pPr marL="914400" lvl="1" indent="-457200">
              <a:spcAft>
                <a:spcPts val="600"/>
              </a:spcAft>
              <a:buSzPct val="202000"/>
              <a:buBlip>
                <a:blip r:embed="rId3"/>
              </a:buBlip>
            </a:pPr>
            <a:r>
              <a:rPr lang="en-GB" dirty="0">
                <a:latin typeface="Lato" panose="020F0502020204030203"/>
                <a:ea typeface="Lato" panose="020B0604020202020204" charset="0"/>
                <a:cs typeface="Lato" panose="020B0604020202020204" charset="0"/>
              </a:rPr>
              <a:t>identify when</a:t>
            </a:r>
            <a:r>
              <a:rPr lang="en-GB" dirty="0">
                <a:latin typeface="Lato" panose="020F0502020204030203"/>
              </a:rPr>
              <a:t> asking for adult permission is required (in relation to medicines and household products)</a:t>
            </a:r>
            <a:endParaRPr lang="en-GB" dirty="0">
              <a:latin typeface="Lato" panose="020F0502020204030203"/>
              <a:ea typeface="Lato" panose="020B0604020202020204" charset="0"/>
              <a:cs typeface="Lato" panose="020B0604020202020204" charset="0"/>
            </a:endParaRPr>
          </a:p>
        </p:txBody>
      </p:sp>
      <p:sp>
        <p:nvSpPr>
          <p:cNvPr id="16" name="TextBox 15"/>
          <p:cNvSpPr txBox="1"/>
          <p:nvPr/>
        </p:nvSpPr>
        <p:spPr>
          <a:xfrm>
            <a:off x="513085" y="538199"/>
            <a:ext cx="9010925" cy="1969770"/>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b="1" dirty="0" smtClean="0">
                <a:latin typeface="League Spartan" panose="020B0604020202020204" charset="0"/>
              </a:rPr>
              <a:t>To learn about the </a:t>
            </a:r>
            <a:r>
              <a:rPr lang="en-GB" b="1" dirty="0">
                <a:latin typeface="League Spartan" panose="020B0604020202020204" charset="0"/>
              </a:rPr>
              <a:t>rules </a:t>
            </a:r>
            <a:r>
              <a:rPr lang="en-GB" b="1" dirty="0" smtClean="0">
                <a:latin typeface="League Spartan" panose="020B0604020202020204" charset="0"/>
              </a:rPr>
              <a:t>for </a:t>
            </a:r>
            <a:r>
              <a:rPr lang="en-GB" b="1" dirty="0">
                <a:latin typeface="League Spartan" panose="020B0604020202020204" charset="0"/>
              </a:rPr>
              <a:t>keeping safe around medicines and other household products</a:t>
            </a:r>
            <a:endParaRPr lang="en-GB" sz="500" dirty="0">
              <a:latin typeface="League Spartan" panose="020B060402020202020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87044" y="2595081"/>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pic>
        <p:nvPicPr>
          <p:cNvPr id="11" name="Picture 10">
            <a:extLst>
              <a:ext uri="{FF2B5EF4-FFF2-40B4-BE49-F238E27FC236}">
                <a16:creationId xmlns:a16="http://schemas.microsoft.com/office/drawing/2014/main" id="{64FCC4EE-7CF9-41D1-BA4C-73C6C66BFE0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6" name="TextBox 15"/>
          <p:cNvSpPr txBox="1"/>
          <p:nvPr/>
        </p:nvSpPr>
        <p:spPr>
          <a:xfrm>
            <a:off x="388762" y="1442174"/>
            <a:ext cx="5494464" cy="3093154"/>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800" b="1" dirty="0">
                <a:latin typeface="League Spartan" panose="00000800000000000000" pitchFamily="50"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sz="2000"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for guidance on establishing ground rules, the limits of confidentiality, communication and handling questions effectively. </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559881"/>
            <a:ext cx="887768" cy="887768"/>
          </a:xfrm>
          <a:prstGeom prst="rect">
            <a:avLst/>
          </a:prstGeom>
        </p:spPr>
      </p:pic>
      <p:sp>
        <p:nvSpPr>
          <p:cNvPr id="21" name="TextBox 20"/>
          <p:cNvSpPr txBox="1"/>
          <p:nvPr/>
        </p:nvSpPr>
        <p:spPr>
          <a:xfrm>
            <a:off x="6096000" y="1426785"/>
            <a:ext cx="5690757" cy="3431709"/>
          </a:xfrm>
          <a:prstGeom prst="rect">
            <a:avLst/>
          </a:prstGeom>
          <a:solidFill>
            <a:schemeClr val="bg1"/>
          </a:solidFill>
        </p:spPr>
        <p:txBody>
          <a:bodyPr wrap="square" rtlCol="0">
            <a:spAutoFit/>
          </a:bodyPr>
          <a:lstStyle/>
          <a:p>
            <a:pPr lvl="3"/>
            <a:r>
              <a:rPr lang="en-GB" sz="2600" b="1" dirty="0">
                <a:latin typeface="League Spartan" panose="00000800000000000000" pitchFamily="50" charset="0"/>
              </a:rPr>
              <a:t>Resources required</a:t>
            </a:r>
          </a:p>
          <a:p>
            <a:pPr lvl="3"/>
            <a:endParaRPr lang="en-GB" sz="1600" dirty="0">
              <a:latin typeface="Lato" panose="020B0604020202020204" charset="0"/>
              <a:ea typeface="Lato" panose="020B0604020202020204" charset="0"/>
              <a:cs typeface="Lato" panose="020B0604020202020204" charset="0"/>
            </a:endParaRPr>
          </a:p>
          <a:p>
            <a:pPr marL="457200" indent="-457200">
              <a:spcAft>
                <a:spcPts val="600"/>
              </a:spcAft>
              <a:buSzPct val="202000"/>
              <a:buBlip>
                <a:blip r:embed="rId4"/>
              </a:buBlip>
            </a:pPr>
            <a:r>
              <a:rPr lang="en-GB" sz="1500" dirty="0">
                <a:latin typeface="Lato" panose="020B0604020202020204" charset="0"/>
                <a:ea typeface="Lato" panose="020B0604020202020204" charset="0"/>
                <a:cs typeface="Lato" panose="020B0604020202020204" charset="0"/>
              </a:rPr>
              <a:t>Box or envelope for anonymous questions</a:t>
            </a:r>
          </a:p>
          <a:p>
            <a:pPr marL="457200" indent="-457200">
              <a:spcAft>
                <a:spcPts val="600"/>
              </a:spcAft>
              <a:buSzPct val="202000"/>
              <a:buBlip>
                <a:blip r:embed="rId4"/>
              </a:buBlip>
            </a:pPr>
            <a:r>
              <a:rPr lang="en-GB" sz="1500" dirty="0">
                <a:latin typeface="Lato" panose="020B0604020202020204" charset="0"/>
                <a:ea typeface="Lato" panose="020B0604020202020204" charset="0"/>
                <a:cs typeface="Lato" panose="020B0604020202020204" charset="0"/>
              </a:rPr>
              <a:t>Collection of </a:t>
            </a:r>
            <a:r>
              <a:rPr lang="en-GB" sz="1500" dirty="0">
                <a:latin typeface="Lato" panose="020B0604020202020204"/>
              </a:rPr>
              <a:t>empty and washed medicine and household product bottles, containers and packets or selected pictures from Lesson 1: Resource 1.</a:t>
            </a:r>
            <a:r>
              <a:rPr lang="en-GB" sz="1500" i="1" dirty="0">
                <a:latin typeface="Lato" panose="020B0604020202020204"/>
              </a:rPr>
              <a:t> Picture cards </a:t>
            </a:r>
            <a:r>
              <a:rPr lang="en-GB" sz="1500" dirty="0">
                <a:latin typeface="Lato" panose="020B0604020202020204"/>
              </a:rPr>
              <a:t>[1 set per class]</a:t>
            </a:r>
            <a:endParaRPr lang="en-GB" sz="1500" dirty="0">
              <a:latin typeface="Lato" panose="020B0604020202020204" charset="0"/>
              <a:ea typeface="Lato" panose="020B0604020202020204" charset="0"/>
              <a:cs typeface="Lato" panose="020B0604020202020204" charset="0"/>
            </a:endParaRPr>
          </a:p>
          <a:p>
            <a:pPr marL="457200" indent="-457200">
              <a:spcAft>
                <a:spcPts val="600"/>
              </a:spcAft>
              <a:buSzPct val="202000"/>
              <a:buBlip>
                <a:blip r:embed="rId4"/>
              </a:buBlip>
            </a:pPr>
            <a:r>
              <a:rPr lang="en-GB" sz="1500" dirty="0">
                <a:latin typeface="Lato" panose="020B0604020202020204" charset="0"/>
                <a:ea typeface="Lato" panose="020B0604020202020204" charset="0"/>
                <a:cs typeface="Lato" panose="020B0604020202020204" charset="0"/>
              </a:rPr>
              <a:t>Resource 1: </a:t>
            </a:r>
            <a:r>
              <a:rPr lang="en-GB" sz="1500" i="1" dirty="0">
                <a:latin typeface="Lato" panose="020B0604020202020204" charset="0"/>
                <a:ea typeface="Lato" panose="020B0604020202020204" charset="0"/>
                <a:cs typeface="Lato" panose="020B0604020202020204" charset="0"/>
              </a:rPr>
              <a:t>Safety rules quiz cards </a:t>
            </a:r>
            <a:r>
              <a:rPr lang="en-GB" sz="1500" dirty="0">
                <a:latin typeface="Lato" panose="020B0604020202020204" charset="0"/>
                <a:ea typeface="Lato" panose="020B0604020202020204" charset="0"/>
                <a:cs typeface="Lato" panose="020B0604020202020204" charset="0"/>
              </a:rPr>
              <a:t>[1 per class or small group]</a:t>
            </a:r>
          </a:p>
          <a:p>
            <a:pPr marL="457200" indent="-457200">
              <a:spcAft>
                <a:spcPts val="600"/>
              </a:spcAft>
              <a:buSzPct val="202000"/>
              <a:buBlip>
                <a:blip r:embed="rId4"/>
              </a:buBlip>
            </a:pPr>
            <a:r>
              <a:rPr lang="en-GB" sz="1500" dirty="0">
                <a:latin typeface="Lato" panose="020B0604020202020204" charset="0"/>
                <a:ea typeface="Lato" panose="020B0604020202020204" charset="0"/>
                <a:cs typeface="Lato" panose="020B0604020202020204" charset="0"/>
              </a:rPr>
              <a:t>Resource 2: </a:t>
            </a:r>
            <a:r>
              <a:rPr lang="en-GB" sz="1500" i="1" dirty="0">
                <a:latin typeface="Lato" panose="020B0604020202020204" charset="0"/>
                <a:ea typeface="Lato" panose="020B0604020202020204" charset="0"/>
                <a:cs typeface="Lato" panose="020B0604020202020204" charset="0"/>
              </a:rPr>
              <a:t>Risk cards </a:t>
            </a:r>
            <a:r>
              <a:rPr lang="en-GB" sz="1500" dirty="0">
                <a:latin typeface="Lato" panose="020B0604020202020204" charset="0"/>
                <a:ea typeface="Lato" panose="020B0604020202020204" charset="0"/>
                <a:cs typeface="Lato" panose="020B0604020202020204" charset="0"/>
              </a:rPr>
              <a:t>[1 set per group]</a:t>
            </a:r>
          </a:p>
          <a:p>
            <a:pPr marL="457200" indent="-457200">
              <a:spcAft>
                <a:spcPts val="600"/>
              </a:spcAft>
              <a:buSzPct val="202000"/>
              <a:buBlip>
                <a:blip r:embed="rId4"/>
              </a:buBlip>
            </a:pPr>
            <a:r>
              <a:rPr lang="en-GB" sz="1500" dirty="0">
                <a:latin typeface="Lato" panose="020B0604020202020204" charset="0"/>
                <a:ea typeface="Lato" panose="020B0604020202020204" charset="0"/>
                <a:cs typeface="Lato" panose="020B0604020202020204" charset="0"/>
              </a:rPr>
              <a:t>Resource 2a. support:</a:t>
            </a:r>
            <a:r>
              <a:rPr lang="en-GB" sz="1500" i="1" dirty="0">
                <a:latin typeface="Lato" panose="020B0604020202020204" charset="0"/>
                <a:ea typeface="Lato" panose="020B0604020202020204" charset="0"/>
                <a:cs typeface="Lato" panose="020B0604020202020204" charset="0"/>
              </a:rPr>
              <a:t> Action cards </a:t>
            </a:r>
            <a:r>
              <a:rPr lang="en-GB" sz="1500" dirty="0">
                <a:latin typeface="Lato" panose="020B0604020202020204" charset="0"/>
                <a:ea typeface="Lato" panose="020B0604020202020204" charset="0"/>
                <a:cs typeface="Lato" panose="020B0604020202020204" charset="0"/>
              </a:rPr>
              <a:t>[1 set of per pupil or small group]</a:t>
            </a:r>
          </a:p>
          <a:p>
            <a:pPr marL="457200" indent="-457200">
              <a:spcAft>
                <a:spcPts val="600"/>
              </a:spcAft>
              <a:buSzPct val="202000"/>
              <a:buBlip>
                <a:blip r:embed="rId4"/>
              </a:buBlip>
            </a:pPr>
            <a:r>
              <a:rPr lang="en-GB" sz="1500" dirty="0">
                <a:latin typeface="Lato" panose="020B0604020202020204" charset="0"/>
                <a:ea typeface="Lato" panose="020B0604020202020204" charset="0"/>
                <a:cs typeface="Lato" panose="020B0604020202020204" charset="0"/>
              </a:rPr>
              <a:t>Resource 3: </a:t>
            </a:r>
            <a:r>
              <a:rPr lang="en-GB" sz="1500" i="1" dirty="0">
                <a:latin typeface="Lato" panose="020B0604020202020204" charset="0"/>
                <a:ea typeface="Lato" panose="020B0604020202020204" charset="0"/>
                <a:cs typeface="Lato" panose="020B0604020202020204" charset="0"/>
              </a:rPr>
              <a:t>Pressure cards </a:t>
            </a:r>
            <a:r>
              <a:rPr lang="en-GB" sz="1500" dirty="0">
                <a:latin typeface="Lato" panose="020B0604020202020204" charset="0"/>
                <a:ea typeface="Lato" panose="020B0604020202020204" charset="0"/>
                <a:cs typeface="Lato" panose="020B0604020202020204" charset="0"/>
              </a:rPr>
              <a:t>[1set per class]</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30562" y="1457563"/>
            <a:ext cx="697584" cy="623209"/>
          </a:xfrm>
          <a:prstGeom prst="rect">
            <a:avLst/>
          </a:prstGeom>
        </p:spPr>
      </p:pic>
      <p:sp>
        <p:nvSpPr>
          <p:cNvPr id="23" name="TextBox 22"/>
          <p:cNvSpPr txBox="1"/>
          <p:nvPr/>
        </p:nvSpPr>
        <p:spPr>
          <a:xfrm>
            <a:off x="365767" y="4729156"/>
            <a:ext cx="5517459" cy="1631216"/>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defRPr/>
            </a:pPr>
            <a:endParaRPr lang="en-GB" sz="400" b="1" dirty="0">
              <a:solidFill>
                <a:prstClr val="black"/>
              </a:solidFill>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endParaRPr lang="en-GB" sz="16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80520" y="4738014"/>
            <a:ext cx="817394" cy="1611545"/>
          </a:xfrm>
          <a:prstGeom prst="rect">
            <a:avLst/>
          </a:prstGeom>
        </p:spPr>
      </p:pic>
      <p:sp>
        <p:nvSpPr>
          <p:cNvPr id="24" name="TextBox 23"/>
          <p:cNvSpPr txBox="1"/>
          <p:nvPr/>
        </p:nvSpPr>
        <p:spPr>
          <a:xfrm>
            <a:off x="683269" y="5685545"/>
            <a:ext cx="61189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9" name="TextBox 18"/>
          <p:cNvSpPr txBox="1"/>
          <p:nvPr/>
        </p:nvSpPr>
        <p:spPr>
          <a:xfrm>
            <a:off x="6096001" y="4940493"/>
            <a:ext cx="5673435" cy="1415772"/>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endParaRPr lang="en-GB" b="1" dirty="0">
              <a:latin typeface="Gill Sans MT" panose="020B0502020104020203" pitchFamily="34" charset="0"/>
            </a:endParaRPr>
          </a:p>
          <a:p>
            <a:pPr lvl="3">
              <a:buSzPct val="202000"/>
            </a:pPr>
            <a:r>
              <a:rPr lang="en-GB"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b="1" dirty="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sz="15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292489" y="5484634"/>
            <a:ext cx="1094363" cy="710172"/>
          </a:xfrm>
          <a:prstGeom prst="rect">
            <a:avLst/>
          </a:prstGeom>
        </p:spPr>
      </p:pic>
      <p:sp>
        <p:nvSpPr>
          <p:cNvPr id="20" name="Footer Placeholder 1">
            <a:extLst>
              <a:ext uri="{FF2B5EF4-FFF2-40B4-BE49-F238E27FC236}">
                <a16:creationId xmlns:a16="http://schemas.microsoft.com/office/drawing/2014/main" id="{18F76FBD-0B7A-4310-A7EB-629E1450F78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6" name="TextBox 5"/>
          <p:cNvSpPr txBox="1"/>
          <p:nvPr/>
        </p:nvSpPr>
        <p:spPr>
          <a:xfrm>
            <a:off x="436050" y="232964"/>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3079515820"/>
              </p:ext>
            </p:extLst>
          </p:nvPr>
        </p:nvGraphicFramePr>
        <p:xfrm>
          <a:off x="168729" y="1081980"/>
          <a:ext cx="11811989" cy="4470879"/>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4041274174"/>
                    </a:ext>
                  </a:extLst>
                </a:gridCol>
                <a:gridCol w="6785811">
                  <a:extLst>
                    <a:ext uri="{9D8B030D-6E8A-4147-A177-3AD203B41FA5}">
                      <a16:colId xmlns:a16="http://schemas.microsoft.com/office/drawing/2014/main" val="2234187062"/>
                    </a:ext>
                  </a:extLst>
                </a:gridCol>
                <a:gridCol w="1714995">
                  <a:extLst>
                    <a:ext uri="{9D8B030D-6E8A-4147-A177-3AD203B41FA5}">
                      <a16:colId xmlns:a16="http://schemas.microsoft.com/office/drawing/2014/main" val="3063766827"/>
                    </a:ext>
                  </a:extLst>
                </a:gridCol>
              </a:tblGrid>
              <a:tr h="472501">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555745">
                <a:tc>
                  <a:txBody>
                    <a:bodyPr/>
                    <a:lstStyle/>
                    <a:p>
                      <a:pPr marL="0" indent="0">
                        <a:buNone/>
                      </a:pPr>
                      <a:r>
                        <a:rPr lang="en-GB" sz="1800" dirty="0">
                          <a:latin typeface="Lato" panose="020B0604020202020204" charset="0"/>
                          <a:ea typeface="Lato" panose="020B0604020202020204" charset="0"/>
                          <a:cs typeface="Lato" panose="020B0604020202020204" charset="0"/>
                        </a:rPr>
                        <a:t>1. Introduction</a:t>
                      </a:r>
                    </a:p>
                  </a:txBody>
                  <a:tcPr anchor="ctr">
                    <a:solidFill>
                      <a:schemeClr val="bg1">
                        <a:lumMod val="95000"/>
                      </a:schemeClr>
                    </a:solidFill>
                  </a:tcPr>
                </a:tc>
                <a:tc>
                  <a:txBody>
                    <a:bodyPr/>
                    <a:lstStyle/>
                    <a:p>
                      <a:pPr algn="just"/>
                      <a:r>
                        <a:rPr lang="en-GB" sz="1700" kern="1200" dirty="0">
                          <a:solidFill>
                            <a:schemeClr val="tx1"/>
                          </a:solidFill>
                          <a:effectLst/>
                          <a:latin typeface="Lato" panose="020F0502020204030203"/>
                          <a:ea typeface="+mn-ea"/>
                          <a:cs typeface="+mn-cs"/>
                        </a:rPr>
                        <a:t>Remind pupils of ground rules. Pupils view different household products pictures or empty packaging and think about how these are used at home and school</a:t>
                      </a:r>
                      <a:endParaRPr lang="en-GB" sz="17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474858058"/>
                  </a:ext>
                </a:extLst>
              </a:tr>
              <a:tr h="5461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Lato" panose="020B0604020202020204" charset="0"/>
                          <a:ea typeface="Lato" panose="020B0604020202020204" charset="0"/>
                          <a:cs typeface="Lato" panose="020B0604020202020204" charset="0"/>
                        </a:rPr>
                        <a:t>2. Baseline assessment</a:t>
                      </a:r>
                    </a:p>
                    <a:p>
                      <a:r>
                        <a:rPr lang="en-GB" sz="1800" dirty="0">
                          <a:latin typeface="Lato" panose="020B0604020202020204" charset="0"/>
                          <a:ea typeface="Lato" panose="020B0604020202020204" charset="0"/>
                          <a:cs typeface="Lato" panose="020B0604020202020204" charset="0"/>
                        </a:rPr>
                        <a:t> </a:t>
                      </a:r>
                    </a:p>
                  </a:txBody>
                  <a:tcPr anchor="ctr">
                    <a:solidFill>
                      <a:schemeClr val="bg1">
                        <a:lumMod val="95000"/>
                      </a:schemeClr>
                    </a:solidFill>
                  </a:tcPr>
                </a:tc>
                <a:tc>
                  <a:txBody>
                    <a:bodyPr/>
                    <a:lstStyle/>
                    <a:p>
                      <a:r>
                        <a:rPr lang="en-GB" sz="1700" kern="1200" dirty="0">
                          <a:solidFill>
                            <a:schemeClr val="tx1"/>
                          </a:solidFill>
                          <a:effectLst/>
                          <a:latin typeface="Lato" panose="020F0502020204030203"/>
                          <a:ea typeface="+mn-ea"/>
                          <a:cs typeface="+mn-cs"/>
                        </a:rPr>
                        <a:t>In pairs, pupils discuss safety rules involving the use of household products and medicines</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346566372"/>
                  </a:ext>
                </a:extLst>
              </a:tr>
              <a:tr h="607327">
                <a:tc>
                  <a:txBody>
                    <a:bodyPr/>
                    <a:lstStyle/>
                    <a:p>
                      <a:r>
                        <a:rPr lang="en-GB" sz="1800" dirty="0">
                          <a:latin typeface="Lato" panose="020B0604020202020204" charset="0"/>
                          <a:ea typeface="Lato" panose="020B0604020202020204" charset="0"/>
                          <a:cs typeface="Lato" panose="020B0604020202020204" charset="0"/>
                        </a:rPr>
                        <a:t>3. Safety rules quiz</a:t>
                      </a:r>
                    </a:p>
                  </a:txBody>
                  <a:tcPr anchor="ctr">
                    <a:solidFill>
                      <a:schemeClr val="bg1">
                        <a:lumMod val="95000"/>
                      </a:schemeClr>
                    </a:solidFill>
                  </a:tcPr>
                </a:tc>
                <a:tc>
                  <a:txBody>
                    <a:bodyPr/>
                    <a:lstStyle/>
                    <a:p>
                      <a:pPr algn="just"/>
                      <a:r>
                        <a:rPr lang="en-GB" sz="1700" kern="1200" dirty="0">
                          <a:solidFill>
                            <a:schemeClr val="tx1"/>
                          </a:solidFill>
                          <a:effectLst/>
                          <a:latin typeface="Lato" panose="020F0502020204030203"/>
                          <a:ea typeface="+mn-ea"/>
                          <a:cs typeface="+mn-cs"/>
                        </a:rPr>
                        <a:t>As a class or in small groups, pupils decide whether a safety rule is true, false or whether it depends on the situation</a:t>
                      </a:r>
                      <a:endParaRPr lang="en-GB" sz="17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62548691"/>
                  </a:ext>
                </a:extLst>
              </a:tr>
              <a:tr h="519898">
                <a:tc>
                  <a:txBody>
                    <a:bodyPr/>
                    <a:lstStyle/>
                    <a:p>
                      <a:r>
                        <a:rPr lang="en-GB" sz="1800" dirty="0">
                          <a:latin typeface="Lato" panose="020B0604020202020204" charset="0"/>
                          <a:ea typeface="Lato" panose="020B0604020202020204" charset="0"/>
                          <a:cs typeface="Lato" panose="020B0604020202020204" charset="0"/>
                        </a:rPr>
                        <a:t>4. Safety rules scenario</a:t>
                      </a:r>
                    </a:p>
                  </a:txBody>
                  <a:tcPr anchor="ctr">
                    <a:solidFill>
                      <a:schemeClr val="bg1">
                        <a:lumMod val="95000"/>
                      </a:schemeClr>
                    </a:solidFill>
                  </a:tcPr>
                </a:tc>
                <a:tc>
                  <a:txBody>
                    <a:bodyPr/>
                    <a:lstStyle/>
                    <a:p>
                      <a:pPr algn="just"/>
                      <a:r>
                        <a:rPr lang="en-GB" sz="1700" kern="1200" dirty="0">
                          <a:solidFill>
                            <a:schemeClr val="tx1"/>
                          </a:solidFill>
                          <a:effectLst/>
                          <a:latin typeface="Lato" panose="020F0502020204030203"/>
                          <a:ea typeface="+mn-ea"/>
                          <a:cs typeface="+mn-cs"/>
                        </a:rPr>
                        <a:t>Pupils read scenarios where safety rules might be broken, identify the risk and suggest what the character should do next</a:t>
                      </a:r>
                      <a:endParaRPr lang="en-GB" sz="17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1658251162"/>
                  </a:ext>
                </a:extLst>
              </a:tr>
              <a:tr h="630399">
                <a:tc>
                  <a:txBody>
                    <a:bodyPr/>
                    <a:lstStyle/>
                    <a:p>
                      <a:r>
                        <a:rPr lang="en-GB" sz="1800" dirty="0">
                          <a:latin typeface="Lato" panose="020B0604020202020204" charset="0"/>
                          <a:ea typeface="Lato" panose="020B0604020202020204" charset="0"/>
                          <a:cs typeface="Lato" panose="020B0604020202020204" charset="0"/>
                        </a:rPr>
                        <a:t>5. What if?</a:t>
                      </a:r>
                    </a:p>
                  </a:txBody>
                  <a:tcPr anchor="ctr">
                    <a:solidFill>
                      <a:schemeClr val="bg1">
                        <a:lumMod val="95000"/>
                      </a:schemeClr>
                    </a:solidFill>
                  </a:tcPr>
                </a:tc>
                <a:tc>
                  <a:txBody>
                    <a:bodyPr/>
                    <a:lstStyle/>
                    <a:p>
                      <a:pPr>
                        <a:lnSpc>
                          <a:spcPts val="1500"/>
                        </a:lnSpc>
                        <a:spcAft>
                          <a:spcPts val="600"/>
                        </a:spcAft>
                      </a:pPr>
                      <a:r>
                        <a:rPr lang="en-GB" sz="1700" kern="1200" dirty="0">
                          <a:solidFill>
                            <a:schemeClr val="tx1"/>
                          </a:solidFill>
                          <a:effectLst/>
                          <a:latin typeface="Lato" panose="020F0502020204030203"/>
                          <a:ea typeface="+mn-ea"/>
                          <a:cs typeface="+mn-cs"/>
                        </a:rPr>
                        <a:t>Pupils discuss scenarios in the light of additional pressure characters</a:t>
                      </a:r>
                    </a:p>
                    <a:p>
                      <a:pPr>
                        <a:lnSpc>
                          <a:spcPts val="1500"/>
                        </a:lnSpc>
                        <a:spcAft>
                          <a:spcPts val="600"/>
                        </a:spcAft>
                      </a:pPr>
                      <a:r>
                        <a:rPr lang="en-GB" sz="1700" kern="1200" dirty="0">
                          <a:solidFill>
                            <a:schemeClr val="tx1"/>
                          </a:solidFill>
                          <a:effectLst/>
                          <a:latin typeface="Lato" panose="020F0502020204030203"/>
                          <a:ea typeface="+mn-ea"/>
                          <a:cs typeface="+mn-cs"/>
                        </a:rPr>
                        <a:t>may feel from themselves or others</a:t>
                      </a:r>
                      <a:endParaRPr lang="en-GB" sz="1700" dirty="0">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780862879"/>
                  </a:ext>
                </a:extLst>
              </a:tr>
              <a:tr h="594360">
                <a:tc>
                  <a:txBody>
                    <a:bodyPr/>
                    <a:lstStyle/>
                    <a:p>
                      <a:r>
                        <a:rPr lang="en-GB" sz="1800" dirty="0">
                          <a:latin typeface="Lato" panose="020B0604020202020204" charset="0"/>
                          <a:ea typeface="Lato" panose="020B0604020202020204" charset="0"/>
                          <a:cs typeface="Lato" panose="020B0604020202020204" charset="0"/>
                        </a:rPr>
                        <a:t>6. Signposting support</a:t>
                      </a:r>
                    </a:p>
                  </a:txBody>
                  <a:tcPr anchor="ctr">
                    <a:solidFill>
                      <a:schemeClr val="bg1">
                        <a:lumMod val="95000"/>
                      </a:schemeClr>
                    </a:solidFill>
                  </a:tcPr>
                </a:tc>
                <a:tc>
                  <a:txBody>
                    <a:bodyPr/>
                    <a:lstStyle/>
                    <a:p>
                      <a:r>
                        <a:rPr lang="en-GB" sz="1800" kern="1200" dirty="0">
                          <a:solidFill>
                            <a:schemeClr val="tx1"/>
                          </a:solidFill>
                          <a:effectLst/>
                          <a:latin typeface="Lato" panose="020F0502020204030203"/>
                          <a:ea typeface="+mn-ea"/>
                          <a:cs typeface="+mn-cs"/>
                        </a:rPr>
                        <a:t>Discuss when someone should ask for help and who to ask </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973255416"/>
                  </a:ext>
                </a:extLst>
              </a:tr>
            </a:tbl>
          </a:graphicData>
        </a:graphic>
      </p:graphicFrame>
      <p:sp>
        <p:nvSpPr>
          <p:cNvPr id="9" name="TextBox 8"/>
          <p:cNvSpPr txBox="1"/>
          <p:nvPr/>
        </p:nvSpPr>
        <p:spPr>
          <a:xfrm>
            <a:off x="9869891" y="8643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7" name="Footer Placeholder 1">
            <a:extLst>
              <a:ext uri="{FF2B5EF4-FFF2-40B4-BE49-F238E27FC236}">
                <a16:creationId xmlns:a16="http://schemas.microsoft.com/office/drawing/2014/main" id="{62C255B8-713B-45BA-8F94-29C7A52B57E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graphicFrame>
        <p:nvGraphicFramePr>
          <p:cNvPr id="8" name="Table 7">
            <a:extLst>
              <a:ext uri="{FF2B5EF4-FFF2-40B4-BE49-F238E27FC236}">
                <a16:creationId xmlns:a16="http://schemas.microsoft.com/office/drawing/2014/main" id="{F5E2C9FD-5818-433E-8B7C-90A7043A80C0}"/>
              </a:ext>
            </a:extLst>
          </p:cNvPr>
          <p:cNvGraphicFramePr>
            <a:graphicFrameLocks noGrp="1"/>
          </p:cNvGraphicFramePr>
          <p:nvPr>
            <p:extLst>
              <p:ext uri="{D42A27DB-BD31-4B8C-83A1-F6EECF244321}">
                <p14:modId xmlns:p14="http://schemas.microsoft.com/office/powerpoint/2010/main" val="4111092676"/>
              </p:ext>
            </p:extLst>
          </p:nvPr>
        </p:nvGraphicFramePr>
        <p:xfrm>
          <a:off x="168728" y="5552859"/>
          <a:ext cx="11811989" cy="640080"/>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929058085"/>
                    </a:ext>
                  </a:extLst>
                </a:gridCol>
                <a:gridCol w="6785811">
                  <a:extLst>
                    <a:ext uri="{9D8B030D-6E8A-4147-A177-3AD203B41FA5}">
                      <a16:colId xmlns:a16="http://schemas.microsoft.com/office/drawing/2014/main" val="3650306894"/>
                    </a:ext>
                  </a:extLst>
                </a:gridCol>
                <a:gridCol w="1714995">
                  <a:extLst>
                    <a:ext uri="{9D8B030D-6E8A-4147-A177-3AD203B41FA5}">
                      <a16:colId xmlns:a16="http://schemas.microsoft.com/office/drawing/2014/main" val="2422526159"/>
                    </a:ext>
                  </a:extLst>
                </a:gridCol>
              </a:tblGrid>
              <a:tr h="594360">
                <a:tc>
                  <a:txBody>
                    <a:bodyPr/>
                    <a:lstStyle/>
                    <a:p>
                      <a:r>
                        <a:rPr lang="en-GB" sz="1800" dirty="0">
                          <a:latin typeface="Lato" panose="020B0604020202020204" charset="0"/>
                          <a:ea typeface="Lato" panose="020B0604020202020204" charset="0"/>
                          <a:cs typeface="Lato" panose="020B0604020202020204" charset="0"/>
                        </a:rPr>
                        <a:t>7. Plenary/End-point assessment</a:t>
                      </a:r>
                    </a:p>
                  </a:txBody>
                  <a:tcPr anchor="ctr">
                    <a:solidFill>
                      <a:schemeClr val="bg1">
                        <a:lumMod val="95000"/>
                      </a:schemeClr>
                    </a:solidFill>
                  </a:tcPr>
                </a:tc>
                <a:tc>
                  <a:txBody>
                    <a:bodyPr/>
                    <a:lstStyle/>
                    <a:p>
                      <a:r>
                        <a:rPr lang="en-GB" sz="1800" kern="1200" dirty="0">
                          <a:solidFill>
                            <a:schemeClr val="tx1"/>
                          </a:solidFill>
                          <a:effectLst/>
                          <a:latin typeface="Lato" panose="020F0502020204030203"/>
                          <a:ea typeface="+mn-ea"/>
                          <a:cs typeface="+mn-cs"/>
                        </a:rPr>
                        <a:t>Pupils pair up and share their learning on safety rules, then meet with another pair, share and compare</a:t>
                      </a:r>
                      <a:endParaRPr lang="en-GB" sz="16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1263573321"/>
                  </a:ext>
                </a:extLst>
              </a:tr>
            </a:tbl>
          </a:graphicData>
        </a:graphic>
      </p:graphicFrame>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5" y="3218133"/>
            <a:ext cx="10096499" cy="2739211"/>
          </a:xfrm>
          <a:prstGeom prst="rect">
            <a:avLst/>
          </a:prstGeom>
          <a:noFill/>
        </p:spPr>
        <p:txBody>
          <a:bodyPr wrap="square" rtlCol="0">
            <a:spAutoFit/>
          </a:bodyPr>
          <a:lstStyle/>
          <a:p>
            <a:pPr algn="ctr"/>
            <a:r>
              <a:rPr kumimoji="0" lang="en-GB" sz="4800" b="1" i="0" u="none" strike="noStrike" kern="1200" cap="none" spc="0" normalizeH="0" baseline="0" noProof="0" dirty="0">
                <a:ln>
                  <a:noFill/>
                </a:ln>
                <a:effectLst/>
                <a:uLnTx/>
                <a:uFillTx/>
                <a:latin typeface="League Spartan" panose="00000800000000000000" pitchFamily="50" charset="0"/>
              </a:rPr>
              <a:t>Lesson </a:t>
            </a:r>
            <a:r>
              <a:rPr lang="en-GB" sz="4800" b="1" dirty="0">
                <a:latin typeface="League Spartan" panose="00000800000000000000" pitchFamily="50" charset="0"/>
              </a:rPr>
              <a:t>3</a:t>
            </a:r>
            <a:endParaRPr lang="en-GB" sz="4800" b="1" dirty="0">
              <a:solidFill>
                <a:srgbClr val="95519E"/>
              </a:solidFill>
              <a:latin typeface="League Spartan" panose="00000800000000000000" pitchFamily="50" charset="0"/>
            </a:endParaRPr>
          </a:p>
          <a:p>
            <a:pPr algn="ctr"/>
            <a:r>
              <a:rPr lang="en-GB" sz="4800" b="1" dirty="0">
                <a:solidFill>
                  <a:srgbClr val="95519E"/>
                </a:solidFill>
                <a:latin typeface="League Spartan" panose="020B0604020202020204" charset="0"/>
              </a:rPr>
              <a:t>Keeping safe: medicines and household products</a:t>
            </a:r>
            <a:endParaRPr lang="en-GB" sz="4800" dirty="0">
              <a:solidFill>
                <a:srgbClr val="95519E"/>
              </a:solidFill>
              <a:latin typeface="League Spartan" panose="020B0604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6" name="Picture 5" descr="C:\Users\Sally.Martin\Desktop\For SS team\Domestic cleaning products [Converted].png">
            <a:extLst>
              <a:ext uri="{FF2B5EF4-FFF2-40B4-BE49-F238E27FC236}">
                <a16:creationId xmlns:a16="http://schemas.microsoft.com/office/drawing/2014/main" id="{C82CA794-82DF-4E21-8D04-A2DBD6984893}"/>
              </a:ext>
            </a:extLst>
          </p:cNvPr>
          <p:cNvPicPr/>
          <p:nvPr/>
        </p:nvPicPr>
        <p:blipFill rotWithShape="1">
          <a:blip r:embed="rId3">
            <a:extLst>
              <a:ext uri="{28A0092B-C50C-407E-A947-70E740481C1C}">
                <a14:useLocalDpi xmlns:a14="http://schemas.microsoft.com/office/drawing/2010/main" val="0"/>
              </a:ext>
            </a:extLst>
          </a:blip>
          <a:srcRect l="9307" t="65810" r="80168" b="13140"/>
          <a:stretch/>
        </p:blipFill>
        <p:spPr bwMode="auto">
          <a:xfrm>
            <a:off x="4424266" y="900656"/>
            <a:ext cx="1346740" cy="2019643"/>
          </a:xfrm>
          <a:prstGeom prst="rect">
            <a:avLst/>
          </a:prstGeom>
          <a:noFill/>
          <a:ln>
            <a:noFill/>
          </a:ln>
          <a:extLst>
            <a:ext uri="{53640926-AAD7-44D8-BBD7-CCE9431645EC}">
              <a14:shadowObscured xmlns:a14="http://schemas.microsoft.com/office/drawing/2010/main"/>
            </a:ext>
          </a:extLst>
        </p:spPr>
      </p:pic>
      <p:pic>
        <p:nvPicPr>
          <p:cNvPr id="8" name="Picture 7" descr="S:\Projects\Projects\Drugs, Alcohol and Tobacco\Purchased images\For SS team\Domestic cleaning products [Converted].png">
            <a:extLst>
              <a:ext uri="{FF2B5EF4-FFF2-40B4-BE49-F238E27FC236}">
                <a16:creationId xmlns:a16="http://schemas.microsoft.com/office/drawing/2014/main" id="{04CDB914-F275-487F-B164-29A890DF0997}"/>
              </a:ext>
            </a:extLst>
          </p:cNvPr>
          <p:cNvPicPr/>
          <p:nvPr/>
        </p:nvPicPr>
        <p:blipFill rotWithShape="1">
          <a:blip r:embed="rId3">
            <a:extLst>
              <a:ext uri="{28A0092B-C50C-407E-A947-70E740481C1C}">
                <a14:useLocalDpi xmlns:a14="http://schemas.microsoft.com/office/drawing/2010/main" val="0"/>
              </a:ext>
            </a:extLst>
          </a:blip>
          <a:srcRect l="65349" t="36215" r="23081" b="40947"/>
          <a:stretch/>
        </p:blipFill>
        <p:spPr bwMode="auto">
          <a:xfrm>
            <a:off x="5615220" y="695430"/>
            <a:ext cx="952730" cy="2430094"/>
          </a:xfrm>
          <a:prstGeom prst="rect">
            <a:avLst/>
          </a:prstGeom>
          <a:noFill/>
          <a:ln>
            <a:noFill/>
          </a:ln>
          <a:extLst>
            <a:ext uri="{53640926-AAD7-44D8-BBD7-CCE9431645EC}">
              <a14:shadowObscured xmlns:a14="http://schemas.microsoft.com/office/drawing/2010/main"/>
            </a:ext>
          </a:extLst>
        </p:spPr>
      </p:pic>
      <p:pic>
        <p:nvPicPr>
          <p:cNvPr id="9" name="Picture 8" descr="Bottle, Medicine, Health">
            <a:extLst>
              <a:ext uri="{FF2B5EF4-FFF2-40B4-BE49-F238E27FC236}">
                <a16:creationId xmlns:a16="http://schemas.microsoft.com/office/drawing/2014/main" id="{16B84DC2-1162-4600-BA0A-49540355FA74}"/>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04636" y="1410453"/>
            <a:ext cx="844980" cy="1417137"/>
          </a:xfrm>
          <a:prstGeom prst="rect">
            <a:avLst/>
          </a:prstGeom>
          <a:noFill/>
          <a:ln>
            <a:noFill/>
          </a:ln>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7" name="Footer Placeholder 3">
            <a:extLst>
              <a:ext uri="{FF2B5EF4-FFF2-40B4-BE49-F238E27FC236}">
                <a16:creationId xmlns:a16="http://schemas.microsoft.com/office/drawing/2014/main" id="{7EFCA133-5C5B-4FC6-A1F2-C124B46B6C0E}"/>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2757244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08637" y="2519554"/>
            <a:ext cx="10965901" cy="3293209"/>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lvl="3"/>
            <a:r>
              <a:rPr lang="en-GB" sz="2400" dirty="0">
                <a:latin typeface="Lato" panose="020F0502020204030203" pitchFamily="34" charset="0"/>
                <a:ea typeface="Lato" panose="020F0502020204030203" pitchFamily="34" charset="0"/>
                <a:cs typeface="Lato" panose="020F0502020204030203" pitchFamily="34" charset="0"/>
              </a:rPr>
              <a:t> </a:t>
            </a:r>
            <a:endParaRPr lang="en-GB" sz="2400" b="1" dirty="0">
              <a:latin typeface="Lato" panose="020B0604020202020204" charset="0"/>
              <a:ea typeface="Lato" panose="020B0604020202020204" charset="0"/>
              <a:cs typeface="Lato" panose="020B0604020202020204" charset="0"/>
            </a:endParaRPr>
          </a:p>
          <a:p>
            <a:pPr marL="914400" lvl="1" indent="-457200">
              <a:spcBef>
                <a:spcPts val="1200"/>
              </a:spcBef>
              <a:spcAft>
                <a:spcPts val="600"/>
              </a:spcAft>
              <a:buSzPct val="202000"/>
              <a:buBlip>
                <a:blip r:embed="rId3"/>
              </a:buBlip>
            </a:pPr>
            <a:r>
              <a:rPr lang="en-GB" sz="2400" dirty="0">
                <a:latin typeface="Lato" panose="020B0604020202020204"/>
                <a:ea typeface="Lato" panose="020B0604020202020204" charset="0"/>
                <a:cs typeface="Lato" panose="020B0604020202020204" charset="0"/>
              </a:rPr>
              <a:t>state safety rules </a:t>
            </a:r>
            <a:r>
              <a:rPr lang="en-GB" sz="2400" dirty="0">
                <a:latin typeface="Lato" panose="020B0604020202020204"/>
              </a:rPr>
              <a:t>for medicines and household products </a:t>
            </a:r>
          </a:p>
          <a:p>
            <a:pPr marL="914400" lvl="1" indent="-457200">
              <a:spcBef>
                <a:spcPts val="1200"/>
              </a:spcBef>
              <a:spcAft>
                <a:spcPts val="600"/>
              </a:spcAft>
              <a:buSzPct val="202000"/>
              <a:buBlip>
                <a:blip r:embed="rId3"/>
              </a:buBlip>
            </a:pPr>
            <a:r>
              <a:rPr lang="en-GB" sz="2400" dirty="0">
                <a:latin typeface="Lato" panose="020B0604020202020204"/>
                <a:ea typeface="Lato" panose="020B0604020202020204" charset="0"/>
                <a:cs typeface="Lato" panose="020B0604020202020204" charset="0"/>
              </a:rPr>
              <a:t>recognise risky situations </a:t>
            </a:r>
            <a:r>
              <a:rPr lang="en-GB" sz="2400" dirty="0">
                <a:effectLst/>
                <a:latin typeface="Lato" panose="020B0604020202020204"/>
              </a:rPr>
              <a:t>with medicines and household products</a:t>
            </a:r>
          </a:p>
          <a:p>
            <a:pPr marL="914400" lvl="1" indent="-457200">
              <a:spcBef>
                <a:spcPts val="1200"/>
              </a:spcBef>
              <a:spcAft>
                <a:spcPts val="600"/>
              </a:spcAft>
              <a:buSzPct val="202000"/>
              <a:buBlip>
                <a:blip r:embed="rId3"/>
              </a:buBlip>
            </a:pPr>
            <a:r>
              <a:rPr lang="en-GB" sz="2400" dirty="0">
                <a:latin typeface="Lato" panose="020B0604020202020204"/>
                <a:ea typeface="Lato" panose="020B0604020202020204" charset="0"/>
                <a:cs typeface="Lato" panose="020B0604020202020204" charset="0"/>
              </a:rPr>
              <a:t>say what to do next in a risky situation </a:t>
            </a:r>
          </a:p>
          <a:p>
            <a:pPr marL="914400" lvl="1" indent="-457200">
              <a:spcBef>
                <a:spcPts val="1200"/>
              </a:spcBef>
              <a:spcAft>
                <a:spcPts val="600"/>
              </a:spcAft>
              <a:buSzPct val="202000"/>
              <a:buBlip>
                <a:blip r:embed="rId3"/>
              </a:buBlip>
            </a:pPr>
            <a:r>
              <a:rPr lang="en-GB" sz="2400" dirty="0">
                <a:latin typeface="Lato" panose="020B0604020202020204"/>
                <a:ea typeface="Lato" panose="020B0604020202020204" charset="0"/>
                <a:cs typeface="Lato" panose="020B0604020202020204" charset="0"/>
              </a:rPr>
              <a:t>identify when to </a:t>
            </a:r>
            <a:r>
              <a:rPr lang="en-GB" sz="2400" dirty="0">
                <a:effectLst/>
                <a:latin typeface="Lato" panose="020B0604020202020204"/>
              </a:rPr>
              <a:t>ask for adult permission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
        <p:nvSpPr>
          <p:cNvPr id="10" name="TextBox 9"/>
          <p:cNvSpPr txBox="1"/>
          <p:nvPr/>
        </p:nvSpPr>
        <p:spPr>
          <a:xfrm>
            <a:off x="2277117" y="565504"/>
            <a:ext cx="9585369" cy="954107"/>
          </a:xfrm>
          <a:prstGeom prst="rect">
            <a:avLst/>
          </a:prstGeom>
          <a:solidFill>
            <a:schemeClr val="bg1"/>
          </a:solidFill>
        </p:spPr>
        <p:txBody>
          <a:bodyPr wrap="square" rtlCol="0">
            <a:spAutoFit/>
          </a:bodyPr>
          <a:lstStyle/>
          <a:p>
            <a:pPr>
              <a:buSzPct val="202000"/>
            </a:pPr>
            <a:r>
              <a:rPr lang="en-GB" sz="2800" dirty="0">
                <a:latin typeface="League Spartan" panose="020B0604020202020204" charset="0"/>
              </a:rPr>
              <a:t>We are learning </a:t>
            </a:r>
            <a:r>
              <a:rPr lang="en-GB" sz="2800" dirty="0" smtClean="0">
                <a:latin typeface="League Spartan" panose="020B0604020202020204" charset="0"/>
              </a:rPr>
              <a:t>about the </a:t>
            </a:r>
            <a:r>
              <a:rPr lang="en-GB" sz="2800" dirty="0">
                <a:latin typeface="League Spartan" panose="020B0604020202020204" charset="0"/>
              </a:rPr>
              <a:t>rules </a:t>
            </a:r>
            <a:r>
              <a:rPr lang="en-GB" sz="2800" dirty="0" smtClean="0">
                <a:latin typeface="League Spartan" panose="020B0604020202020204" charset="0"/>
              </a:rPr>
              <a:t>for </a:t>
            </a:r>
            <a:r>
              <a:rPr lang="en-GB" sz="2800" dirty="0">
                <a:latin typeface="League Spartan" panose="020B0604020202020204" charset="0"/>
              </a:rPr>
              <a:t>keeping safe around medicines and other household products</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9676" y="471725"/>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942109" y="2047129"/>
            <a:ext cx="877333" cy="1001704"/>
          </a:xfrm>
          <a:prstGeom prst="rect">
            <a:avLst/>
          </a:prstGeom>
        </p:spPr>
      </p:pic>
      <p:sp>
        <p:nvSpPr>
          <p:cNvPr id="8" name="Footer Placeholder 3">
            <a:extLst>
              <a:ext uri="{FF2B5EF4-FFF2-40B4-BE49-F238E27FC236}">
                <a16:creationId xmlns:a16="http://schemas.microsoft.com/office/drawing/2014/main" id="{086EC833-6B05-40A4-9B1A-90613E0FE3C1}"/>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1559488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10DC75-AD3B-4350-9E69-B3470DB506D4}"/>
              </a:ext>
            </a:extLst>
          </p:cNvPr>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Medicines and household products</a:t>
            </a:r>
          </a:p>
        </p:txBody>
      </p:sp>
      <p:sp>
        <p:nvSpPr>
          <p:cNvPr id="3" name="Rectangle 2">
            <a:extLst>
              <a:ext uri="{FF2B5EF4-FFF2-40B4-BE49-F238E27FC236}">
                <a16:creationId xmlns:a16="http://schemas.microsoft.com/office/drawing/2014/main" id="{492A2D04-4BEA-4E35-8548-DCD086D49B2D}"/>
              </a:ext>
            </a:extLst>
          </p:cNvPr>
          <p:cNvSpPr/>
          <p:nvPr/>
        </p:nvSpPr>
        <p:spPr>
          <a:xfrm>
            <a:off x="771365" y="1897160"/>
            <a:ext cx="5558695" cy="4154984"/>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Items like these are often found in our homes and at school.</a:t>
            </a:r>
          </a:p>
          <a:p>
            <a:endParaRPr lang="en-GB" sz="2800" dirty="0">
              <a:latin typeface="Lato" panose="020B0604020202020204" charset="0"/>
              <a:ea typeface="Lato" panose="020B0604020202020204" charset="0"/>
              <a:cs typeface="Lato" panose="020B0604020202020204" charset="0"/>
            </a:endParaRPr>
          </a:p>
          <a:p>
            <a:pPr marL="457200" indent="-457200">
              <a:spcAft>
                <a:spcPts val="12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are they?</a:t>
            </a:r>
          </a:p>
          <a:p>
            <a:pPr marL="457200" indent="-457200">
              <a:spcAft>
                <a:spcPts val="12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are they used for?</a:t>
            </a:r>
          </a:p>
          <a:p>
            <a:pPr marL="457200" indent="-457200">
              <a:spcAft>
                <a:spcPts val="12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Who might use them?</a:t>
            </a:r>
          </a:p>
          <a:p>
            <a:pPr marL="457200" indent="-457200">
              <a:spcAft>
                <a:spcPts val="12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Where are they kept?</a:t>
            </a:r>
          </a:p>
          <a:p>
            <a:endParaRPr lang="en-GB" sz="2800" dirty="0">
              <a:latin typeface="Lato" panose="020B0604020202020204" charset="0"/>
              <a:ea typeface="Lato" panose="020B0604020202020204" charset="0"/>
              <a:cs typeface="Lato" panose="020B0604020202020204" charset="0"/>
            </a:endParaRPr>
          </a:p>
        </p:txBody>
      </p:sp>
      <p:pic>
        <p:nvPicPr>
          <p:cNvPr id="4" name="Picture 3">
            <a:extLst>
              <a:ext uri="{FF2B5EF4-FFF2-40B4-BE49-F238E27FC236}">
                <a16:creationId xmlns:a16="http://schemas.microsoft.com/office/drawing/2014/main" id="{1EA84541-F8AC-4C99-BC99-F430F92EE532}"/>
              </a:ext>
            </a:extLst>
          </p:cNvPr>
          <p:cNvPicPr/>
          <p:nvPr/>
        </p:nvPicPr>
        <p:blipFill rotWithShape="1">
          <a:blip r:embed="rId3"/>
          <a:srcRect l="31932" t="36436" r="54807" b="44800"/>
          <a:stretch/>
        </p:blipFill>
        <p:spPr bwMode="auto">
          <a:xfrm rot="10800000" flipV="1">
            <a:off x="7143750" y="1251002"/>
            <a:ext cx="2937826" cy="2181637"/>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BBA55D36-D108-46A0-9A7E-A5133D00CE7C}"/>
              </a:ext>
            </a:extLst>
          </p:cNvPr>
          <p:cNvPicPr/>
          <p:nvPr/>
        </p:nvPicPr>
        <p:blipFill rotWithShape="1">
          <a:blip r:embed="rId3"/>
          <a:srcRect l="18056" t="59126" r="71126" b="22545"/>
          <a:stretch/>
        </p:blipFill>
        <p:spPr bwMode="auto">
          <a:xfrm>
            <a:off x="6848952" y="3590157"/>
            <a:ext cx="1703069" cy="1774383"/>
          </a:xfrm>
          <a:prstGeom prst="rect">
            <a:avLst/>
          </a:prstGeom>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E695F658-68D0-4BB8-93C1-D7A391905C1E}"/>
              </a:ext>
            </a:extLst>
          </p:cNvPr>
          <p:cNvPicPr/>
          <p:nvPr/>
        </p:nvPicPr>
        <p:blipFill rotWithShape="1">
          <a:blip r:embed="rId3"/>
          <a:srcRect l="45962" t="61308" r="41510" b="21889"/>
          <a:stretch/>
        </p:blipFill>
        <p:spPr bwMode="auto">
          <a:xfrm>
            <a:off x="8181534" y="3425787"/>
            <a:ext cx="2508800" cy="2010803"/>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68D149-2404-4537-B1FF-B2209C81EE86}"/>
              </a:ext>
            </a:extLst>
          </p:cNvPr>
          <p:cNvPicPr/>
          <p:nvPr/>
        </p:nvPicPr>
        <p:blipFill rotWithShape="1">
          <a:blip r:embed="rId3"/>
          <a:srcRect l="21337" t="14182" r="72938" b="65294"/>
          <a:stretch/>
        </p:blipFill>
        <p:spPr bwMode="auto">
          <a:xfrm>
            <a:off x="10081576" y="1157929"/>
            <a:ext cx="1209286" cy="2271071"/>
          </a:xfrm>
          <a:prstGeom prst="rect">
            <a:avLst/>
          </a:prstGeom>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703D75DE-E3FD-40D5-AB94-D3C265B1FA23}"/>
              </a:ext>
            </a:extLst>
          </p:cNvPr>
          <p:cNvPicPr/>
          <p:nvPr/>
        </p:nvPicPr>
        <p:blipFill rotWithShape="1">
          <a:blip r:embed="rId4"/>
          <a:srcRect l="34890" t="59781" r="58354" b="21666"/>
          <a:stretch/>
        </p:blipFill>
        <p:spPr bwMode="auto">
          <a:xfrm>
            <a:off x="10319847" y="3429000"/>
            <a:ext cx="1703069" cy="2010802"/>
          </a:xfrm>
          <a:prstGeom prst="rect">
            <a:avLst/>
          </a:prstGeom>
          <a:ln>
            <a:noFill/>
          </a:ln>
          <a:extLst>
            <a:ext uri="{53640926-AAD7-44D8-BBD7-CCE9431645EC}">
              <a14:shadowObscured xmlns:a14="http://schemas.microsoft.com/office/drawing/2010/main"/>
            </a:ext>
          </a:extLst>
        </p:spPr>
      </p:pic>
      <p:pic>
        <p:nvPicPr>
          <p:cNvPr id="9" name="Picture 8" descr="C:\Users\Sally.Martin\Desktop\For SS team\Capsule vs powder.jpg">
            <a:extLst>
              <a:ext uri="{FF2B5EF4-FFF2-40B4-BE49-F238E27FC236}">
                <a16:creationId xmlns:a16="http://schemas.microsoft.com/office/drawing/2014/main" id="{567E33D9-42D6-443D-BB89-A81534E1E9DC}"/>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38329" y="5364540"/>
            <a:ext cx="1847263" cy="1186393"/>
          </a:xfrm>
          <a:prstGeom prst="rect">
            <a:avLst/>
          </a:prstGeom>
          <a:noFill/>
          <a:ln>
            <a:noFill/>
          </a:ln>
        </p:spPr>
      </p:pic>
    </p:spTree>
    <p:extLst>
      <p:ext uri="{BB962C8B-B14F-4D97-AF65-F5344CB8AC3E}">
        <p14:creationId xmlns:p14="http://schemas.microsoft.com/office/powerpoint/2010/main" val="353818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91D935-5566-4FD3-AF92-564DD37BEF13}"/>
              </a:ext>
            </a:extLst>
          </p:cNvPr>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What’s our starting point?</a:t>
            </a:r>
          </a:p>
        </p:txBody>
      </p:sp>
      <p:pic>
        <p:nvPicPr>
          <p:cNvPr id="3" name="Picture 2">
            <a:extLst>
              <a:ext uri="{FF2B5EF4-FFF2-40B4-BE49-F238E27FC236}">
                <a16:creationId xmlns:a16="http://schemas.microsoft.com/office/drawing/2014/main" id="{6B437DFD-9896-489B-B680-BC61198AADCC}"/>
              </a:ext>
            </a:extLst>
          </p:cNvPr>
          <p:cNvPicPr/>
          <p:nvPr/>
        </p:nvPicPr>
        <p:blipFill rotWithShape="1">
          <a:blip r:embed="rId3"/>
          <a:srcRect l="60299" t="31418" r="16030" b="23189"/>
          <a:stretch/>
        </p:blipFill>
        <p:spPr bwMode="auto">
          <a:xfrm>
            <a:off x="7326351" y="1494264"/>
            <a:ext cx="4251585" cy="4125949"/>
          </a:xfrm>
          <a:prstGeom prst="rect">
            <a:avLst/>
          </a:prstGeom>
          <a:ln>
            <a:noFill/>
          </a:ln>
          <a:extLst>
            <a:ext uri="{53640926-AAD7-44D8-BBD7-CCE9431645EC}">
              <a14:shadowObscured xmlns:a14="http://schemas.microsoft.com/office/drawing/2010/main"/>
            </a:ext>
          </a:extLst>
        </p:spPr>
      </p:pic>
      <p:sp>
        <p:nvSpPr>
          <p:cNvPr id="4" name="Rectangle 3">
            <a:extLst>
              <a:ext uri="{FF2B5EF4-FFF2-40B4-BE49-F238E27FC236}">
                <a16:creationId xmlns:a16="http://schemas.microsoft.com/office/drawing/2014/main" id="{A73C6EDE-442C-4341-ADBA-1E61679CFC31}"/>
              </a:ext>
            </a:extLst>
          </p:cNvPr>
          <p:cNvSpPr/>
          <p:nvPr/>
        </p:nvSpPr>
        <p:spPr>
          <a:xfrm>
            <a:off x="568712" y="1875897"/>
            <a:ext cx="6537865" cy="3539430"/>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Talk</a:t>
            </a:r>
            <a:r>
              <a:rPr lang="en-GB" sz="3200" b="1" dirty="0">
                <a:latin typeface="Lato" panose="020B0604020202020204" charset="0"/>
                <a:ea typeface="Lato" panose="020B0604020202020204" charset="0"/>
                <a:cs typeface="Lato" panose="020B0604020202020204" charset="0"/>
              </a:rPr>
              <a:t> </a:t>
            </a:r>
            <a:r>
              <a:rPr lang="en-GB" sz="3200" dirty="0">
                <a:latin typeface="Lato" panose="020B0604020202020204" charset="0"/>
                <a:ea typeface="Lato" panose="020B0604020202020204" charset="0"/>
                <a:cs typeface="Lato" panose="020B0604020202020204" charset="0"/>
              </a:rPr>
              <a:t>to your partner.</a:t>
            </a:r>
          </a:p>
          <a:p>
            <a:endParaRPr lang="en-GB" sz="3200" dirty="0">
              <a:latin typeface="Lato" panose="020B0604020202020204" charset="0"/>
              <a:ea typeface="Lato" panose="020B0604020202020204" charset="0"/>
              <a:cs typeface="Lato" panose="020B0604020202020204" charset="0"/>
            </a:endParaRPr>
          </a:p>
          <a:p>
            <a:r>
              <a:rPr lang="en-GB" sz="3200" dirty="0">
                <a:latin typeface="Lato" panose="020B0604020202020204" charset="0"/>
                <a:ea typeface="Lato" panose="020B0604020202020204" charset="0"/>
                <a:cs typeface="Lato" panose="020B0604020202020204" charset="0"/>
              </a:rPr>
              <a:t>Are there any safety rules about using these products?</a:t>
            </a:r>
          </a:p>
          <a:p>
            <a:pPr algn="ctr"/>
            <a:endParaRPr lang="en-GB" sz="3200" dirty="0">
              <a:latin typeface="Lato" panose="020B0604020202020204" charset="0"/>
              <a:ea typeface="Lato" panose="020B0604020202020204" charset="0"/>
              <a:cs typeface="Lato" panose="020B0604020202020204" charset="0"/>
            </a:endParaRPr>
          </a:p>
          <a:p>
            <a:r>
              <a:rPr lang="en-GB" sz="3200" dirty="0">
                <a:latin typeface="Lato" panose="020B0604020202020204" charset="0"/>
                <a:ea typeface="Lato" panose="020B0604020202020204" charset="0"/>
                <a:cs typeface="Lato" panose="020B0604020202020204" charset="0"/>
              </a:rPr>
              <a:t>What are the safety rules?</a:t>
            </a:r>
          </a:p>
          <a:p>
            <a:endParaRPr lang="en-GB" sz="3200"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1745711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F35C29-5057-4B8D-87A8-DFAB6CF4C8B5}"/>
              </a:ext>
            </a:extLst>
          </p:cNvPr>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Safety rules quiz </a:t>
            </a:r>
          </a:p>
        </p:txBody>
      </p:sp>
      <p:sp>
        <p:nvSpPr>
          <p:cNvPr id="3" name="Rectangle 2">
            <a:extLst>
              <a:ext uri="{FF2B5EF4-FFF2-40B4-BE49-F238E27FC236}">
                <a16:creationId xmlns:a16="http://schemas.microsoft.com/office/drawing/2014/main" id="{6A32DCC7-0B30-4F83-B84E-1726F45676D8}"/>
              </a:ext>
            </a:extLst>
          </p:cNvPr>
          <p:cNvSpPr/>
          <p:nvPr/>
        </p:nvSpPr>
        <p:spPr>
          <a:xfrm>
            <a:off x="3569227" y="1649684"/>
            <a:ext cx="5329446" cy="1077218"/>
          </a:xfrm>
          <a:prstGeom prst="rect">
            <a:avLst/>
          </a:prstGeom>
        </p:spPr>
        <p:txBody>
          <a:bodyPr wrap="square">
            <a:spAutoFit/>
          </a:bodyPr>
          <a:lstStyle/>
          <a:p>
            <a:pPr algn="ctr"/>
            <a:r>
              <a:rPr lang="en-GB" sz="3200" dirty="0">
                <a:latin typeface="Lato" panose="020B0604020202020204" charset="0"/>
                <a:ea typeface="Lato" panose="020B0604020202020204" charset="0"/>
                <a:cs typeface="Lato" panose="020B0604020202020204" charset="0"/>
              </a:rPr>
              <a:t>Listen</a:t>
            </a:r>
            <a:r>
              <a:rPr lang="en-GB" sz="3200" b="1" dirty="0">
                <a:latin typeface="Lato" panose="020B0604020202020204" charset="0"/>
                <a:ea typeface="Lato" panose="020B0604020202020204" charset="0"/>
                <a:cs typeface="Lato" panose="020B0604020202020204" charset="0"/>
              </a:rPr>
              <a:t> </a:t>
            </a:r>
            <a:r>
              <a:rPr lang="en-GB" sz="3200" dirty="0">
                <a:latin typeface="Lato" panose="020B0604020202020204" charset="0"/>
                <a:ea typeface="Lato" panose="020B0604020202020204" charset="0"/>
                <a:cs typeface="Lato" panose="020B0604020202020204" charset="0"/>
              </a:rPr>
              <a:t>to the safety rules.</a:t>
            </a:r>
          </a:p>
          <a:p>
            <a:pPr algn="ctr"/>
            <a:r>
              <a:rPr lang="en-GB" sz="3200" dirty="0">
                <a:latin typeface="Lato" panose="020B0604020202020204" charset="0"/>
                <a:ea typeface="Lato" panose="020B0604020202020204" charset="0"/>
                <a:cs typeface="Lato" panose="020B0604020202020204" charset="0"/>
              </a:rPr>
              <a:t>Decide whether the rule is:</a:t>
            </a:r>
            <a:endParaRPr lang="en-GB" sz="3200" b="1" dirty="0">
              <a:latin typeface="Lato" panose="020B0604020202020204" charset="0"/>
              <a:ea typeface="Lato" panose="020B0604020202020204" charset="0"/>
              <a:cs typeface="Lato" panose="020B0604020202020204" charset="0"/>
            </a:endParaRPr>
          </a:p>
        </p:txBody>
      </p:sp>
      <p:sp>
        <p:nvSpPr>
          <p:cNvPr id="7" name="TextBox 6">
            <a:extLst>
              <a:ext uri="{FF2B5EF4-FFF2-40B4-BE49-F238E27FC236}">
                <a16:creationId xmlns:a16="http://schemas.microsoft.com/office/drawing/2014/main" id="{941E1FC7-F191-408D-A4E3-DAB3EA464DF9}"/>
              </a:ext>
            </a:extLst>
          </p:cNvPr>
          <p:cNvSpPr txBox="1"/>
          <p:nvPr/>
        </p:nvSpPr>
        <p:spPr>
          <a:xfrm>
            <a:off x="1469212" y="3439993"/>
            <a:ext cx="2002202" cy="769441"/>
          </a:xfrm>
          <a:prstGeom prst="rect">
            <a:avLst/>
          </a:prstGeom>
          <a:noFill/>
          <a:ln w="57150">
            <a:solidFill>
              <a:srgbClr val="95519E"/>
            </a:solidFill>
          </a:ln>
        </p:spPr>
        <p:txBody>
          <a:bodyPr wrap="square" rtlCol="0">
            <a:spAutoFit/>
          </a:bodyPr>
          <a:lstStyle/>
          <a:p>
            <a:pPr algn="ctr"/>
            <a:r>
              <a:rPr lang="en-GB" sz="4400" b="1" dirty="0">
                <a:latin typeface="Lato" panose="020B0604020202020204"/>
              </a:rPr>
              <a:t>True</a:t>
            </a:r>
          </a:p>
        </p:txBody>
      </p:sp>
      <p:sp>
        <p:nvSpPr>
          <p:cNvPr id="8" name="TextBox 7">
            <a:extLst>
              <a:ext uri="{FF2B5EF4-FFF2-40B4-BE49-F238E27FC236}">
                <a16:creationId xmlns:a16="http://schemas.microsoft.com/office/drawing/2014/main" id="{2A10E3C0-1430-4E33-B169-51E036E02ACC}"/>
              </a:ext>
            </a:extLst>
          </p:cNvPr>
          <p:cNvSpPr txBox="1"/>
          <p:nvPr/>
        </p:nvSpPr>
        <p:spPr>
          <a:xfrm>
            <a:off x="4752229" y="3439993"/>
            <a:ext cx="2124123" cy="769441"/>
          </a:xfrm>
          <a:prstGeom prst="rect">
            <a:avLst/>
          </a:prstGeom>
          <a:noFill/>
          <a:ln w="57150">
            <a:solidFill>
              <a:srgbClr val="95519E"/>
            </a:solidFill>
          </a:ln>
        </p:spPr>
        <p:txBody>
          <a:bodyPr wrap="square" rtlCol="0">
            <a:spAutoFit/>
          </a:bodyPr>
          <a:lstStyle/>
          <a:p>
            <a:pPr algn="ctr"/>
            <a:r>
              <a:rPr lang="en-GB" sz="4400" b="1" dirty="0">
                <a:latin typeface="Lato" panose="020B0604020202020204"/>
              </a:rPr>
              <a:t>False</a:t>
            </a:r>
          </a:p>
        </p:txBody>
      </p:sp>
      <p:sp>
        <p:nvSpPr>
          <p:cNvPr id="9" name="TextBox 8">
            <a:extLst>
              <a:ext uri="{FF2B5EF4-FFF2-40B4-BE49-F238E27FC236}">
                <a16:creationId xmlns:a16="http://schemas.microsoft.com/office/drawing/2014/main" id="{F5BA1698-5C08-4BC5-AE9F-1388537E4817}"/>
              </a:ext>
            </a:extLst>
          </p:cNvPr>
          <p:cNvSpPr txBox="1"/>
          <p:nvPr/>
        </p:nvSpPr>
        <p:spPr>
          <a:xfrm>
            <a:off x="8311929" y="3423108"/>
            <a:ext cx="3097627" cy="769441"/>
          </a:xfrm>
          <a:prstGeom prst="rect">
            <a:avLst/>
          </a:prstGeom>
          <a:noFill/>
          <a:ln w="57150">
            <a:solidFill>
              <a:srgbClr val="95519E"/>
            </a:solidFill>
          </a:ln>
        </p:spPr>
        <p:txBody>
          <a:bodyPr wrap="square" rtlCol="0">
            <a:spAutoFit/>
          </a:bodyPr>
          <a:lstStyle/>
          <a:p>
            <a:pPr algn="ctr"/>
            <a:r>
              <a:rPr lang="en-GB" sz="4400" b="1" dirty="0">
                <a:latin typeface="Lato" panose="020B0604020202020204"/>
              </a:rPr>
              <a:t>It depends</a:t>
            </a:r>
          </a:p>
        </p:txBody>
      </p:sp>
      <p:pic>
        <p:nvPicPr>
          <p:cNvPr id="4" name="Picture 3"/>
          <p:cNvPicPr>
            <a:picLocks noChangeAspect="1"/>
          </p:cNvPicPr>
          <p:nvPr/>
        </p:nvPicPr>
        <p:blipFill rotWithShape="1">
          <a:blip r:embed="rId3" cstate="hqprint">
            <a:extLst>
              <a:ext uri="{28A0092B-C50C-407E-A947-70E740481C1C}">
                <a14:useLocalDpi xmlns:a14="http://schemas.microsoft.com/office/drawing/2010/main" val="0"/>
              </a:ext>
            </a:extLst>
          </a:blip>
          <a:srcRect r="53811"/>
          <a:stretch/>
        </p:blipFill>
        <p:spPr>
          <a:xfrm>
            <a:off x="1796437" y="4432458"/>
            <a:ext cx="1347751" cy="1458951"/>
          </a:xfrm>
          <a:prstGeom prst="rect">
            <a:avLst/>
          </a:prstGeom>
        </p:spPr>
      </p:pic>
      <p:pic>
        <p:nvPicPr>
          <p:cNvPr id="5" name="Picture 4"/>
          <p:cNvPicPr>
            <a:picLocks noChangeAspect="1"/>
          </p:cNvPicPr>
          <p:nvPr/>
        </p:nvPicPr>
        <p:blipFill rotWithShape="1">
          <a:blip r:embed="rId4" cstate="hqprint">
            <a:extLst>
              <a:ext uri="{28A0092B-C50C-407E-A947-70E740481C1C}">
                <a14:useLocalDpi xmlns:a14="http://schemas.microsoft.com/office/drawing/2010/main" val="0"/>
              </a:ext>
            </a:extLst>
          </a:blip>
          <a:srcRect l="55792" t="4909"/>
          <a:stretch/>
        </p:blipFill>
        <p:spPr>
          <a:xfrm>
            <a:off x="5250085" y="4555121"/>
            <a:ext cx="1128410" cy="1213624"/>
          </a:xfrm>
          <a:prstGeom prst="rect">
            <a:avLst/>
          </a:prstGeom>
        </p:spPr>
      </p:pic>
      <p:sp>
        <p:nvSpPr>
          <p:cNvPr id="10" name="Rectangle 9"/>
          <p:cNvSpPr/>
          <p:nvPr/>
        </p:nvSpPr>
        <p:spPr>
          <a:xfrm>
            <a:off x="9132850" y="3963789"/>
            <a:ext cx="1230223" cy="2215991"/>
          </a:xfrm>
          <a:prstGeom prst="rect">
            <a:avLst/>
          </a:prstGeom>
          <a:noFill/>
        </p:spPr>
        <p:txBody>
          <a:bodyPr wrap="square" lIns="91440" tIns="45720" rIns="91440" bIns="45720">
            <a:spAutoFit/>
          </a:bodyPr>
          <a:lstStyle/>
          <a:p>
            <a:pPr algn="ctr"/>
            <a:r>
              <a:rPr lang="en-US" sz="13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Arial Narrow" panose="020B0606020202030204" pitchFamily="34" charset="0"/>
              </a:rPr>
              <a:t>?</a:t>
            </a:r>
          </a:p>
        </p:txBody>
      </p:sp>
    </p:spTree>
    <p:extLst>
      <p:ext uri="{BB962C8B-B14F-4D97-AF65-F5344CB8AC3E}">
        <p14:creationId xmlns:p14="http://schemas.microsoft.com/office/powerpoint/2010/main" val="298346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180A81-5508-47F6-959B-EDF19A793A73}"/>
              </a:ext>
            </a:extLst>
          </p:cNvPr>
          <p:cNvSpPr txBox="1"/>
          <p:nvPr/>
        </p:nvSpPr>
        <p:spPr>
          <a:xfrm>
            <a:off x="446049" y="27736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Safety rules quiz answers </a:t>
            </a:r>
          </a:p>
        </p:txBody>
      </p:sp>
      <p:sp>
        <p:nvSpPr>
          <p:cNvPr id="3" name="TextBox 2">
            <a:extLst>
              <a:ext uri="{FF2B5EF4-FFF2-40B4-BE49-F238E27FC236}">
                <a16:creationId xmlns:a16="http://schemas.microsoft.com/office/drawing/2014/main" id="{FEE98E5A-3D19-4A4C-8C16-1CAE934E4FE6}"/>
              </a:ext>
            </a:extLst>
          </p:cNvPr>
          <p:cNvSpPr txBox="1"/>
          <p:nvPr/>
        </p:nvSpPr>
        <p:spPr>
          <a:xfrm>
            <a:off x="605790" y="1394460"/>
            <a:ext cx="8469630" cy="954107"/>
          </a:xfrm>
          <a:prstGeom prst="rect">
            <a:avLst/>
          </a:prstGeom>
          <a:noFill/>
        </p:spPr>
        <p:txBody>
          <a:bodyPr wrap="square" rtlCol="0">
            <a:spAutoFit/>
          </a:bodyPr>
          <a:lstStyle/>
          <a:p>
            <a:r>
              <a:rPr lang="en-GB" sz="2800" dirty="0">
                <a:latin typeface="Lato"/>
              </a:rPr>
              <a:t>1. Children should not use medicines without an adult helping.</a:t>
            </a:r>
          </a:p>
        </p:txBody>
      </p:sp>
      <p:sp>
        <p:nvSpPr>
          <p:cNvPr id="4" name="TextBox 3">
            <a:extLst>
              <a:ext uri="{FF2B5EF4-FFF2-40B4-BE49-F238E27FC236}">
                <a16:creationId xmlns:a16="http://schemas.microsoft.com/office/drawing/2014/main" id="{27D9B742-3C5B-427D-A680-8D3A2726819B}"/>
              </a:ext>
            </a:extLst>
          </p:cNvPr>
          <p:cNvSpPr txBox="1"/>
          <p:nvPr/>
        </p:nvSpPr>
        <p:spPr>
          <a:xfrm>
            <a:off x="9884463" y="1394460"/>
            <a:ext cx="1943682" cy="523220"/>
          </a:xfrm>
          <a:prstGeom prst="rect">
            <a:avLst/>
          </a:prstGeom>
          <a:noFill/>
        </p:spPr>
        <p:txBody>
          <a:bodyPr wrap="square" rtlCol="0">
            <a:spAutoFit/>
          </a:bodyPr>
          <a:lstStyle/>
          <a:p>
            <a:r>
              <a:rPr lang="en-GB" sz="2800" b="1" dirty="0">
                <a:latin typeface="Lato"/>
              </a:rPr>
              <a:t>IT DEPENDS</a:t>
            </a:r>
          </a:p>
        </p:txBody>
      </p:sp>
      <p:sp>
        <p:nvSpPr>
          <p:cNvPr id="5" name="TextBox 4">
            <a:extLst>
              <a:ext uri="{FF2B5EF4-FFF2-40B4-BE49-F238E27FC236}">
                <a16:creationId xmlns:a16="http://schemas.microsoft.com/office/drawing/2014/main" id="{0191CACA-6CEF-441C-BE36-8F35F140501C}"/>
              </a:ext>
            </a:extLst>
          </p:cNvPr>
          <p:cNvSpPr txBox="1"/>
          <p:nvPr/>
        </p:nvSpPr>
        <p:spPr>
          <a:xfrm>
            <a:off x="605790" y="2696226"/>
            <a:ext cx="8469630" cy="954107"/>
          </a:xfrm>
          <a:prstGeom prst="rect">
            <a:avLst/>
          </a:prstGeom>
          <a:noFill/>
        </p:spPr>
        <p:txBody>
          <a:bodyPr wrap="square" rtlCol="0">
            <a:spAutoFit/>
          </a:bodyPr>
          <a:lstStyle/>
          <a:p>
            <a:r>
              <a:rPr lang="en-GB" sz="2800" dirty="0">
                <a:latin typeface="Lato"/>
              </a:rPr>
              <a:t>2. Medicines and cleaning products must be kept out of reach of children.</a:t>
            </a:r>
          </a:p>
        </p:txBody>
      </p:sp>
      <p:sp>
        <p:nvSpPr>
          <p:cNvPr id="6" name="TextBox 5">
            <a:extLst>
              <a:ext uri="{FF2B5EF4-FFF2-40B4-BE49-F238E27FC236}">
                <a16:creationId xmlns:a16="http://schemas.microsoft.com/office/drawing/2014/main" id="{048088FD-7F67-48BB-BFC0-8F2DE07B6338}"/>
              </a:ext>
            </a:extLst>
          </p:cNvPr>
          <p:cNvSpPr txBox="1"/>
          <p:nvPr/>
        </p:nvSpPr>
        <p:spPr>
          <a:xfrm>
            <a:off x="9858749" y="2700366"/>
            <a:ext cx="1810212" cy="523220"/>
          </a:xfrm>
          <a:prstGeom prst="rect">
            <a:avLst/>
          </a:prstGeom>
          <a:noFill/>
        </p:spPr>
        <p:txBody>
          <a:bodyPr wrap="square" rtlCol="0">
            <a:spAutoFit/>
          </a:bodyPr>
          <a:lstStyle/>
          <a:p>
            <a:r>
              <a:rPr lang="en-GB" sz="2800" b="1" dirty="0">
                <a:latin typeface="Lato"/>
              </a:rPr>
              <a:t>TRUE</a:t>
            </a:r>
          </a:p>
        </p:txBody>
      </p:sp>
      <p:sp>
        <p:nvSpPr>
          <p:cNvPr id="7" name="TextBox 6">
            <a:extLst>
              <a:ext uri="{FF2B5EF4-FFF2-40B4-BE49-F238E27FC236}">
                <a16:creationId xmlns:a16="http://schemas.microsoft.com/office/drawing/2014/main" id="{CD56BC44-917B-4C42-ADBD-ECB313A601CF}"/>
              </a:ext>
            </a:extLst>
          </p:cNvPr>
          <p:cNvSpPr txBox="1"/>
          <p:nvPr/>
        </p:nvSpPr>
        <p:spPr>
          <a:xfrm>
            <a:off x="605790" y="3912881"/>
            <a:ext cx="8469630" cy="523220"/>
          </a:xfrm>
          <a:prstGeom prst="rect">
            <a:avLst/>
          </a:prstGeom>
          <a:noFill/>
        </p:spPr>
        <p:txBody>
          <a:bodyPr wrap="square" rtlCol="0">
            <a:spAutoFit/>
          </a:bodyPr>
          <a:lstStyle/>
          <a:p>
            <a:r>
              <a:rPr lang="en-GB" sz="2800" dirty="0">
                <a:latin typeface="Lato"/>
              </a:rPr>
              <a:t>3. If someone is ill any medicine will help them.</a:t>
            </a:r>
          </a:p>
        </p:txBody>
      </p:sp>
      <p:sp>
        <p:nvSpPr>
          <p:cNvPr id="8" name="TextBox 7">
            <a:extLst>
              <a:ext uri="{FF2B5EF4-FFF2-40B4-BE49-F238E27FC236}">
                <a16:creationId xmlns:a16="http://schemas.microsoft.com/office/drawing/2014/main" id="{BD2C617F-565E-41CE-BA9D-D348E1C0A1E9}"/>
              </a:ext>
            </a:extLst>
          </p:cNvPr>
          <p:cNvSpPr txBox="1"/>
          <p:nvPr/>
        </p:nvSpPr>
        <p:spPr>
          <a:xfrm>
            <a:off x="10017933" y="3868817"/>
            <a:ext cx="1810212" cy="523220"/>
          </a:xfrm>
          <a:prstGeom prst="rect">
            <a:avLst/>
          </a:prstGeom>
          <a:noFill/>
        </p:spPr>
        <p:txBody>
          <a:bodyPr wrap="square" rtlCol="0">
            <a:spAutoFit/>
          </a:bodyPr>
          <a:lstStyle/>
          <a:p>
            <a:r>
              <a:rPr lang="en-GB" sz="2800" b="1" dirty="0">
                <a:latin typeface="Lato"/>
              </a:rPr>
              <a:t>FALSE</a:t>
            </a:r>
          </a:p>
        </p:txBody>
      </p:sp>
      <p:sp>
        <p:nvSpPr>
          <p:cNvPr id="9" name="TextBox 8">
            <a:extLst>
              <a:ext uri="{FF2B5EF4-FFF2-40B4-BE49-F238E27FC236}">
                <a16:creationId xmlns:a16="http://schemas.microsoft.com/office/drawing/2014/main" id="{53CCCA32-7B9C-4DEB-B4EC-EA87A0EE6A6C}"/>
              </a:ext>
            </a:extLst>
          </p:cNvPr>
          <p:cNvSpPr txBox="1"/>
          <p:nvPr/>
        </p:nvSpPr>
        <p:spPr>
          <a:xfrm>
            <a:off x="605790" y="4846527"/>
            <a:ext cx="8469630" cy="954107"/>
          </a:xfrm>
          <a:prstGeom prst="rect">
            <a:avLst/>
          </a:prstGeom>
          <a:noFill/>
        </p:spPr>
        <p:txBody>
          <a:bodyPr wrap="square" rtlCol="0">
            <a:spAutoFit/>
          </a:bodyPr>
          <a:lstStyle/>
          <a:p>
            <a:r>
              <a:rPr lang="en-GB" sz="2800" dirty="0">
                <a:latin typeface="Lato"/>
              </a:rPr>
              <a:t>4. It is important to use (or take) the amount instructed on the bottle or packet.</a:t>
            </a:r>
          </a:p>
        </p:txBody>
      </p:sp>
      <p:sp>
        <p:nvSpPr>
          <p:cNvPr id="10" name="TextBox 9">
            <a:extLst>
              <a:ext uri="{FF2B5EF4-FFF2-40B4-BE49-F238E27FC236}">
                <a16:creationId xmlns:a16="http://schemas.microsoft.com/office/drawing/2014/main" id="{8BFAE85F-4EDF-4CEC-BF8D-B484ECC536B5}"/>
              </a:ext>
            </a:extLst>
          </p:cNvPr>
          <p:cNvSpPr txBox="1"/>
          <p:nvPr/>
        </p:nvSpPr>
        <p:spPr>
          <a:xfrm>
            <a:off x="9990474" y="4940319"/>
            <a:ext cx="1277620" cy="523220"/>
          </a:xfrm>
          <a:prstGeom prst="rect">
            <a:avLst/>
          </a:prstGeom>
          <a:noFill/>
        </p:spPr>
        <p:txBody>
          <a:bodyPr wrap="square" rtlCol="0">
            <a:spAutoFit/>
          </a:bodyPr>
          <a:lstStyle/>
          <a:p>
            <a:r>
              <a:rPr lang="en-GB" sz="2800" b="1" dirty="0">
                <a:latin typeface="Lato"/>
              </a:rPr>
              <a:t>TRUE</a:t>
            </a:r>
          </a:p>
        </p:txBody>
      </p:sp>
      <p:pic>
        <p:nvPicPr>
          <p:cNvPr id="11" name="Picture 10"/>
          <p:cNvPicPr>
            <a:picLocks noChangeAspect="1"/>
          </p:cNvPicPr>
          <p:nvPr/>
        </p:nvPicPr>
        <p:blipFill rotWithShape="1">
          <a:blip r:embed="rId3" cstate="hqprint">
            <a:extLst>
              <a:ext uri="{28A0092B-C50C-407E-A947-70E740481C1C}">
                <a14:useLocalDpi xmlns:a14="http://schemas.microsoft.com/office/drawing/2010/main" val="0"/>
              </a:ext>
            </a:extLst>
          </a:blip>
          <a:srcRect r="53811"/>
          <a:stretch/>
        </p:blipFill>
        <p:spPr>
          <a:xfrm>
            <a:off x="9226120" y="2415152"/>
            <a:ext cx="846067" cy="915874"/>
          </a:xfrm>
          <a:prstGeom prst="rect">
            <a:avLst/>
          </a:prstGeom>
        </p:spPr>
      </p:pic>
      <p:pic>
        <p:nvPicPr>
          <p:cNvPr id="12" name="Picture 11"/>
          <p:cNvPicPr>
            <a:picLocks noChangeAspect="1"/>
          </p:cNvPicPr>
          <p:nvPr/>
        </p:nvPicPr>
        <p:blipFill rotWithShape="1">
          <a:blip r:embed="rId4" cstate="hqprint">
            <a:extLst>
              <a:ext uri="{28A0092B-C50C-407E-A947-70E740481C1C}">
                <a14:useLocalDpi xmlns:a14="http://schemas.microsoft.com/office/drawing/2010/main" val="0"/>
              </a:ext>
            </a:extLst>
          </a:blip>
          <a:srcRect r="53811"/>
          <a:stretch/>
        </p:blipFill>
        <p:spPr>
          <a:xfrm>
            <a:off x="9175193" y="4712807"/>
            <a:ext cx="903684" cy="978245"/>
          </a:xfrm>
          <a:prstGeom prst="rect">
            <a:avLst/>
          </a:prstGeom>
        </p:spPr>
      </p:pic>
      <p:sp>
        <p:nvSpPr>
          <p:cNvPr id="13" name="Rectangle 12"/>
          <p:cNvSpPr/>
          <p:nvPr/>
        </p:nvSpPr>
        <p:spPr>
          <a:xfrm>
            <a:off x="9102205" y="973782"/>
            <a:ext cx="964450" cy="1323439"/>
          </a:xfrm>
          <a:prstGeom prst="rect">
            <a:avLst/>
          </a:prstGeom>
          <a:noFill/>
        </p:spPr>
        <p:txBody>
          <a:bodyPr wrap="square" lIns="91440" tIns="45720" rIns="91440" bIns="45720">
            <a:spAutoFit/>
          </a:bodyPr>
          <a:lstStyle/>
          <a:p>
            <a:pPr algn="ctr"/>
            <a:r>
              <a:rPr lang="en-US" sz="80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Arial Narrow" panose="020B0606020202030204" pitchFamily="34" charset="0"/>
              </a:rPr>
              <a:t>?</a:t>
            </a:r>
          </a:p>
        </p:txBody>
      </p:sp>
      <p:pic>
        <p:nvPicPr>
          <p:cNvPr id="14" name="Picture 13"/>
          <p:cNvPicPr>
            <a:picLocks noChangeAspect="1"/>
          </p:cNvPicPr>
          <p:nvPr/>
        </p:nvPicPr>
        <p:blipFill rotWithShape="1">
          <a:blip r:embed="rId5" cstate="hqprint">
            <a:extLst>
              <a:ext uri="{28A0092B-C50C-407E-A947-70E740481C1C}">
                <a14:useLocalDpi xmlns:a14="http://schemas.microsoft.com/office/drawing/2010/main" val="0"/>
              </a:ext>
            </a:extLst>
          </a:blip>
          <a:srcRect l="55792" t="4909"/>
          <a:stretch/>
        </p:blipFill>
        <p:spPr>
          <a:xfrm>
            <a:off x="9314169" y="3804450"/>
            <a:ext cx="669967" cy="720560"/>
          </a:xfrm>
          <a:prstGeom prst="rect">
            <a:avLst/>
          </a:prstGeom>
        </p:spPr>
      </p:pic>
    </p:spTree>
    <p:extLst>
      <p:ext uri="{BB962C8B-B14F-4D97-AF65-F5344CB8AC3E}">
        <p14:creationId xmlns:p14="http://schemas.microsoft.com/office/powerpoint/2010/main" val="3019833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10"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1A4BD8-B54A-4CBB-85E4-D9D550BFB160}"/>
              </a:ext>
            </a:extLst>
          </p:cNvPr>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Safety rules quiz answers </a:t>
            </a:r>
          </a:p>
        </p:txBody>
      </p:sp>
      <p:sp>
        <p:nvSpPr>
          <p:cNvPr id="3" name="TextBox 2">
            <a:extLst>
              <a:ext uri="{FF2B5EF4-FFF2-40B4-BE49-F238E27FC236}">
                <a16:creationId xmlns:a16="http://schemas.microsoft.com/office/drawing/2014/main" id="{F4BAA624-5131-4182-BF3E-422FFB855AA2}"/>
              </a:ext>
            </a:extLst>
          </p:cNvPr>
          <p:cNvSpPr txBox="1"/>
          <p:nvPr/>
        </p:nvSpPr>
        <p:spPr>
          <a:xfrm>
            <a:off x="605790" y="1394460"/>
            <a:ext cx="8469630" cy="954107"/>
          </a:xfrm>
          <a:prstGeom prst="rect">
            <a:avLst/>
          </a:prstGeom>
          <a:noFill/>
        </p:spPr>
        <p:txBody>
          <a:bodyPr wrap="square" rtlCol="0">
            <a:spAutoFit/>
          </a:bodyPr>
          <a:lstStyle/>
          <a:p>
            <a:r>
              <a:rPr lang="en-GB" sz="2800" dirty="0">
                <a:latin typeface="Lato"/>
              </a:rPr>
              <a:t>5. If you see a syringe you should pick it up and put it in the bin.</a:t>
            </a:r>
          </a:p>
        </p:txBody>
      </p:sp>
      <p:sp>
        <p:nvSpPr>
          <p:cNvPr id="4" name="TextBox 3">
            <a:extLst>
              <a:ext uri="{FF2B5EF4-FFF2-40B4-BE49-F238E27FC236}">
                <a16:creationId xmlns:a16="http://schemas.microsoft.com/office/drawing/2014/main" id="{303FFF0B-1990-4827-91A8-BFD9A5AD5B9A}"/>
              </a:ext>
            </a:extLst>
          </p:cNvPr>
          <p:cNvSpPr txBox="1"/>
          <p:nvPr/>
        </p:nvSpPr>
        <p:spPr>
          <a:xfrm>
            <a:off x="10381788" y="1451524"/>
            <a:ext cx="1810212" cy="523220"/>
          </a:xfrm>
          <a:prstGeom prst="rect">
            <a:avLst/>
          </a:prstGeom>
          <a:noFill/>
        </p:spPr>
        <p:txBody>
          <a:bodyPr wrap="square" rtlCol="0">
            <a:spAutoFit/>
          </a:bodyPr>
          <a:lstStyle/>
          <a:p>
            <a:r>
              <a:rPr lang="en-GB" sz="2800" b="1" dirty="0">
                <a:latin typeface="Lato"/>
              </a:rPr>
              <a:t>FALSE</a:t>
            </a:r>
          </a:p>
        </p:txBody>
      </p:sp>
      <p:sp>
        <p:nvSpPr>
          <p:cNvPr id="5" name="TextBox 4">
            <a:extLst>
              <a:ext uri="{FF2B5EF4-FFF2-40B4-BE49-F238E27FC236}">
                <a16:creationId xmlns:a16="http://schemas.microsoft.com/office/drawing/2014/main" id="{B40D7310-2894-4535-94ED-6C0A3FE2B4E0}"/>
              </a:ext>
            </a:extLst>
          </p:cNvPr>
          <p:cNvSpPr txBox="1"/>
          <p:nvPr/>
        </p:nvSpPr>
        <p:spPr>
          <a:xfrm>
            <a:off x="605790" y="2701290"/>
            <a:ext cx="8469630" cy="523220"/>
          </a:xfrm>
          <a:prstGeom prst="rect">
            <a:avLst/>
          </a:prstGeom>
          <a:noFill/>
        </p:spPr>
        <p:txBody>
          <a:bodyPr wrap="square" rtlCol="0">
            <a:spAutoFit/>
          </a:bodyPr>
          <a:lstStyle/>
          <a:p>
            <a:r>
              <a:rPr lang="en-GB" sz="2800" dirty="0">
                <a:latin typeface="Lato"/>
              </a:rPr>
              <a:t>6. All medicines should be taken twice a day.</a:t>
            </a:r>
          </a:p>
        </p:txBody>
      </p:sp>
      <p:sp>
        <p:nvSpPr>
          <p:cNvPr id="6" name="TextBox 5">
            <a:extLst>
              <a:ext uri="{FF2B5EF4-FFF2-40B4-BE49-F238E27FC236}">
                <a16:creationId xmlns:a16="http://schemas.microsoft.com/office/drawing/2014/main" id="{845B0E12-0B49-47A2-915E-2D71128B0F37}"/>
              </a:ext>
            </a:extLst>
          </p:cNvPr>
          <p:cNvSpPr txBox="1"/>
          <p:nvPr/>
        </p:nvSpPr>
        <p:spPr>
          <a:xfrm>
            <a:off x="10381788" y="2679857"/>
            <a:ext cx="1810212" cy="523220"/>
          </a:xfrm>
          <a:prstGeom prst="rect">
            <a:avLst/>
          </a:prstGeom>
          <a:noFill/>
        </p:spPr>
        <p:txBody>
          <a:bodyPr wrap="square" rtlCol="0">
            <a:spAutoFit/>
          </a:bodyPr>
          <a:lstStyle/>
          <a:p>
            <a:r>
              <a:rPr lang="en-GB" sz="2800" b="1" dirty="0">
                <a:latin typeface="Lato"/>
              </a:rPr>
              <a:t>FALSE</a:t>
            </a:r>
          </a:p>
        </p:txBody>
      </p:sp>
      <p:sp>
        <p:nvSpPr>
          <p:cNvPr id="7" name="TextBox 6">
            <a:extLst>
              <a:ext uri="{FF2B5EF4-FFF2-40B4-BE49-F238E27FC236}">
                <a16:creationId xmlns:a16="http://schemas.microsoft.com/office/drawing/2014/main" id="{358CC94F-2CBB-42F5-A8CF-E82167617ABD}"/>
              </a:ext>
            </a:extLst>
          </p:cNvPr>
          <p:cNvSpPr txBox="1"/>
          <p:nvPr/>
        </p:nvSpPr>
        <p:spPr>
          <a:xfrm>
            <a:off x="605790" y="3813810"/>
            <a:ext cx="8469630" cy="954107"/>
          </a:xfrm>
          <a:prstGeom prst="rect">
            <a:avLst/>
          </a:prstGeom>
          <a:noFill/>
        </p:spPr>
        <p:txBody>
          <a:bodyPr wrap="square" rtlCol="0">
            <a:spAutoFit/>
          </a:bodyPr>
          <a:lstStyle/>
          <a:p>
            <a:r>
              <a:rPr lang="en-GB" sz="2800" dirty="0">
                <a:latin typeface="Lato"/>
              </a:rPr>
              <a:t>7. Always read the instructions before using a medicine or household product.</a:t>
            </a:r>
          </a:p>
        </p:txBody>
      </p:sp>
      <p:sp>
        <p:nvSpPr>
          <p:cNvPr id="8" name="TextBox 7">
            <a:extLst>
              <a:ext uri="{FF2B5EF4-FFF2-40B4-BE49-F238E27FC236}">
                <a16:creationId xmlns:a16="http://schemas.microsoft.com/office/drawing/2014/main" id="{A1DA88B0-1563-44A5-9DF1-8449569F2DAD}"/>
              </a:ext>
            </a:extLst>
          </p:cNvPr>
          <p:cNvSpPr txBox="1"/>
          <p:nvPr/>
        </p:nvSpPr>
        <p:spPr>
          <a:xfrm>
            <a:off x="10381788" y="3928823"/>
            <a:ext cx="1460807" cy="523220"/>
          </a:xfrm>
          <a:prstGeom prst="rect">
            <a:avLst/>
          </a:prstGeom>
          <a:noFill/>
        </p:spPr>
        <p:txBody>
          <a:bodyPr wrap="square" rtlCol="0">
            <a:spAutoFit/>
          </a:bodyPr>
          <a:lstStyle/>
          <a:p>
            <a:r>
              <a:rPr lang="en-GB" sz="2800" b="1" dirty="0">
                <a:latin typeface="Lato"/>
              </a:rPr>
              <a:t>TRUE</a:t>
            </a:r>
          </a:p>
        </p:txBody>
      </p:sp>
      <p:sp>
        <p:nvSpPr>
          <p:cNvPr id="9" name="TextBox 8">
            <a:extLst>
              <a:ext uri="{FF2B5EF4-FFF2-40B4-BE49-F238E27FC236}">
                <a16:creationId xmlns:a16="http://schemas.microsoft.com/office/drawing/2014/main" id="{70B19109-4358-488C-9778-EA82F17FCB85}"/>
              </a:ext>
            </a:extLst>
          </p:cNvPr>
          <p:cNvSpPr txBox="1"/>
          <p:nvPr/>
        </p:nvSpPr>
        <p:spPr>
          <a:xfrm>
            <a:off x="605790" y="5177790"/>
            <a:ext cx="8469630" cy="523220"/>
          </a:xfrm>
          <a:prstGeom prst="rect">
            <a:avLst/>
          </a:prstGeom>
          <a:noFill/>
        </p:spPr>
        <p:txBody>
          <a:bodyPr wrap="square" rtlCol="0">
            <a:spAutoFit/>
          </a:bodyPr>
          <a:lstStyle/>
          <a:p>
            <a:r>
              <a:rPr lang="en-GB" sz="2800" dirty="0">
                <a:latin typeface="Lato"/>
              </a:rPr>
              <a:t>8. Medicines last forever.</a:t>
            </a:r>
          </a:p>
        </p:txBody>
      </p:sp>
      <p:sp>
        <p:nvSpPr>
          <p:cNvPr id="10" name="TextBox 9">
            <a:extLst>
              <a:ext uri="{FF2B5EF4-FFF2-40B4-BE49-F238E27FC236}">
                <a16:creationId xmlns:a16="http://schemas.microsoft.com/office/drawing/2014/main" id="{A0E346A1-7151-4FAA-ADD5-3B1B98FF05A9}"/>
              </a:ext>
            </a:extLst>
          </p:cNvPr>
          <p:cNvSpPr txBox="1"/>
          <p:nvPr/>
        </p:nvSpPr>
        <p:spPr>
          <a:xfrm>
            <a:off x="10390796" y="5177790"/>
            <a:ext cx="1155830" cy="523220"/>
          </a:xfrm>
          <a:prstGeom prst="rect">
            <a:avLst/>
          </a:prstGeom>
          <a:noFill/>
        </p:spPr>
        <p:txBody>
          <a:bodyPr wrap="square" rtlCol="0">
            <a:spAutoFit/>
          </a:bodyPr>
          <a:lstStyle/>
          <a:p>
            <a:r>
              <a:rPr lang="en-GB" sz="2800" b="1" dirty="0">
                <a:latin typeface="Lato"/>
              </a:rPr>
              <a:t>FALSE</a:t>
            </a:r>
          </a:p>
        </p:txBody>
      </p:sp>
      <p:pic>
        <p:nvPicPr>
          <p:cNvPr id="11" name="Picture 10"/>
          <p:cNvPicPr>
            <a:picLocks noChangeAspect="1"/>
          </p:cNvPicPr>
          <p:nvPr/>
        </p:nvPicPr>
        <p:blipFill rotWithShape="1">
          <a:blip r:embed="rId2" cstate="hqprint">
            <a:extLst>
              <a:ext uri="{28A0092B-C50C-407E-A947-70E740481C1C}">
                <a14:useLocalDpi xmlns:a14="http://schemas.microsoft.com/office/drawing/2010/main" val="0"/>
              </a:ext>
            </a:extLst>
          </a:blip>
          <a:srcRect r="53811"/>
          <a:stretch/>
        </p:blipFill>
        <p:spPr>
          <a:xfrm>
            <a:off x="9623770" y="3683161"/>
            <a:ext cx="846067" cy="915874"/>
          </a:xfrm>
          <a:prstGeom prst="rect">
            <a:avLst/>
          </a:prstGeom>
        </p:spPr>
      </p:pic>
      <p:pic>
        <p:nvPicPr>
          <p:cNvPr id="12" name="Picture 11"/>
          <p:cNvPicPr>
            <a:picLocks noChangeAspect="1"/>
          </p:cNvPicPr>
          <p:nvPr/>
        </p:nvPicPr>
        <p:blipFill rotWithShape="1">
          <a:blip r:embed="rId3" cstate="hqprint">
            <a:extLst>
              <a:ext uri="{28A0092B-C50C-407E-A947-70E740481C1C}">
                <a14:useLocalDpi xmlns:a14="http://schemas.microsoft.com/office/drawing/2010/main" val="0"/>
              </a:ext>
            </a:extLst>
          </a:blip>
          <a:srcRect l="55792" t="4909"/>
          <a:stretch/>
        </p:blipFill>
        <p:spPr>
          <a:xfrm>
            <a:off x="9711821" y="1352854"/>
            <a:ext cx="669967" cy="720560"/>
          </a:xfrm>
          <a:prstGeom prst="rect">
            <a:avLst/>
          </a:prstGeom>
        </p:spPr>
      </p:pic>
      <p:pic>
        <p:nvPicPr>
          <p:cNvPr id="13" name="Picture 12"/>
          <p:cNvPicPr>
            <a:picLocks noChangeAspect="1"/>
          </p:cNvPicPr>
          <p:nvPr/>
        </p:nvPicPr>
        <p:blipFill rotWithShape="1">
          <a:blip r:embed="rId3" cstate="hqprint">
            <a:extLst>
              <a:ext uri="{28A0092B-C50C-407E-A947-70E740481C1C}">
                <a14:useLocalDpi xmlns:a14="http://schemas.microsoft.com/office/drawing/2010/main" val="0"/>
              </a:ext>
            </a:extLst>
          </a:blip>
          <a:srcRect l="55792" t="4909"/>
          <a:stretch/>
        </p:blipFill>
        <p:spPr>
          <a:xfrm>
            <a:off x="9720829" y="2581187"/>
            <a:ext cx="669967" cy="720560"/>
          </a:xfrm>
          <a:prstGeom prst="rect">
            <a:avLst/>
          </a:prstGeom>
        </p:spPr>
      </p:pic>
      <p:pic>
        <p:nvPicPr>
          <p:cNvPr id="14" name="Picture 13"/>
          <p:cNvPicPr>
            <a:picLocks noChangeAspect="1"/>
          </p:cNvPicPr>
          <p:nvPr/>
        </p:nvPicPr>
        <p:blipFill rotWithShape="1">
          <a:blip r:embed="rId3" cstate="hqprint">
            <a:extLst>
              <a:ext uri="{28A0092B-C50C-407E-A947-70E740481C1C}">
                <a14:useLocalDpi xmlns:a14="http://schemas.microsoft.com/office/drawing/2010/main" val="0"/>
              </a:ext>
            </a:extLst>
          </a:blip>
          <a:srcRect l="55792" t="4909"/>
          <a:stretch/>
        </p:blipFill>
        <p:spPr>
          <a:xfrm>
            <a:off x="9632778" y="4980450"/>
            <a:ext cx="669967" cy="720560"/>
          </a:xfrm>
          <a:prstGeom prst="rect">
            <a:avLst/>
          </a:prstGeom>
        </p:spPr>
      </p:pic>
    </p:spTree>
    <p:extLst>
      <p:ext uri="{BB962C8B-B14F-4D97-AF65-F5344CB8AC3E}">
        <p14:creationId xmlns:p14="http://schemas.microsoft.com/office/powerpoint/2010/main" val="3282779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1954E6-792E-425E-9E97-D90D013D49EB}"/>
              </a:ext>
            </a:extLst>
          </p:cNvPr>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Safety rules scenarios </a:t>
            </a:r>
          </a:p>
        </p:txBody>
      </p:sp>
      <p:sp>
        <p:nvSpPr>
          <p:cNvPr id="4" name="Rectangle 3">
            <a:extLst>
              <a:ext uri="{FF2B5EF4-FFF2-40B4-BE49-F238E27FC236}">
                <a16:creationId xmlns:a16="http://schemas.microsoft.com/office/drawing/2014/main" id="{8ECFBC36-CC60-4B3E-A4D0-97D8715F2804}"/>
              </a:ext>
            </a:extLst>
          </p:cNvPr>
          <p:cNvSpPr/>
          <p:nvPr/>
        </p:nvSpPr>
        <p:spPr>
          <a:xfrm>
            <a:off x="457200" y="1443841"/>
            <a:ext cx="6400800" cy="3539430"/>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Read the </a:t>
            </a:r>
            <a:r>
              <a:rPr lang="en-GB" sz="2800" i="1" dirty="0">
                <a:latin typeface="Lato" panose="020B0604020202020204" charset="0"/>
                <a:ea typeface="Lato" panose="020B0604020202020204" charset="0"/>
                <a:cs typeface="Lato" panose="020B0604020202020204" charset="0"/>
              </a:rPr>
              <a:t>Risk cards </a:t>
            </a:r>
            <a:r>
              <a:rPr lang="en-GB" sz="2800" dirty="0">
                <a:latin typeface="Lato" panose="020B0604020202020204" charset="0"/>
                <a:ea typeface="Lato" panose="020B0604020202020204" charset="0"/>
                <a:cs typeface="Lato" panose="020B0604020202020204" charset="0"/>
              </a:rPr>
              <a:t>with your group.</a:t>
            </a:r>
          </a:p>
          <a:p>
            <a:endParaRPr lang="en-GB" sz="2800" b="1" dirty="0">
              <a:latin typeface="Lato" panose="020B0604020202020204" charset="0"/>
              <a:ea typeface="Lato" panose="020B0604020202020204" charset="0"/>
              <a:cs typeface="Lato" panose="020B0604020202020204" charset="0"/>
            </a:endParaRPr>
          </a:p>
          <a:p>
            <a:r>
              <a:rPr lang="en-GB" sz="2800" dirty="0">
                <a:latin typeface="Lato" panose="020B0604020202020204" charset="0"/>
                <a:ea typeface="Lato" panose="020B0604020202020204" charset="0"/>
                <a:cs typeface="Lato" panose="020B0604020202020204" charset="0"/>
              </a:rPr>
              <a:t>Then talk</a:t>
            </a:r>
            <a:r>
              <a:rPr lang="en-GB" sz="2800" b="1" dirty="0">
                <a:latin typeface="Lato" panose="020B0604020202020204" charset="0"/>
                <a:ea typeface="Lato" panose="020B0604020202020204" charset="0"/>
                <a:cs typeface="Lato" panose="020B0604020202020204" charset="0"/>
              </a:rPr>
              <a:t> </a:t>
            </a:r>
            <a:r>
              <a:rPr lang="en-GB" sz="2800" dirty="0">
                <a:latin typeface="Lato" panose="020B0604020202020204" charset="0"/>
                <a:ea typeface="Lato" panose="020B0604020202020204" charset="0"/>
                <a:cs typeface="Lato" panose="020B0604020202020204" charset="0"/>
              </a:rPr>
              <a:t>about:</a:t>
            </a:r>
          </a:p>
          <a:p>
            <a:endParaRPr lang="en-GB" sz="2800" dirty="0">
              <a:latin typeface="Lato" panose="020B0604020202020204" charset="0"/>
              <a:ea typeface="Lato" panose="020B0604020202020204" charset="0"/>
              <a:cs typeface="Lato" panose="020B0604020202020204" charset="0"/>
            </a:endParaRPr>
          </a:p>
          <a:p>
            <a:pPr marL="457200" lvl="0" indent="-457200">
              <a:buFont typeface="Arial" panose="020B0604020202020204" pitchFamily="34" charset="0"/>
              <a:buChar char="•"/>
            </a:pPr>
            <a:r>
              <a:rPr lang="en-GB" sz="2800" dirty="0">
                <a:latin typeface="Lato" panose="020B0604020202020204"/>
              </a:rPr>
              <a:t>Why is it unsafe? </a:t>
            </a:r>
          </a:p>
          <a:p>
            <a:pPr marL="457200" lvl="0" indent="-457200">
              <a:buFont typeface="Arial" panose="020B0604020202020204" pitchFamily="34" charset="0"/>
              <a:buChar char="•"/>
            </a:pPr>
            <a:r>
              <a:rPr lang="en-GB" sz="2800" dirty="0">
                <a:latin typeface="Lato" panose="020B0604020202020204"/>
              </a:rPr>
              <a:t>What could the character/s do to help prevent a danger?  </a:t>
            </a:r>
          </a:p>
          <a:p>
            <a:pPr algn="ctr"/>
            <a:endParaRPr lang="en-GB" sz="2800" b="1" dirty="0">
              <a:latin typeface="Lato" panose="020B0604020202020204" charset="0"/>
              <a:ea typeface="Lato" panose="020B0604020202020204" charset="0"/>
              <a:cs typeface="Lato" panose="020B0604020202020204" charset="0"/>
            </a:endParaRPr>
          </a:p>
        </p:txBody>
      </p:sp>
      <p:pic>
        <p:nvPicPr>
          <p:cNvPr id="8" name="Picture 7">
            <a:extLst>
              <a:ext uri="{FF2B5EF4-FFF2-40B4-BE49-F238E27FC236}">
                <a16:creationId xmlns:a16="http://schemas.microsoft.com/office/drawing/2014/main" id="{BE72D9CA-081D-4CC8-94A3-05977CBAA64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9958" b="29919"/>
          <a:stretch/>
        </p:blipFill>
        <p:spPr>
          <a:xfrm>
            <a:off x="150645" y="5925583"/>
            <a:ext cx="766525" cy="844077"/>
          </a:xfrm>
          <a:prstGeom prst="rect">
            <a:avLst/>
          </a:prstGeom>
        </p:spPr>
      </p:pic>
      <p:pic>
        <p:nvPicPr>
          <p:cNvPr id="9" name="Picture 8">
            <a:extLst>
              <a:ext uri="{FF2B5EF4-FFF2-40B4-BE49-F238E27FC236}">
                <a16:creationId xmlns:a16="http://schemas.microsoft.com/office/drawing/2014/main" id="{32C0BFBB-3AF4-49CE-95E2-C0B54B59BD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1178065" y="5844509"/>
            <a:ext cx="541329" cy="871680"/>
          </a:xfrm>
          <a:prstGeom prst="rect">
            <a:avLst/>
          </a:prstGeom>
        </p:spPr>
      </p:pic>
      <p:pic>
        <p:nvPicPr>
          <p:cNvPr id="5" name="Picture 4">
            <a:extLst>
              <a:ext uri="{FF2B5EF4-FFF2-40B4-BE49-F238E27FC236}">
                <a16:creationId xmlns:a16="http://schemas.microsoft.com/office/drawing/2014/main" id="{7CE4BF27-F3FA-42C6-BE18-DD0A7A1CC341}"/>
              </a:ext>
            </a:extLst>
          </p:cNvPr>
          <p:cNvPicPr>
            <a:picLocks noChangeAspect="1"/>
          </p:cNvPicPr>
          <p:nvPr/>
        </p:nvPicPr>
        <p:blipFill rotWithShape="1">
          <a:blip r:embed="rId5" cstate="hqprint">
            <a:extLst>
              <a:ext uri="{28A0092B-C50C-407E-A947-70E740481C1C}">
                <a14:useLocalDpi xmlns:a14="http://schemas.microsoft.com/office/drawing/2010/main" val="0"/>
              </a:ext>
            </a:extLst>
          </a:blip>
          <a:srcRect t="8041" b="17191"/>
          <a:stretch/>
        </p:blipFill>
        <p:spPr>
          <a:xfrm>
            <a:off x="6858000" y="1194678"/>
            <a:ext cx="4848301" cy="5127659"/>
          </a:xfrm>
          <a:prstGeom prst="rect">
            <a:avLst/>
          </a:prstGeom>
        </p:spPr>
      </p:pic>
    </p:spTree>
    <p:extLst>
      <p:ext uri="{BB962C8B-B14F-4D97-AF65-F5344CB8AC3E}">
        <p14:creationId xmlns:p14="http://schemas.microsoft.com/office/powerpoint/2010/main" val="2429661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BDC791-7C2B-40F1-9801-3F14A29E9256}"/>
              </a:ext>
            </a:extLst>
          </p:cNvPr>
          <p:cNvSpPr txBox="1"/>
          <p:nvPr/>
        </p:nvSpPr>
        <p:spPr>
          <a:xfrm>
            <a:off x="377190" y="425429"/>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if…?</a:t>
            </a:r>
          </a:p>
        </p:txBody>
      </p:sp>
      <p:sp>
        <p:nvSpPr>
          <p:cNvPr id="3" name="Rectangle 2">
            <a:extLst>
              <a:ext uri="{FF2B5EF4-FFF2-40B4-BE49-F238E27FC236}">
                <a16:creationId xmlns:a16="http://schemas.microsoft.com/office/drawing/2014/main" id="{DF7FE74E-8E54-4026-84A5-AFA9A7C1EBB8}"/>
              </a:ext>
            </a:extLst>
          </p:cNvPr>
          <p:cNvSpPr/>
          <p:nvPr/>
        </p:nvSpPr>
        <p:spPr>
          <a:xfrm>
            <a:off x="483208" y="1572152"/>
            <a:ext cx="4950183" cy="1815882"/>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Listen to the matching </a:t>
            </a:r>
            <a:r>
              <a:rPr lang="en-GB" sz="2800" i="1" dirty="0">
                <a:latin typeface="Lato" panose="020B0604020202020204" charset="0"/>
                <a:ea typeface="Lato" panose="020B0604020202020204" charset="0"/>
                <a:cs typeface="Lato" panose="020B0604020202020204" charset="0"/>
              </a:rPr>
              <a:t>Risk card </a:t>
            </a:r>
            <a:r>
              <a:rPr lang="en-GB" sz="2800" dirty="0">
                <a:latin typeface="Lato" panose="020B0604020202020204" charset="0"/>
                <a:ea typeface="Lato" panose="020B0604020202020204" charset="0"/>
                <a:cs typeface="Lato" panose="020B0604020202020204" charset="0"/>
              </a:rPr>
              <a:t>and ‘What if…’ scenario.</a:t>
            </a:r>
          </a:p>
          <a:p>
            <a:endParaRPr lang="en-GB" sz="2800" b="1" dirty="0">
              <a:latin typeface="Lato" panose="020B0604020202020204" charset="0"/>
              <a:ea typeface="Lato" panose="020B0604020202020204" charset="0"/>
              <a:cs typeface="Lato" panose="020B0604020202020204" charset="0"/>
            </a:endParaRPr>
          </a:p>
          <a:p>
            <a:pPr algn="ctr"/>
            <a:endParaRPr lang="en-GB" sz="2800" b="1" dirty="0">
              <a:latin typeface="Lato" panose="020B0604020202020204" charset="0"/>
              <a:ea typeface="Lato" panose="020B0604020202020204" charset="0"/>
              <a:cs typeface="Lato" panose="020B0604020202020204" charset="0"/>
            </a:endParaRPr>
          </a:p>
        </p:txBody>
      </p:sp>
      <p:sp>
        <p:nvSpPr>
          <p:cNvPr id="5" name="Arrow: Right 4">
            <a:extLst>
              <a:ext uri="{FF2B5EF4-FFF2-40B4-BE49-F238E27FC236}">
                <a16:creationId xmlns:a16="http://schemas.microsoft.com/office/drawing/2014/main" id="{77A3EE3F-BC2A-4E39-AC53-C2C9CAFD5CA4}"/>
              </a:ext>
            </a:extLst>
          </p:cNvPr>
          <p:cNvSpPr/>
          <p:nvPr/>
        </p:nvSpPr>
        <p:spPr>
          <a:xfrm>
            <a:off x="8555022" y="1576528"/>
            <a:ext cx="1257300" cy="342420"/>
          </a:xfrm>
          <a:prstGeom prst="rightArrow">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0651CA07-61E3-428F-A930-9F581EC839EA}"/>
              </a:ext>
            </a:extLst>
          </p:cNvPr>
          <p:cNvSpPr/>
          <p:nvPr/>
        </p:nvSpPr>
        <p:spPr>
          <a:xfrm>
            <a:off x="483208" y="3388034"/>
            <a:ext cx="9818370" cy="2123658"/>
          </a:xfrm>
          <a:prstGeom prst="rect">
            <a:avLst/>
          </a:prstGeom>
        </p:spPr>
        <p:txBody>
          <a:bodyPr wrap="square">
            <a:spAutoFit/>
          </a:bodyPr>
          <a:lstStyle/>
          <a:p>
            <a:pPr marL="285750" lvl="0" indent="-285750">
              <a:spcBef>
                <a:spcPts val="1200"/>
              </a:spcBef>
              <a:buFont typeface="Arial" panose="020B0604020202020204" pitchFamily="34" charset="0"/>
              <a:buChar char="•"/>
            </a:pPr>
            <a:r>
              <a:rPr lang="en-GB" sz="2800" dirty="0">
                <a:latin typeface="Lato" panose="020B0604020202020204"/>
              </a:rPr>
              <a:t>How might the character feel with the added pressure?</a:t>
            </a:r>
          </a:p>
          <a:p>
            <a:pPr marL="285750" lvl="0" indent="-285750">
              <a:spcBef>
                <a:spcPts val="1200"/>
              </a:spcBef>
              <a:buFont typeface="Arial" panose="020B0604020202020204" pitchFamily="34" charset="0"/>
              <a:buChar char="•"/>
            </a:pPr>
            <a:r>
              <a:rPr lang="en-GB" sz="2800" dirty="0">
                <a:latin typeface="Lato" panose="020B0604020202020204"/>
              </a:rPr>
              <a:t>Would it make it easier or harder to keep safe?</a:t>
            </a:r>
          </a:p>
          <a:p>
            <a:pPr marL="285750" lvl="0" indent="-285750">
              <a:spcBef>
                <a:spcPts val="1200"/>
              </a:spcBef>
              <a:buFont typeface="Arial" panose="020B0604020202020204" pitchFamily="34" charset="0"/>
              <a:buChar char="•"/>
            </a:pPr>
            <a:r>
              <a:rPr lang="en-GB" sz="2800" dirty="0">
                <a:latin typeface="Lato" panose="020B0604020202020204"/>
              </a:rPr>
              <a:t>How should they handle the situation to help prevent (or stop) an accident from occurring?</a:t>
            </a:r>
          </a:p>
        </p:txBody>
      </p:sp>
      <p:pic>
        <p:nvPicPr>
          <p:cNvPr id="8" name="Picture 7">
            <a:extLst>
              <a:ext uri="{FF2B5EF4-FFF2-40B4-BE49-F238E27FC236}">
                <a16:creationId xmlns:a16="http://schemas.microsoft.com/office/drawing/2014/main" id="{CA1AEF57-2B31-46EA-9778-DF3E1B2DA7F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49075" t="9124" r="2812" b="65481"/>
          <a:stretch/>
        </p:blipFill>
        <p:spPr>
          <a:xfrm>
            <a:off x="6123866" y="876938"/>
            <a:ext cx="2332653" cy="1741598"/>
          </a:xfrm>
          <a:prstGeom prst="rect">
            <a:avLst/>
          </a:prstGeom>
        </p:spPr>
      </p:pic>
      <p:pic>
        <p:nvPicPr>
          <p:cNvPr id="9" name="Picture 8">
            <a:extLst>
              <a:ext uri="{FF2B5EF4-FFF2-40B4-BE49-F238E27FC236}">
                <a16:creationId xmlns:a16="http://schemas.microsoft.com/office/drawing/2014/main" id="{E7BEBB93-D81E-4CB1-90AC-21FC6FD50F6F}"/>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l="49426" t="4904" r="2461" b="65517"/>
          <a:stretch/>
        </p:blipFill>
        <p:spPr>
          <a:xfrm>
            <a:off x="9812322" y="809476"/>
            <a:ext cx="2332654" cy="2028497"/>
          </a:xfrm>
          <a:prstGeom prst="rect">
            <a:avLst/>
          </a:prstGeom>
        </p:spPr>
      </p:pic>
    </p:spTree>
    <p:extLst>
      <p:ext uri="{BB962C8B-B14F-4D97-AF65-F5344CB8AC3E}">
        <p14:creationId xmlns:p14="http://schemas.microsoft.com/office/powerpoint/2010/main" val="20463898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98433-69AB-4188-8A5D-23E28F16FC11}"/>
              </a:ext>
            </a:extLst>
          </p:cNvPr>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Getting support</a:t>
            </a:r>
          </a:p>
        </p:txBody>
      </p:sp>
      <p:pic>
        <p:nvPicPr>
          <p:cNvPr id="3" name="Picture 2">
            <a:extLst>
              <a:ext uri="{FF2B5EF4-FFF2-40B4-BE49-F238E27FC236}">
                <a16:creationId xmlns:a16="http://schemas.microsoft.com/office/drawing/2014/main" id="{AA331369-D0CD-42FC-9A18-877CE05B95C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075707" y="4471158"/>
            <a:ext cx="2898105" cy="2001503"/>
          </a:xfrm>
          <a:prstGeom prst="rect">
            <a:avLst/>
          </a:prstGeom>
        </p:spPr>
      </p:pic>
      <p:sp>
        <p:nvSpPr>
          <p:cNvPr id="4" name="Rectangle 3">
            <a:extLst>
              <a:ext uri="{FF2B5EF4-FFF2-40B4-BE49-F238E27FC236}">
                <a16:creationId xmlns:a16="http://schemas.microsoft.com/office/drawing/2014/main" id="{D31D61C0-A20B-4644-BEE1-0EE68D4100CB}"/>
              </a:ext>
            </a:extLst>
          </p:cNvPr>
          <p:cNvSpPr/>
          <p:nvPr/>
        </p:nvSpPr>
        <p:spPr>
          <a:xfrm>
            <a:off x="457200" y="1793502"/>
            <a:ext cx="10483215" cy="2677656"/>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Remember to tell a trusted adult if an accident happens, or if you think one is going to happen.</a:t>
            </a:r>
          </a:p>
          <a:p>
            <a:endParaRPr lang="en-GB" sz="2800" dirty="0">
              <a:latin typeface="Lato" panose="020B0604020202020204" charset="0"/>
              <a:ea typeface="Lato" panose="020B0604020202020204" charset="0"/>
              <a:cs typeface="Lato" panose="020B0604020202020204" charset="0"/>
            </a:endParaRPr>
          </a:p>
          <a:p>
            <a:r>
              <a:rPr lang="en-GB" sz="2800" dirty="0">
                <a:latin typeface="Lato" panose="020B0604020202020204" charset="0"/>
                <a:ea typeface="Lato" panose="020B0604020202020204" charset="0"/>
                <a:cs typeface="Lato" panose="020B0604020202020204" charset="0"/>
              </a:rPr>
              <a:t>Talk to a trusted adult at home or at school if you are not sure about touching a household product or medicine.</a:t>
            </a:r>
          </a:p>
          <a:p>
            <a:pPr algn="ctr"/>
            <a:endParaRPr lang="en-GB" sz="2800" b="1"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154046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D90702-7BAA-47F5-AB1C-70DE7E661F52}"/>
              </a:ext>
            </a:extLst>
          </p:cNvPr>
          <p:cNvSpPr txBox="1"/>
          <p:nvPr/>
        </p:nvSpPr>
        <p:spPr>
          <a:xfrm>
            <a:off x="503693" y="59119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p>
        </p:txBody>
      </p:sp>
      <p:sp>
        <p:nvSpPr>
          <p:cNvPr id="3" name="Rectangle 2">
            <a:extLst>
              <a:ext uri="{FF2B5EF4-FFF2-40B4-BE49-F238E27FC236}">
                <a16:creationId xmlns:a16="http://schemas.microsoft.com/office/drawing/2014/main" id="{56D98CED-4DCC-45FF-ADD0-0116C1EC4742}"/>
              </a:ext>
            </a:extLst>
          </p:cNvPr>
          <p:cNvSpPr/>
          <p:nvPr/>
        </p:nvSpPr>
        <p:spPr>
          <a:xfrm>
            <a:off x="457200" y="1793502"/>
            <a:ext cx="9258299" cy="1815882"/>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Talk to your partner about the safety rules in the lesson.</a:t>
            </a:r>
          </a:p>
          <a:p>
            <a:endParaRPr lang="en-GB" sz="2800" dirty="0">
              <a:latin typeface="Lato" panose="020B0604020202020204" charset="0"/>
              <a:ea typeface="Lato" panose="020B0604020202020204" charset="0"/>
              <a:cs typeface="Lato" panose="020B0604020202020204" charset="0"/>
            </a:endParaRPr>
          </a:p>
          <a:p>
            <a:endParaRPr lang="en-GB" sz="2800" dirty="0">
              <a:latin typeface="Lato" panose="020B0604020202020204" charset="0"/>
              <a:ea typeface="Lato" panose="020B0604020202020204" charset="0"/>
              <a:cs typeface="Lato" panose="020B0604020202020204" charset="0"/>
            </a:endParaRPr>
          </a:p>
          <a:p>
            <a:r>
              <a:rPr lang="en-GB" sz="2800" dirty="0">
                <a:latin typeface="Lato" panose="020B0604020202020204" charset="0"/>
                <a:ea typeface="Lato" panose="020B0604020202020204" charset="0"/>
                <a:cs typeface="Lato" panose="020B0604020202020204" charset="0"/>
              </a:rPr>
              <a:t>Now, meet with another pair and share your ideas.</a:t>
            </a:r>
          </a:p>
        </p:txBody>
      </p:sp>
      <p:sp>
        <p:nvSpPr>
          <p:cNvPr id="7" name="Rectangle 6">
            <a:extLst>
              <a:ext uri="{FF2B5EF4-FFF2-40B4-BE49-F238E27FC236}">
                <a16:creationId xmlns:a16="http://schemas.microsoft.com/office/drawing/2014/main" id="{5F60D469-5913-46E2-95E5-C182D0FD9EE6}"/>
              </a:ext>
            </a:extLst>
          </p:cNvPr>
          <p:cNvSpPr/>
          <p:nvPr/>
        </p:nvSpPr>
        <p:spPr>
          <a:xfrm>
            <a:off x="503693" y="4512342"/>
            <a:ext cx="12550140" cy="507831"/>
          </a:xfrm>
          <a:prstGeom prst="rect">
            <a:avLst/>
          </a:prstGeom>
        </p:spPr>
        <p:txBody>
          <a:bodyPr wrap="square">
            <a:spAutoFit/>
          </a:bodyPr>
          <a:lstStyle/>
          <a:p>
            <a:r>
              <a:rPr lang="en-GB" sz="2700" dirty="0">
                <a:latin typeface="Lato" panose="020B0604020202020204" charset="0"/>
                <a:ea typeface="Lato" panose="020B0604020202020204" charset="0"/>
                <a:cs typeface="Lato" panose="020B0604020202020204" charset="0"/>
              </a:rPr>
              <a:t>Are there any safety rules you </a:t>
            </a:r>
            <a:r>
              <a:rPr lang="en-GB" sz="2700">
                <a:latin typeface="Lato" panose="020B0604020202020204" charset="0"/>
                <a:ea typeface="Lato" panose="020B0604020202020204" charset="0"/>
                <a:cs typeface="Lato" panose="020B0604020202020204" charset="0"/>
              </a:rPr>
              <a:t>have learnt </a:t>
            </a:r>
            <a:r>
              <a:rPr lang="en-GB" sz="2700" dirty="0">
                <a:latin typeface="Lato" panose="020B0604020202020204" charset="0"/>
                <a:ea typeface="Lato" panose="020B0604020202020204" charset="0"/>
                <a:cs typeface="Lato" panose="020B0604020202020204" charset="0"/>
              </a:rPr>
              <a:t>that you didn’t know before?</a:t>
            </a:r>
          </a:p>
        </p:txBody>
      </p:sp>
      <p:pic>
        <p:nvPicPr>
          <p:cNvPr id="9" name="Picture 8">
            <a:extLst>
              <a:ext uri="{FF2B5EF4-FFF2-40B4-BE49-F238E27FC236}">
                <a16:creationId xmlns:a16="http://schemas.microsoft.com/office/drawing/2014/main" id="{F32B6A0B-7C16-43DC-8F28-BDD48DBB618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813481" y="2657857"/>
            <a:ext cx="1545909" cy="1542285"/>
          </a:xfrm>
          <a:prstGeom prst="rect">
            <a:avLst/>
          </a:prstGeom>
        </p:spPr>
      </p:pic>
      <p:sp>
        <p:nvSpPr>
          <p:cNvPr id="10" name="Thought Bubble: Cloud 9">
            <a:extLst>
              <a:ext uri="{FF2B5EF4-FFF2-40B4-BE49-F238E27FC236}">
                <a16:creationId xmlns:a16="http://schemas.microsoft.com/office/drawing/2014/main" id="{49A830E2-C0D5-4EFE-A09E-B804E6FC3ABB}"/>
              </a:ext>
            </a:extLst>
          </p:cNvPr>
          <p:cNvSpPr/>
          <p:nvPr/>
        </p:nvSpPr>
        <p:spPr>
          <a:xfrm>
            <a:off x="5276850" y="5168311"/>
            <a:ext cx="1638300" cy="1179799"/>
          </a:xfrm>
          <a:prstGeom prst="cloudCallout">
            <a:avLst/>
          </a:prstGeom>
          <a:ln w="28575">
            <a:solidFill>
              <a:srgbClr val="95519E"/>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3200" b="1" dirty="0">
                <a:latin typeface="Lato" panose="020B0604020202020204"/>
              </a:rPr>
              <a:t>?</a:t>
            </a:r>
          </a:p>
        </p:txBody>
      </p:sp>
      <p:pic>
        <p:nvPicPr>
          <p:cNvPr id="8" name="Graphic 7" descr="Chat">
            <a:extLst>
              <a:ext uri="{FF2B5EF4-FFF2-40B4-BE49-F238E27FC236}">
                <a16:creationId xmlns:a16="http://schemas.microsoft.com/office/drawing/2014/main" id="{970C6E80-5DE2-42A6-AC9C-772229CF106C}"/>
              </a:ext>
            </a:extLst>
          </p:cNvPr>
          <p:cNvPicPr>
            <a:picLocks noChangeAspect="1"/>
          </p:cNvPicPr>
          <p:nvPr/>
        </p:nvPicPr>
        <p:blipFill>
          <a:blip r:embed="rId4" cstate="hqprint">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9580245" y="1431257"/>
            <a:ext cx="914400" cy="914400"/>
          </a:xfrm>
          <a:prstGeom prst="rect">
            <a:avLst/>
          </a:prstGeom>
        </p:spPr>
      </p:pic>
    </p:spTree>
    <p:extLst>
      <p:ext uri="{BB962C8B-B14F-4D97-AF65-F5344CB8AC3E}">
        <p14:creationId xmlns:p14="http://schemas.microsoft.com/office/powerpoint/2010/main" val="36125727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48A936-4CF2-4F0B-9691-E4DA7F0041D3}"/>
              </a:ext>
            </a:extLst>
          </p:cNvPr>
          <p:cNvSpPr txBox="1"/>
          <p:nvPr/>
        </p:nvSpPr>
        <p:spPr>
          <a:xfrm>
            <a:off x="503693" y="51200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pic>
        <p:nvPicPr>
          <p:cNvPr id="6" name="Picture 5">
            <a:extLst>
              <a:ext uri="{FF2B5EF4-FFF2-40B4-BE49-F238E27FC236}">
                <a16:creationId xmlns:a16="http://schemas.microsoft.com/office/drawing/2014/main" id="{4EDE1A0C-D7ED-41B8-B484-E106816D72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4613" y="874643"/>
            <a:ext cx="5223262" cy="5223262"/>
          </a:xfrm>
          <a:prstGeom prst="rect">
            <a:avLst/>
          </a:prstGeom>
        </p:spPr>
      </p:pic>
      <p:pic>
        <p:nvPicPr>
          <p:cNvPr id="8" name="Picture 7">
            <a:extLst>
              <a:ext uri="{FF2B5EF4-FFF2-40B4-BE49-F238E27FC236}">
                <a16:creationId xmlns:a16="http://schemas.microsoft.com/office/drawing/2014/main" id="{065064E0-7800-47AA-BB64-411F519D4A6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386430" y="3957163"/>
            <a:ext cx="2051371" cy="2006497"/>
          </a:xfrm>
          <a:prstGeom prst="rect">
            <a:avLst/>
          </a:prstGeom>
        </p:spPr>
      </p:pic>
      <p:sp>
        <p:nvSpPr>
          <p:cNvPr id="9" name="Rectangle 8">
            <a:extLst>
              <a:ext uri="{FF2B5EF4-FFF2-40B4-BE49-F238E27FC236}">
                <a16:creationId xmlns:a16="http://schemas.microsoft.com/office/drawing/2014/main" id="{AF411AA4-6A67-4CFB-8EA1-D70421B52873}"/>
              </a:ext>
            </a:extLst>
          </p:cNvPr>
          <p:cNvSpPr/>
          <p:nvPr/>
        </p:nvSpPr>
        <p:spPr>
          <a:xfrm>
            <a:off x="503693" y="1674674"/>
            <a:ext cx="4916446" cy="1569660"/>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Make a list of safety rules about household products and medicines for a display.</a:t>
            </a:r>
          </a:p>
        </p:txBody>
      </p:sp>
    </p:spTree>
    <p:extLst>
      <p:ext uri="{BB962C8B-B14F-4D97-AF65-F5344CB8AC3E}">
        <p14:creationId xmlns:p14="http://schemas.microsoft.com/office/powerpoint/2010/main" val="21063155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2194</Words>
  <Application>Microsoft Office PowerPoint</Application>
  <PresentationFormat>Widescreen</PresentationFormat>
  <Paragraphs>276</Paragraphs>
  <Slides>21</Slides>
  <Notes>20</Notes>
  <HiddenSlides>8</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Lato</vt:lpstr>
      <vt:lpstr>Calibri Light</vt:lpstr>
      <vt:lpstr>Times New Roman</vt:lpstr>
      <vt:lpstr>Calibri</vt:lpstr>
      <vt:lpstr>Gill Sans MT</vt:lpstr>
      <vt:lpstr>Arial</vt:lpstr>
      <vt:lpstr>Arial Narrow</vt:lpstr>
      <vt:lpstr>League Spartan</vt:lpstr>
      <vt:lpstr>Open Sans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Laura Greaves</cp:lastModifiedBy>
  <cp:revision>56</cp:revision>
  <dcterms:created xsi:type="dcterms:W3CDTF">2020-08-05T14:46:36Z</dcterms:created>
  <dcterms:modified xsi:type="dcterms:W3CDTF">2021-01-10T20:32:30Z</dcterms:modified>
</cp:coreProperties>
</file>