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 id="2147483674" r:id="rId3"/>
    <p:sldMasterId id="2147483688" r:id="rId4"/>
    <p:sldMasterId id="2147483742" r:id="rId5"/>
  </p:sldMasterIdLst>
  <p:notesMasterIdLst>
    <p:notesMasterId r:id="rId25"/>
  </p:notesMasterIdLst>
  <p:sldIdLst>
    <p:sldId id="257" r:id="rId6"/>
    <p:sldId id="278" r:id="rId7"/>
    <p:sldId id="280" r:id="rId8"/>
    <p:sldId id="261" r:id="rId9"/>
    <p:sldId id="259" r:id="rId10"/>
    <p:sldId id="282" r:id="rId11"/>
    <p:sldId id="270" r:id="rId12"/>
    <p:sldId id="283" r:id="rId13"/>
    <p:sldId id="264" r:id="rId14"/>
    <p:sldId id="272" r:id="rId15"/>
    <p:sldId id="265" r:id="rId16"/>
    <p:sldId id="298" r:id="rId17"/>
    <p:sldId id="291" r:id="rId18"/>
    <p:sldId id="299" r:id="rId19"/>
    <p:sldId id="300" r:id="rId20"/>
    <p:sldId id="301" r:id="rId21"/>
    <p:sldId id="302" r:id="rId22"/>
    <p:sldId id="297" r:id="rId23"/>
    <p:sldId id="288" r:id="rId24"/>
  </p:sldIdLst>
  <p:sldSz cx="12192000" cy="6858000"/>
  <p:notesSz cx="6858000" cy="9144000"/>
  <p:embeddedFontLst>
    <p:embeddedFont>
      <p:font typeface="Lucida Console" panose="020B0609040504020204" pitchFamily="49" charset="0"/>
      <p:regular r:id="rId26"/>
    </p:embeddedFont>
    <p:embeddedFont>
      <p:font typeface="Calibri" panose="020F0502020204030204" pitchFamily="34" charset="0"/>
      <p:regular r:id="rId27"/>
      <p:bold r:id="rId28"/>
      <p:italic r:id="rId29"/>
      <p:boldItalic r:id="rId30"/>
    </p:embeddedFont>
    <p:embeddedFont>
      <p:font typeface="Calibri Light" panose="020F0302020204030204" pitchFamily="34" charset="0"/>
      <p:regular r:id="rId31"/>
      <p:italic r:id="rId32"/>
    </p:embeddedFont>
    <p:embeddedFont>
      <p:font typeface="Lato" panose="020F0502020204030203" pitchFamily="34" charset="0"/>
      <p:regular r:id="rId33"/>
      <p:bold r:id="rId34"/>
      <p:italic r:id="rId35"/>
      <p:boldItalic r:id="rId36"/>
    </p:embeddedFont>
    <p:embeddedFont>
      <p:font typeface="League Spartan" panose="00000800000000000000" pitchFamily="50" charset="0"/>
      <p:bold r:id="rId37"/>
    </p:embeddedFont>
    <p:embeddedFont>
      <p:font typeface="Open Sans Extrabold" panose="020B0906030804020204" pitchFamily="34" charset="0"/>
      <p:bold r:id="rId38"/>
      <p:boldItalic r:id="rId39"/>
    </p:embeddedFont>
    <p:embeddedFont>
      <p:font typeface="Gill Sans MT" panose="020B0502020104020203" pitchFamily="34" charset="0"/>
      <p:regular r:id="rId40"/>
      <p:bold r:id="rId41"/>
      <p:italic r:id="rId42"/>
      <p:boldItalic r:id="rId43"/>
    </p:embeddedFont>
    <p:embeddedFont>
      <p:font typeface="Open Sans Light" panose="020B0306030504020204" pitchFamily="34" charset="0"/>
      <p:regular r:id="rId44"/>
      <p:italic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59"/>
            <p14:sldId id="282"/>
            <p14:sldId id="270"/>
          </p14:sldIdLst>
        </p14:section>
        <p14:section name="Pupil facing slides" id="{6426DDC9-3476-4499-A402-C5047D3C9974}">
          <p14:sldIdLst>
            <p14:sldId id="283"/>
            <p14:sldId id="264"/>
            <p14:sldId id="272"/>
            <p14:sldId id="265"/>
            <p14:sldId id="298"/>
            <p14:sldId id="291"/>
            <p14:sldId id="299"/>
            <p14:sldId id="300"/>
            <p14:sldId id="301"/>
            <p14:sldId id="302"/>
            <p14:sldId id="297"/>
            <p14:sldId id="28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14" clrIdx="1"/>
  <p:cmAuthor id="3" name="Jenny Barksfield" initials="JB" lastIdx="8" clrIdx="2">
    <p:extLst/>
  </p:cmAuthor>
  <p:cmAuthor id="4" name="Jenny Fox" initials="JF" lastIdx="6" clrIdx="3">
    <p:extLst/>
  </p:cmAuthor>
  <p:cmAuthor id="5" name="Bethan Miller" initials="BM" lastIdx="2" clrIdx="4">
    <p:extLst>
      <p:ext uri="{19B8F6BF-5375-455C-9EA6-DF929625EA0E}">
        <p15:presenceInfo xmlns:p15="http://schemas.microsoft.com/office/powerpoint/2012/main" userId="S-1-5-21-1285066173-1815393381-3561576999-26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91" d="100"/>
          <a:sy n="91" d="100"/>
        </p:scale>
        <p:origin x="135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openxmlformats.org/officeDocument/2006/relationships/font" Target="fonts/font14.fntdata"/><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font" Target="fonts/font9.fntdata"/><Relationship Id="rId42" Type="http://schemas.openxmlformats.org/officeDocument/2006/relationships/font" Target="fonts/font17.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4.fntdata"/><Relationship Id="rId41"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font" Target="fonts/font20.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font" Target="fonts/font11.fntdata"/><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4" Type="http://schemas.openxmlformats.org/officeDocument/2006/relationships/font" Target="fonts/font19.fnt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font" Target="fonts/font18.fntdata"/><Relationship Id="rId48"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19/12/2019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4154530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15196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a:t>
            </a:r>
            <a:r>
              <a:rPr kumimoji="0" lang="en-GB" sz="1200" b="0" i="0" u="none" strike="noStrike" kern="1200" cap="none" spc="0" normalizeH="0" baseline="0" noProof="0" dirty="0">
                <a:ln>
                  <a:noFill/>
                </a:ln>
                <a:solidFill>
                  <a:prstClr val="black"/>
                </a:solidFill>
                <a:effectLst/>
                <a:uLnTx/>
                <a:uFillTx/>
                <a:latin typeface="+mn-lt"/>
                <a:ea typeface="+mn-ea"/>
                <a:cs typeface="+mn-cs"/>
              </a:rPr>
              <a:t>explain to the class that today they will be learning about how attitudes, opinions and views can be influenced </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 mins:</a:t>
            </a:r>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In small groups, ask pupils to draw an outline of a person in the middle of a large sheet of paper and around the outside mind-map all the people or things that might influence a person’s beliefs, attitudes or behaviour. Share feedback. Ideas might include family members, friends, teachers, celebrities, advertising, television, online content, newspapers, politicians, religious leaders/religious beliefs. </a:t>
            </a:r>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 mins:</a:t>
            </a:r>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Ask pupils to now think about the people and things that influence them. Using </a:t>
            </a:r>
            <a:r>
              <a:rPr lang="en-GB" b="0" i="1" dirty="0"/>
              <a:t>Resource 1: Zones of influence </a:t>
            </a:r>
            <a:r>
              <a:rPr lang="en-GB" b="0" dirty="0"/>
              <a:t>ask them to draw or write about who these may be (they might be similar to the list above or they may have some different ideas).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Next to each person or thing, ask them to list the different ways in which they are influenced (e.g. Mum encourages me to hand in my homework on time, my brother dares me to jump off the highest diving board in the swimming pool, my best friend makes me happy by telling me funny jokes).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indent="0" algn="l" defTabSz="914400" rtl="0" eaLnBrk="1" fontAlgn="auto" latinLnBrk="0" hangingPunct="1">
              <a:lnSpc>
                <a:spcPct val="100000"/>
              </a:lnSpc>
              <a:spcBef>
                <a:spcPts val="0"/>
              </a:spcBef>
              <a:spcAft>
                <a:spcPts val="0"/>
              </a:spcAft>
              <a:buClrTx/>
              <a:buSzTx/>
              <a:buFontTx/>
              <a:buNone/>
              <a:tabLst/>
              <a:defRPr/>
            </a:pPr>
            <a:r>
              <a:rPr lang="en-GB" b="0" dirty="0"/>
              <a:t>Compare and share responses. Are they always influenced in a positive way? Can the people and things they have listed sometimes influence them in a less helpful way?</a:t>
            </a: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516929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Teacher guidance 10 mins:</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In small groups, ask pupils to discuss what they think prejudice means. </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Take feedback then share this definition of prejudice: </a:t>
            </a:r>
          </a:p>
          <a:p>
            <a:pPr marL="0" marR="0" indent="0" algn="l" defTabSz="914400" rtl="0" eaLnBrk="1" fontAlgn="auto" latinLnBrk="0" hangingPunct="1">
              <a:lnSpc>
                <a:spcPct val="100000"/>
              </a:lnSpc>
              <a:spcBef>
                <a:spcPts val="0"/>
              </a:spcBef>
              <a:spcAft>
                <a:spcPts val="0"/>
              </a:spcAft>
              <a:buClrTx/>
              <a:buSzTx/>
              <a:buFontTx/>
              <a:buNone/>
              <a:tabLst/>
              <a:defRPr/>
            </a:pPr>
            <a:r>
              <a:rPr lang="en-GB" i="1" dirty="0"/>
              <a:t>‘An unfair and unreasonable opinion or feeling, especially when formed without enough thought or knowledge’ </a:t>
            </a:r>
            <a:r>
              <a:rPr lang="en-GB" i="0" dirty="0"/>
              <a:t>[Cambridge English Dictionary].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Using this and their ideas from the discussion, agree a class definition of prejudice. </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Write the agreed definition on a class working wall on ‘Prejudice’ and keep it on display throughout the lesson.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Now ask them in their groups to discuss what they think extremism, or holding extremist views mean.  </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Ask them to feedback some of their ideas to the rest of the class.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Share the following definitions: </a:t>
            </a:r>
          </a:p>
          <a:p>
            <a:pPr marL="0" marR="0" indent="0" algn="l" defTabSz="914400" rtl="0" eaLnBrk="1" fontAlgn="auto" latinLnBrk="0" hangingPunct="1">
              <a:lnSpc>
                <a:spcPct val="100000"/>
              </a:lnSpc>
              <a:spcBef>
                <a:spcPts val="0"/>
              </a:spcBef>
              <a:spcAft>
                <a:spcPts val="0"/>
              </a:spcAft>
              <a:buClrTx/>
              <a:buSzTx/>
              <a:buFontTx/>
              <a:buNone/>
              <a:tabLst/>
              <a:defRPr/>
            </a:pPr>
            <a:r>
              <a:rPr lang="en-GB" i="1" dirty="0"/>
              <a:t>Extremism: The fact of someone having beliefs that most people think are unreasonable and unacceptable </a:t>
            </a:r>
            <a:r>
              <a:rPr lang="en-GB" i="0" dirty="0"/>
              <a:t>[Cambridge English Dictionary]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1" dirty="0"/>
              <a:t>Extremist: A person who holds extreme political or religious views, especially one who advocates illegal, violent, or other extreme action. </a:t>
            </a:r>
            <a:r>
              <a:rPr lang="en-GB" i="0" dirty="0"/>
              <a:t>[Oxforddictionnaries.com]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Again, agree a shared definition to add to the working wall.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b="1" i="0" dirty="0"/>
              <a:t>How might someone holding extreme views affect or influence others? </a:t>
            </a:r>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Explain to the class that people can hold extreme (very strong) views or beliefs about things like animal rights, the environment, religion, or how the country should be run. Many people who share very strong views or beliefs do not act upon them.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a:t>However, a very small minority of people hold views which are far beyond what most people think of as acceptable, are offensive and not in line with the values the vast majority of people share (in this country often referred to as British values); that expressing such views can be illegal and that sometimes people use manipulation, persuasion, or violence to try to influence others to take on their views.</a:t>
            </a:r>
            <a:endParaRPr lang="en-GB" b="1" dirty="0"/>
          </a:p>
        </p:txBody>
      </p:sp>
      <p:sp>
        <p:nvSpPr>
          <p:cNvPr id="4" name="Slide Number Placeholder 3"/>
          <p:cNvSpPr>
            <a:spLocks noGrp="1"/>
          </p:cNvSpPr>
          <p:nvPr>
            <p:ph type="sldNum" sz="quarter" idx="5"/>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15905675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guidance 15 mins:</a:t>
            </a:r>
          </a:p>
          <a:p>
            <a:r>
              <a:rPr lang="en-GB" b="0" dirty="0"/>
              <a:t>Explain that there may be times in people’s lives when they feel lonely, excluded, or unhappy, or they might feel a bit uncertain about the way their life is going or unsure about what to do next. In turn, this might then make them more open to being influenced in a negative way by someone else’s views or opinions. </a:t>
            </a:r>
          </a:p>
          <a:p>
            <a:endParaRPr lang="en-GB" b="0" dirty="0"/>
          </a:p>
          <a:p>
            <a:r>
              <a:rPr lang="en-GB" b="0" dirty="0"/>
              <a:t>Using </a:t>
            </a:r>
            <a:r>
              <a:rPr lang="en-GB" b="0" i="1" dirty="0"/>
              <a:t>Resource 2: Dilemmas</a:t>
            </a:r>
            <a:r>
              <a:rPr lang="en-GB" b="0" dirty="0"/>
              <a:t>, allocate each group one of the scenarios. </a:t>
            </a:r>
          </a:p>
          <a:p>
            <a:endParaRPr lang="en-GB" b="0" dirty="0"/>
          </a:p>
          <a:p>
            <a:r>
              <a:rPr lang="en-GB" b="0" dirty="0"/>
              <a:t>Pupils read the scenario then consider, discuss and, using </a:t>
            </a:r>
            <a:r>
              <a:rPr lang="en-GB" b="0" i="1" dirty="0"/>
              <a:t>Resource 3: Think, feel, do</a:t>
            </a:r>
            <a:r>
              <a:rPr lang="en-GB" b="0" dirty="0"/>
              <a:t>, record their thinking about: </a:t>
            </a:r>
          </a:p>
          <a:p>
            <a:r>
              <a:rPr lang="en-GB" b="0" dirty="0"/>
              <a:t>• How the person may be feeling — how would they describe their emotions? </a:t>
            </a:r>
          </a:p>
          <a:p>
            <a:r>
              <a:rPr lang="en-GB" b="0" dirty="0"/>
              <a:t>• What might the person be thinking? </a:t>
            </a:r>
          </a:p>
          <a:p>
            <a:r>
              <a:rPr lang="en-GB" b="0" dirty="0"/>
              <a:t>• What could the person do in order to manage the situation? What choices are they faced with? From whom or where could they get help and support?</a:t>
            </a:r>
          </a:p>
          <a:p>
            <a:endParaRPr lang="en-GB" b="0" dirty="0"/>
          </a:p>
          <a:p>
            <a:r>
              <a:rPr lang="en-GB" b="0" dirty="0"/>
              <a:t>Pupils feedback their ideas and opinions with the rest of the class about how the situations could be managed. </a:t>
            </a:r>
          </a:p>
          <a:p>
            <a:endParaRPr lang="en-GB" b="0" dirty="0"/>
          </a:p>
          <a:p>
            <a:r>
              <a:rPr lang="en-GB" b="0" dirty="0"/>
              <a:t>Discuss as a class: Can they identify either stereotypical, prejudiced or extremist thinking in any of the scenarios? </a:t>
            </a:r>
          </a:p>
          <a:p>
            <a:endParaRPr lang="en-GB" b="0" dirty="0"/>
          </a:p>
          <a:p>
            <a:r>
              <a:rPr lang="en-GB" b="1" dirty="0"/>
              <a:t>Support: </a:t>
            </a:r>
            <a:r>
              <a:rPr lang="en-GB" b="0" dirty="0"/>
              <a:t>Pupils draw a circle around the ideas that they agree with or add their own ideas on </a:t>
            </a:r>
            <a:r>
              <a:rPr lang="en-GB" b="0" i="1" dirty="0"/>
              <a:t>Resource 3a: Think, feel, do (support) </a:t>
            </a:r>
          </a:p>
          <a:p>
            <a:endParaRPr lang="en-GB" b="0" i="1" dirty="0"/>
          </a:p>
          <a:p>
            <a:r>
              <a:rPr lang="en-GB" b="1" i="0" dirty="0"/>
              <a:t>Challenge: </a:t>
            </a:r>
            <a:r>
              <a:rPr lang="en-GB" b="0" i="0" dirty="0"/>
              <a:t>Pupils identify the different choices that the person could make to manage the situation, the likely outcomes that might result and any evidence of possible stereotypical, prejudiced or extremist thinking on </a:t>
            </a:r>
            <a:r>
              <a:rPr lang="en-GB" b="0" i="1" dirty="0"/>
              <a:t>Resource 3b: Choices and outcomes. </a:t>
            </a:r>
          </a:p>
        </p:txBody>
      </p:sp>
      <p:sp>
        <p:nvSpPr>
          <p:cNvPr id="4" name="Slide Number Placeholder 3"/>
          <p:cNvSpPr>
            <a:spLocks noGrp="1"/>
          </p:cNvSpPr>
          <p:nvPr>
            <p:ph type="sldNum" sz="quarter" idx="5"/>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3592036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guidance 5 mins:</a:t>
            </a:r>
          </a:p>
          <a:p>
            <a:endParaRPr lang="en-GB" b="0" dirty="0"/>
          </a:p>
          <a:p>
            <a:r>
              <a:rPr lang="en-GB" b="0" dirty="0"/>
              <a:t>Back in their groups, ask pupils to discuss all the alternatives that they thought of that would help the person to manage the situation. </a:t>
            </a:r>
          </a:p>
          <a:p>
            <a:pPr marL="228600" indent="-228600">
              <a:buAutoNum type="arabicPeriod"/>
            </a:pPr>
            <a:r>
              <a:rPr lang="en-GB" b="0" dirty="0"/>
              <a:t>What might be the impact of them thinking or acting this way for their future lives? </a:t>
            </a:r>
          </a:p>
          <a:p>
            <a:pPr marL="228600" indent="-228600">
              <a:buAutoNum type="arabicPeriod"/>
            </a:pPr>
            <a:r>
              <a:rPr lang="en-GB" b="0" dirty="0"/>
              <a:t>Who could help or provide support for the characters?  </a:t>
            </a:r>
          </a:p>
          <a:p>
            <a:pPr marL="228600" indent="-228600">
              <a:buAutoNum type="arabicPeriod"/>
            </a:pPr>
            <a:r>
              <a:rPr lang="en-GB" b="0" dirty="0"/>
              <a:t>What could happen if they didn’t get help?  </a:t>
            </a:r>
          </a:p>
          <a:p>
            <a:pPr marL="228600" indent="-228600">
              <a:buAutoNum type="arabicPeriod"/>
            </a:pPr>
            <a:r>
              <a:rPr lang="en-GB" b="0" dirty="0"/>
              <a:t>What could the characters do next?</a:t>
            </a:r>
          </a:p>
          <a:p>
            <a:endParaRPr lang="en-GB" b="0" dirty="0"/>
          </a:p>
          <a:p>
            <a:endParaRPr lang="en-GB" b="0" dirty="0"/>
          </a:p>
          <a:p>
            <a:r>
              <a:rPr lang="en-GB" b="0" dirty="0"/>
              <a:t>Make sure these, or similar strategies are drawn out in the discussion: </a:t>
            </a:r>
          </a:p>
          <a:p>
            <a:endParaRPr lang="en-GB" b="0" dirty="0"/>
          </a:p>
          <a:p>
            <a:r>
              <a:rPr lang="en-GB" b="0" dirty="0"/>
              <a:t>• </a:t>
            </a:r>
            <a:r>
              <a:rPr lang="en-GB" b="0" dirty="0" err="1"/>
              <a:t>Taz</a:t>
            </a:r>
            <a:r>
              <a:rPr lang="en-GB" b="0" dirty="0"/>
              <a:t>: could stop hanging out with this group; could speak to Mum, or another trusted adult; could find other places to go for a while – a different park, sports centre, friend’s house. </a:t>
            </a:r>
          </a:p>
          <a:p>
            <a:endParaRPr lang="en-GB" b="0" dirty="0"/>
          </a:p>
          <a:p>
            <a:r>
              <a:rPr lang="en-GB" b="0" dirty="0"/>
              <a:t>• Arden: could leave the online forum; could speak to a parent, teacher or other trusted adult; could show the content to a trusted adult. #</a:t>
            </a:r>
          </a:p>
          <a:p>
            <a:endParaRPr lang="en-GB" b="0" dirty="0"/>
          </a:p>
          <a:p>
            <a:r>
              <a:rPr lang="en-GB" b="0" dirty="0"/>
              <a:t>• Ash: could tell the friend that this would be against the law and would get them into a lot of trouble; could say that the animals could come to more harm outside the farm; could suggest other ways of helping animals, e.g. campaigning or fund-raising on behalf of animals, that would be legal and safe; could speak afterwards to a parent, teacher or other trusted adult. </a:t>
            </a:r>
          </a:p>
          <a:p>
            <a:endParaRPr lang="en-GB" b="0" dirty="0"/>
          </a:p>
          <a:p>
            <a:r>
              <a:rPr lang="en-GB" b="0" dirty="0"/>
              <a:t>• </a:t>
            </a:r>
            <a:r>
              <a:rPr lang="en-GB" b="0" dirty="0" err="1"/>
              <a:t>Zigger</a:t>
            </a:r>
            <a:r>
              <a:rPr lang="en-GB" b="0" dirty="0"/>
              <a:t>: could check the facts by speaking to Mum about why she lost her job; talk about their worries and feelings about Mum losing her job with Mum, a teacher, or another trusted adult.</a:t>
            </a:r>
          </a:p>
          <a:p>
            <a:endParaRPr lang="en-GB" b="0" dirty="0"/>
          </a:p>
        </p:txBody>
      </p:sp>
      <p:sp>
        <p:nvSpPr>
          <p:cNvPr id="4" name="Slide Number Placeholder 3"/>
          <p:cNvSpPr>
            <a:spLocks noGrp="1"/>
          </p:cNvSpPr>
          <p:nvPr>
            <p:ph type="sldNum" sz="quarter" idx="5"/>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1833310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guidance 5 mins (slide 16-17)</a:t>
            </a:r>
          </a:p>
          <a:p>
            <a:endParaRPr lang="en-GB" b="1" dirty="0"/>
          </a:p>
          <a:p>
            <a:r>
              <a:rPr lang="en-GB" dirty="0"/>
              <a:t>Reiterate that although there may be times when they feel lonely or angry about the things going on in their lives, there are always trusted people they can talk to and who can offer support and advice. </a:t>
            </a:r>
          </a:p>
          <a:p>
            <a:endParaRPr lang="en-GB" dirty="0"/>
          </a:p>
          <a:p>
            <a:r>
              <a:rPr lang="en-GB" dirty="0"/>
              <a:t>Adopting prejudiced or extreme views about people or situations will not help and can be dangerous. </a:t>
            </a:r>
          </a:p>
          <a:p>
            <a:endParaRPr lang="en-GB" dirty="0"/>
          </a:p>
          <a:p>
            <a:r>
              <a:rPr lang="en-GB" dirty="0"/>
              <a:t>Ask pupils to think quietly about their support network of people and to look again at their Zones of influence sheet and either think to themselves, or circle whom they trust and know could help them when they are worried or afraid. </a:t>
            </a:r>
          </a:p>
          <a:p>
            <a:endParaRPr lang="en-GB" dirty="0"/>
          </a:p>
          <a:p>
            <a:r>
              <a:rPr lang="en-GB" dirty="0"/>
              <a:t>Ask them also to consider whom they could talk to if they were worried about a friend or somebody else. Remind them about the adults in school whom they can go to for help and also about children’s websites/ helplines such as Childline www.childine.org.uk 0800 1111 and www.childline.org.uk/get-support/ to speak to a counsellor online. </a:t>
            </a:r>
          </a:p>
          <a:p>
            <a:endParaRPr lang="en-GB" dirty="0"/>
          </a:p>
          <a:p>
            <a:r>
              <a:rPr lang="en-GB" dirty="0"/>
              <a:t>There are also sections on the Think u Know website www.thinkuknow.co.uk/ for pupils (8-10) or (11-13) where they can access support and help regarding online extremist behaviours by clicking the CEOP button.</a:t>
            </a:r>
          </a:p>
        </p:txBody>
      </p:sp>
      <p:sp>
        <p:nvSpPr>
          <p:cNvPr id="4" name="Slide Number Placeholder 3"/>
          <p:cNvSpPr>
            <a:spLocks noGrp="1"/>
          </p:cNvSpPr>
          <p:nvPr>
            <p:ph type="sldNum" sz="quarter" idx="5"/>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28948455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guidance 5 mins (slide 16-17)</a:t>
            </a:r>
          </a:p>
          <a:p>
            <a:endParaRPr lang="en-GB" b="1" dirty="0"/>
          </a:p>
          <a:p>
            <a:r>
              <a:rPr lang="en-GB" dirty="0"/>
              <a:t>Reiterate that although there may be times when they feel lonely or angry about the things going on in their lives, there are always trusted people they can talk to and who can offer support and advice. </a:t>
            </a:r>
          </a:p>
          <a:p>
            <a:endParaRPr lang="en-GB" dirty="0"/>
          </a:p>
          <a:p>
            <a:r>
              <a:rPr lang="en-GB" dirty="0"/>
              <a:t>Adopting prejudiced or extreme views about people or situations will not help and can be dangerous. </a:t>
            </a:r>
          </a:p>
          <a:p>
            <a:endParaRPr lang="en-GB" dirty="0"/>
          </a:p>
          <a:p>
            <a:r>
              <a:rPr lang="en-GB" dirty="0"/>
              <a:t>Ask pupils to think quietly about their support network of people and to look again at their Zones of influence sheet and either think to themselves, or circle whom they trust and know could help them when they are worried or afraid. </a:t>
            </a:r>
          </a:p>
          <a:p>
            <a:endParaRPr lang="en-GB" dirty="0"/>
          </a:p>
          <a:p>
            <a:r>
              <a:rPr lang="en-GB" dirty="0"/>
              <a:t>Ask them also to consider whom they could talk to if they were worried about a friend or somebody else. Remind them about the adults in school whom they can go to for help and also about children’s websites/ helplines such as Childline www.childine.org.uk 0800 1111 and www.childline.org.uk/get-support/ to speak to a counsellor online. </a:t>
            </a:r>
          </a:p>
          <a:p>
            <a:endParaRPr lang="en-GB" dirty="0"/>
          </a:p>
          <a:p>
            <a:r>
              <a:rPr lang="en-GB" dirty="0"/>
              <a:t>There are also sections on the Think u Know website www.thinkuknow.co.uk/ for pupils (8-10) or (11-13) where they can access support and help regarding online extremist behaviours by clicking the CEOP button.</a:t>
            </a:r>
          </a:p>
        </p:txBody>
      </p:sp>
      <p:sp>
        <p:nvSpPr>
          <p:cNvPr id="4" name="Slide Number Placeholder 3"/>
          <p:cNvSpPr>
            <a:spLocks noGrp="1"/>
          </p:cNvSpPr>
          <p:nvPr>
            <p:ph type="sldNum" sz="quarter" idx="5"/>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1513734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Ask pupils to revisit their group baseline activity about who and what might influence a person’s attitudes or behaviour and add any new learning in a different coloured pen.</a:t>
            </a: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i="0" dirty="0"/>
              <a:t>These activities</a:t>
            </a:r>
            <a:r>
              <a:rPr lang="en-GB" i="0" baseline="0" dirty="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solidFill>
                  <a:prstClr val="black"/>
                </a:solidFill>
              </a:rPr>
              <a:pPr/>
              <a:t>19</a:t>
            </a:fld>
            <a:endParaRPr lang="en-GB" dirty="0">
              <a:solidFill>
                <a:prstClr val="black"/>
              </a:solidFill>
            </a:endParaRPr>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19/12/2019</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19/12/2019</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19/12/2019</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19/12/2019</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720155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08258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762949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81146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975134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5487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14129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056368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244791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35427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8660951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245484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564284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1220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572800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22070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18236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0721634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2678266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63692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1099454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595793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3462412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2029927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40948903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1080005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8952531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0456325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954407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384364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7015224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579234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377494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6791396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0828670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663294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130414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685413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9372390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1916674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36859105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6430161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3094202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solidFill>
                  <a:prstClr val="black"/>
                </a:solidFill>
              </a:rPr>
              <a:pPr/>
              <a:t>19/12/2019</a:t>
            </a:fld>
            <a:endParaRPr lang="en-GB" dirty="0">
              <a:solidFill>
                <a:prstClr val="black"/>
              </a:solidFill>
            </a:endParaRPr>
          </a:p>
        </p:txBody>
      </p:sp>
      <p:sp>
        <p:nvSpPr>
          <p:cNvPr id="8" name="Footer Placeholder 7"/>
          <p:cNvSpPr>
            <a:spLocks noGrp="1"/>
          </p:cNvSpPr>
          <p:nvPr>
            <p:ph type="ftr" sz="quarter" idx="11"/>
          </p:nvPr>
        </p:nvSpPr>
        <p:spPr/>
        <p:txBody>
          <a:bodyPr/>
          <a:lstStyle/>
          <a:p>
            <a:r>
              <a:rPr lang="en-GB" dirty="0">
                <a:solidFill>
                  <a:prstClr val="white"/>
                </a:solidFill>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90838276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solidFill>
                  <a:prstClr val="black"/>
                </a:solidFill>
              </a:rPr>
              <a:pPr/>
              <a:t>19/12/2019</a:t>
            </a:fld>
            <a:endParaRPr lang="en-GB" dirty="0">
              <a:solidFill>
                <a:prstClr val="black"/>
              </a:solidFill>
            </a:endParaRPr>
          </a:p>
        </p:txBody>
      </p:sp>
      <p:sp>
        <p:nvSpPr>
          <p:cNvPr id="4" name="Footer Placeholder 3"/>
          <p:cNvSpPr>
            <a:spLocks noGrp="1"/>
          </p:cNvSpPr>
          <p:nvPr>
            <p:ph type="ftr" sz="quarter" idx="11"/>
          </p:nvPr>
        </p:nvSpPr>
        <p:spPr/>
        <p:txBody>
          <a:bodyPr/>
          <a:lstStyle/>
          <a:p>
            <a:r>
              <a:rPr lang="en-GB" dirty="0">
                <a:solidFill>
                  <a:prstClr val="white"/>
                </a:solidFill>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7026005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solidFill>
                  <a:prstClr val="black"/>
                </a:solidFill>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a:solidFill>
                  <a:prstClr val="black"/>
                </a:solidFill>
              </a:rPr>
              <a:pPr/>
              <a:t>‹#›</a:t>
            </a:fld>
            <a:endParaRPr dirty="0">
              <a:solidFill>
                <a:prstClr val="black"/>
              </a:solidFill>
            </a:endParaRPr>
          </a:p>
        </p:txBody>
      </p:sp>
    </p:spTree>
    <p:extLst>
      <p:ext uri="{BB962C8B-B14F-4D97-AF65-F5344CB8AC3E}">
        <p14:creationId xmlns:p14="http://schemas.microsoft.com/office/powerpoint/2010/main" val="15448706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38216483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solidFill>
                  <a:prstClr val="black"/>
                </a:solidFill>
              </a:rPr>
              <a:pPr/>
              <a:t>19/12/2019</a:t>
            </a:fld>
            <a:endParaRPr lang="en-GB" dirty="0">
              <a:solidFill>
                <a:prstClr val="black"/>
              </a:solidFill>
            </a:endParaRPr>
          </a:p>
        </p:txBody>
      </p:sp>
      <p:sp>
        <p:nvSpPr>
          <p:cNvPr id="6" name="Footer Placeholder 5"/>
          <p:cNvSpPr>
            <a:spLocks noGrp="1"/>
          </p:cNvSpPr>
          <p:nvPr>
            <p:ph type="ftr" sz="quarter" idx="11"/>
          </p:nvPr>
        </p:nvSpPr>
        <p:spPr/>
        <p:txBody>
          <a:bodyPr/>
          <a:lstStyle/>
          <a:p>
            <a:r>
              <a:rPr lang="en-GB" dirty="0">
                <a:solidFill>
                  <a:prstClr val="white"/>
                </a:solidFill>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57446626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40775250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solidFill>
                  <a:prstClr val="black"/>
                </a:solidFill>
              </a:rPr>
              <a:pPr/>
              <a:t>19/12/2019</a:t>
            </a:fld>
            <a:endParaRPr lang="en-GB" dirty="0">
              <a:solidFill>
                <a:prstClr val="black"/>
              </a:solidFill>
            </a:endParaRPr>
          </a:p>
        </p:txBody>
      </p:sp>
      <p:sp>
        <p:nvSpPr>
          <p:cNvPr id="5" name="Footer Placeholder 4"/>
          <p:cNvSpPr>
            <a:spLocks noGrp="1"/>
          </p:cNvSpPr>
          <p:nvPr>
            <p:ph type="ftr" sz="quarter" idx="11"/>
          </p:nvPr>
        </p:nvSpPr>
        <p:spPr/>
        <p:txBody>
          <a:bodyPr/>
          <a:lstStyle/>
          <a:p>
            <a:r>
              <a:rPr lang="en-GB" dirty="0">
                <a:solidFill>
                  <a:prstClr val="white"/>
                </a:solidFill>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30863796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solidFill>
                  <a:prstClr val="white"/>
                </a:solidFill>
              </a:rPr>
              <a:pPr/>
              <a:t>‹#›</a:t>
            </a:fld>
            <a:endParaRPr lang="en-GB" dirty="0">
              <a:solidFill>
                <a:prstClr val="white"/>
              </a:solidFill>
            </a:endParaRPr>
          </a:p>
        </p:txBody>
      </p:sp>
    </p:spTree>
    <p:extLst>
      <p:ext uri="{BB962C8B-B14F-4D97-AF65-F5344CB8AC3E}">
        <p14:creationId xmlns:p14="http://schemas.microsoft.com/office/powerpoint/2010/main" val="3682644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21645067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37501360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297228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solidFill>
                  <a:prstClr val="white"/>
                </a:solidFill>
              </a:rPr>
              <a:t>© PSHE Association 2018   </a:t>
            </a:r>
          </a:p>
        </p:txBody>
      </p:sp>
    </p:spTree>
    <p:extLst>
      <p:ext uri="{BB962C8B-B14F-4D97-AF65-F5344CB8AC3E}">
        <p14:creationId xmlns:p14="http://schemas.microsoft.com/office/powerpoint/2010/main" val="415041236"/>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hyperlink" Target="http://www.pshe-association.org.uk/"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44.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44.xml"/><Relationship Id="rId6" Type="http://schemas.microsoft.com/office/2007/relationships/hdphoto" Target="../media/hdphoto1.wdp"/><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44.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4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44.xml"/><Relationship Id="rId5" Type="http://schemas.openxmlformats.org/officeDocument/2006/relationships/image" Target="../media/image29.pn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640468" y="4751350"/>
            <a:ext cx="8747372" cy="1569660"/>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4 </a:t>
            </a:r>
          </a:p>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5/6: Extremism</a:t>
            </a:r>
            <a:endParaRPr lang="en-GB" sz="3200" dirty="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Primary Extremism lessons</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2019 	</a:t>
            </a:r>
            <a:r>
              <a:rPr lang="en-GB" dirty="0"/>
              <a:t> </a:t>
            </a:r>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4" name="Picture 13">
            <a:extLst>
              <a:ext uri="{FF2B5EF4-FFF2-40B4-BE49-F238E27FC236}">
                <a16:creationId xmlns:a16="http://schemas.microsoft.com/office/drawing/2014/main" id="{A822AB60-22BC-4201-9598-CC24BACB17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76080" y="2751621"/>
            <a:ext cx="2408842" cy="3393393"/>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5DEDA62E-C680-4257-9695-0B76BF6AB2E7}"/>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3388793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B697D41-9D43-4D36-AF6E-649D4099B7A5}"/>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4284863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4" y="1258631"/>
            <a:ext cx="10769586" cy="5124160"/>
          </a:xfrm>
          <a:prstGeom prst="rect">
            <a:avLst/>
          </a:prstGeom>
          <a:noFill/>
        </p:spPr>
        <p:txBody>
          <a:bodyPr wrap="square" rtlCol="0">
            <a:spAutoFit/>
          </a:bodyPr>
          <a:lstStyle/>
          <a:p>
            <a:pPr>
              <a:lnSpc>
                <a:spcPct val="115000"/>
              </a:lnSpc>
              <a:spcAft>
                <a:spcPts val="1000"/>
              </a:spcAft>
            </a:pPr>
            <a:r>
              <a:rPr lang="en-GB" sz="2400" dirty="0">
                <a:solidFill>
                  <a:schemeClr val="bg1"/>
                </a:solidFill>
                <a:ea typeface="Calibri"/>
                <a:cs typeface="Times New Roman"/>
              </a:rPr>
              <a:t>This is the fourth of a series of four lessons written for primary aged pupils with this particular lesson aimed at upper KS2.   </a:t>
            </a:r>
          </a:p>
          <a:p>
            <a:pPr>
              <a:lnSpc>
                <a:spcPct val="115000"/>
              </a:lnSpc>
              <a:spcAft>
                <a:spcPts val="1000"/>
              </a:spcAft>
            </a:pPr>
            <a:r>
              <a:rPr lang="en-GB" sz="2400" dirty="0">
                <a:solidFill>
                  <a:schemeClr val="bg1"/>
                </a:solidFill>
                <a:ea typeface="Calibri"/>
                <a:cs typeface="Times New Roman"/>
              </a:rPr>
              <a:t>This lesson aims to consider the various ways in which people may be influenced by those around them, how this can sometimes be in a negative way and the impact it can have on their attitudes and behaviours. The lesson also helps pupils recognise times when they or their friends might be more vulnerable to external influences and how this can increase their susceptibility to prejudiced or extremist views. </a:t>
            </a:r>
          </a:p>
          <a:p>
            <a:pPr>
              <a:lnSpc>
                <a:spcPct val="115000"/>
              </a:lnSpc>
              <a:spcAft>
                <a:spcPts val="1000"/>
              </a:spcAft>
            </a:pPr>
            <a:r>
              <a:rPr lang="en-GB" sz="2400" dirty="0">
                <a:solidFill>
                  <a:schemeClr val="bg1"/>
                </a:solidFill>
                <a:ea typeface="Calibri"/>
                <a:cs typeface="Times New Roman"/>
              </a:rPr>
              <a:t>Each lesson is intended to be delivered to different year groups and therefore should be placed within a suitable context to ensure it is part of a developmental, age-appropriate PSHE education programme. </a:t>
            </a:r>
          </a:p>
          <a:p>
            <a:pPr>
              <a:lnSpc>
                <a:spcPct val="115000"/>
              </a:lnSpc>
              <a:spcAft>
                <a:spcPts val="1000"/>
              </a:spcAft>
            </a:pPr>
            <a:endParaRPr lang="en-GB" sz="2400" dirty="0">
              <a:solidFill>
                <a:schemeClr val="bg1"/>
              </a:solidFill>
              <a:ea typeface="Calibri"/>
              <a:cs typeface="Times New Roman"/>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9" name="Footer Placeholder 1">
            <a:extLst>
              <a:ext uri="{FF2B5EF4-FFF2-40B4-BE49-F238E27FC236}">
                <a16:creationId xmlns:a16="http://schemas.microsoft.com/office/drawing/2014/main" id="{65ECE36B-3E48-460B-B40D-EE7314790F7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485573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44387"/>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3" name="TextBox 12"/>
          <p:cNvSpPr txBox="1"/>
          <p:nvPr/>
        </p:nvSpPr>
        <p:spPr>
          <a:xfrm>
            <a:off x="513084" y="2910527"/>
            <a:ext cx="9270995" cy="370018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some of the ways in which people may be influenced by others (positively and negatively)</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Explain what is meant by someone having prejudiced or extremist views </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Identify some different ways to manage negative influences</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Describe where, when and how to seek support for self and others</a:t>
            </a:r>
          </a:p>
        </p:txBody>
      </p:sp>
      <p:sp>
        <p:nvSpPr>
          <p:cNvPr id="16" name="TextBox 15"/>
          <p:cNvSpPr txBox="1"/>
          <p:nvPr/>
        </p:nvSpPr>
        <p:spPr>
          <a:xfrm>
            <a:off x="513085" y="251757"/>
            <a:ext cx="9270995" cy="249985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About how attitudes and opinions can sometimes be influenced by being exposed to prejudiced or extremist views</a:t>
            </a:r>
            <a:endParaRPr lang="en-GB" sz="500" b="1" dirty="0">
              <a:latin typeface="Lato" panose="020F0502020204030203" pitchFamily="34" charset="0"/>
              <a:ea typeface="Lato" panose="020F0502020204030203" pitchFamily="34" charset="0"/>
              <a:cs typeface="Lato" panose="020F050202020403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About how to resist and challenge these viewpoints</a:t>
            </a: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450063"/>
            <a:ext cx="962364" cy="962364"/>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87044" y="2998662"/>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1">
            <a:extLst>
              <a:ext uri="{FF2B5EF4-FFF2-40B4-BE49-F238E27FC236}">
                <a16:creationId xmlns:a16="http://schemas.microsoft.com/office/drawing/2014/main" id="{751664AB-733D-4188-8153-CB689F29BDD2}"/>
              </a:ext>
            </a:extLst>
          </p:cNvPr>
          <p:cNvSpPr txBox="1">
            <a:spLocks/>
          </p:cNvSpPr>
          <p:nvPr/>
        </p:nvSpPr>
        <p:spPr>
          <a:xfrm>
            <a:off x="0" y="6646522"/>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F7E8BFD-2AA9-4C75-9640-3DE20F97B5F1}"/>
              </a:ext>
            </a:extLst>
          </p:cNvPr>
          <p:cNvSpPr/>
          <p:nvPr/>
        </p:nvSpPr>
        <p:spPr>
          <a:xfrm>
            <a:off x="146391" y="5523621"/>
            <a:ext cx="5837791" cy="1043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dirty="0">
                <a:solidFill>
                  <a:prstClr val="black"/>
                </a:solidFill>
                <a:latin typeface="Arial" panose="020B0604020202020204" pitchFamily="34" charset="0"/>
              </a:rPr>
              <a:t/>
            </a:r>
            <a:br>
              <a:rPr lang="en-GB" altLang="en-US" dirty="0">
                <a:solidFill>
                  <a:prstClr val="black"/>
                </a:solidFill>
                <a:latin typeface="Arial" panose="020B0604020202020204" pitchFamily="34" charset="0"/>
              </a:rPr>
            </a:br>
            <a:endParaRPr lang="en-GB" altLang="en-US" dirty="0">
              <a:solidFill>
                <a:prstClr val="black"/>
              </a:solidFill>
              <a:latin typeface="Arial" panose="020B0604020202020204" pitchFamily="34" charset="0"/>
            </a:endParaRPr>
          </a:p>
        </p:txBody>
      </p:sp>
      <p:sp>
        <p:nvSpPr>
          <p:cNvPr id="6" name="TextBox 5"/>
          <p:cNvSpPr txBox="1"/>
          <p:nvPr/>
        </p:nvSpPr>
        <p:spPr>
          <a:xfrm>
            <a:off x="5546" y="24404"/>
            <a:ext cx="7546540" cy="830997"/>
          </a:xfrm>
          <a:prstGeom prst="rect">
            <a:avLst/>
          </a:prstGeom>
          <a:noFill/>
          <a:ln>
            <a:noFill/>
          </a:ln>
        </p:spPr>
        <p:txBody>
          <a:bodyPr wrap="square" rtlCol="0">
            <a:spAutoFit/>
          </a:bodyPr>
          <a:lstStyle/>
          <a:p>
            <a:r>
              <a:rPr lang="en-GB" sz="4800" dirty="0">
                <a:solidFill>
                  <a:prstClr val="white"/>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solidFill>
                  <a:prstClr val="white"/>
                </a:solidFill>
              </a:rPr>
              <a:pPr/>
              <a:t>6</a:t>
            </a:fld>
            <a:endParaRPr lang="en-GB" dirty="0">
              <a:solidFill>
                <a:prstClr val="white"/>
              </a:solidFill>
            </a:endParaRPr>
          </a:p>
        </p:txBody>
      </p:sp>
      <p:sp>
        <p:nvSpPr>
          <p:cNvPr id="16" name="TextBox 15"/>
          <p:cNvSpPr txBox="1"/>
          <p:nvPr/>
        </p:nvSpPr>
        <p:spPr>
          <a:xfrm>
            <a:off x="146391" y="823881"/>
            <a:ext cx="5837794" cy="4493538"/>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Climate for learning</a:t>
            </a:r>
          </a:p>
          <a:p>
            <a:pPr lvl="3"/>
            <a:endParaRPr lang="en-GB" sz="1100" b="1" dirty="0">
              <a:solidFill>
                <a:prstClr val="black"/>
              </a:solidFill>
              <a:latin typeface="Gill Sans MT" panose="020B0502020104020203" pitchFamily="34" charset="0"/>
            </a:endParaRPr>
          </a:p>
          <a:p>
            <a:pPr lvl="3"/>
            <a:endParaRPr lang="en-GB" sz="1100" b="1" dirty="0">
              <a:solidFill>
                <a:prstClr val="black"/>
              </a:solidFill>
              <a:latin typeface="Gill Sans MT" panose="020B0502020104020203" pitchFamily="34" charset="0"/>
            </a:endParaRP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It is possible that during this lesson a pupil may express biased or prejudiced views. If this happens, challenge the attitudes rather than the person, and remind pupils that attitudes which are prejudiced against or stereotype other people are unacceptable in school. Consider whether you need to report the views to the Designated Safeguarding Lead (DSL). </a:t>
            </a:r>
          </a:p>
          <a:p>
            <a:pPr>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Before teaching these lessons, please ensure that you read the accompanying teacher guidance for advice on establishing ground rules, the limits of confidentiality, handling questions, and additional advice relating to teaching sensitive issues.</a:t>
            </a:r>
            <a:endParaRPr lang="en-GB" sz="1600" b="1" dirty="0">
              <a:solidFill>
                <a:prstClr val="black"/>
              </a:solidFill>
              <a:latin typeface="Gill Sans MT" panose="020B0502020104020203" pitchFamily="34" charset="0"/>
            </a:endParaRPr>
          </a:p>
          <a:p>
            <a:pPr lvl="3"/>
            <a:endParaRPr lang="en-GB" sz="400" b="1" dirty="0">
              <a:solidFill>
                <a:prstClr val="black"/>
              </a:solidFill>
              <a:latin typeface="Gill Sans MT" panose="020B050202010402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646" y="955224"/>
            <a:ext cx="887768" cy="887768"/>
          </a:xfrm>
          <a:prstGeom prst="rect">
            <a:avLst/>
          </a:prstGeom>
        </p:spPr>
      </p:pic>
      <p:sp>
        <p:nvSpPr>
          <p:cNvPr id="21" name="TextBox 20"/>
          <p:cNvSpPr txBox="1"/>
          <p:nvPr/>
        </p:nvSpPr>
        <p:spPr>
          <a:xfrm>
            <a:off x="6203561" y="830600"/>
            <a:ext cx="5831993" cy="4161845"/>
          </a:xfrm>
          <a:prstGeom prst="rect">
            <a:avLst/>
          </a:prstGeom>
          <a:solidFill>
            <a:schemeClr val="bg1"/>
          </a:solidFill>
        </p:spPr>
        <p:txBody>
          <a:bodyPr wrap="square" rtlCol="0">
            <a:spAutoFit/>
          </a:bodyPr>
          <a:lstStyle/>
          <a:p>
            <a:pPr lvl="3"/>
            <a:endParaRPr lang="en-GB" sz="1600" b="1" dirty="0">
              <a:solidFill>
                <a:prstClr val="black"/>
              </a:solidFill>
              <a:latin typeface="Gill Sans MT" panose="020B0502020104020203" pitchFamily="34" charset="0"/>
            </a:endParaRPr>
          </a:p>
          <a:p>
            <a:pPr lvl="3"/>
            <a:r>
              <a:rPr lang="en-GB" sz="2800" b="1" dirty="0">
                <a:solidFill>
                  <a:prstClr val="black"/>
                </a:solidFill>
                <a:latin typeface="League Spartan" panose="00000800000000000000" pitchFamily="50" charset="0"/>
              </a:rPr>
              <a:t>Resources required</a:t>
            </a:r>
          </a:p>
          <a:p>
            <a:pPr lvl="3"/>
            <a:endParaRPr lang="en-GB" sz="800" b="1" dirty="0">
              <a:solidFill>
                <a:prstClr val="black"/>
              </a:solidFill>
              <a:latin typeface="Gill Sans MT" panose="020B050202010402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A box or envelope for anonymous questions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Flipchart paper and pens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Pens and pencils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1: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Zones of influence</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2: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Dilemmas</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3: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Think, feel, do</a:t>
            </a: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3a: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Think, feel, do (support)</a:t>
            </a:r>
            <a:endParaRPr lang="en-GB" b="1"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indent="-457200">
              <a:lnSpc>
                <a:spcPct val="150000"/>
              </a:lnSpc>
              <a:buSzPct val="202000"/>
              <a:buFontTx/>
              <a:buBlip>
                <a:blip r:embed="rId4"/>
              </a:buBlip>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Resource 3b: </a:t>
            </a:r>
            <a:r>
              <a:rPr lang="en-GB" b="1" i="1" dirty="0">
                <a:solidFill>
                  <a:prstClr val="black"/>
                </a:solidFill>
                <a:latin typeface="Lato" panose="020F0502020204030203" pitchFamily="34" charset="0"/>
                <a:ea typeface="Lato" panose="020F0502020204030203" pitchFamily="34" charset="0"/>
                <a:cs typeface="Lato" panose="020F0502020204030203" pitchFamily="34" charset="0"/>
              </a:rPr>
              <a:t>Choices and outcomes (challenge)</a:t>
            </a: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83166" y="1002932"/>
            <a:ext cx="928626" cy="603511"/>
          </a:xfrm>
          <a:prstGeom prst="rect">
            <a:avLst/>
          </a:prstGeom>
        </p:spPr>
      </p:pic>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57047" y="5586095"/>
            <a:ext cx="587724" cy="898382"/>
          </a:xfrm>
          <a:prstGeom prst="rect">
            <a:avLst/>
          </a:prstGeom>
        </p:spPr>
      </p:pic>
      <p:sp>
        <p:nvSpPr>
          <p:cNvPr id="24" name="TextBox 23"/>
          <p:cNvSpPr txBox="1"/>
          <p:nvPr/>
        </p:nvSpPr>
        <p:spPr>
          <a:xfrm>
            <a:off x="290318" y="6012096"/>
            <a:ext cx="521402"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9" name="TextBox 18"/>
          <p:cNvSpPr txBox="1"/>
          <p:nvPr/>
        </p:nvSpPr>
        <p:spPr>
          <a:xfrm>
            <a:off x="6203558" y="5158470"/>
            <a:ext cx="5852101" cy="1384995"/>
          </a:xfrm>
          <a:prstGeom prst="rect">
            <a:avLst/>
          </a:prstGeom>
          <a:solidFill>
            <a:schemeClr val="bg1"/>
          </a:solidFill>
        </p:spPr>
        <p:txBody>
          <a:bodyPr wrap="square" rtlCol="0">
            <a:spAutoFit/>
          </a:bodyPr>
          <a:lstStyle/>
          <a:p>
            <a:pPr lvl="3"/>
            <a:r>
              <a:rPr lang="en-GB" sz="2800" b="1" dirty="0">
                <a:solidFill>
                  <a:prstClr val="black"/>
                </a:solidFill>
                <a:latin typeface="Lato" panose="020B0604020202020204" charset="0"/>
                <a:ea typeface="Lato" panose="020B0604020202020204" charset="0"/>
                <a:cs typeface="Lato" panose="020B0604020202020204" charset="0"/>
              </a:rPr>
              <a:t>Further guidance</a:t>
            </a:r>
          </a:p>
          <a:p>
            <a:pPr lvl="3">
              <a:buSzPct val="202000"/>
            </a:pPr>
            <a:r>
              <a:rPr lang="en-GB" b="1" dirty="0">
                <a:solidFill>
                  <a:prstClr val="black"/>
                </a:solidFill>
                <a:latin typeface="Lato" panose="020B0604020202020204" charset="0"/>
                <a:ea typeface="Lato" panose="020B0604020202020204" charset="0"/>
                <a:cs typeface="Lato" panose="020B0604020202020204" charset="0"/>
              </a:rPr>
              <a:t>Members of the PSHE Association can access our website for further guidance </a:t>
            </a:r>
            <a:r>
              <a:rPr lang="en-GB" b="1" dirty="0">
                <a:solidFill>
                  <a:prstClr val="black"/>
                </a:solidFill>
                <a:latin typeface="Lato" panose="020B0604020202020204" charset="0"/>
                <a:ea typeface="Lato" panose="020B0604020202020204" charset="0"/>
                <a:cs typeface="Lato" panose="020B0604020202020204" charset="0"/>
                <a:hlinkClick r:id="rId7"/>
              </a:rPr>
              <a:t>www.pshe-association.org.uk</a:t>
            </a:r>
            <a:endParaRPr lang="en-GB" sz="28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2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400297" y="5456174"/>
            <a:ext cx="1094363" cy="710172"/>
          </a:xfrm>
          <a:prstGeom prst="rect">
            <a:avLst/>
          </a:prstGeom>
        </p:spPr>
      </p:pic>
      <p:sp>
        <p:nvSpPr>
          <p:cNvPr id="17" name="Footer Placeholder 1">
            <a:extLst>
              <a:ext uri="{FF2B5EF4-FFF2-40B4-BE49-F238E27FC236}">
                <a16:creationId xmlns:a16="http://schemas.microsoft.com/office/drawing/2014/main" id="{A7D35666-92E1-436D-91CF-9F7420F99700}"/>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
        <p:nvSpPr>
          <p:cNvPr id="5" name="Rectangle 4">
            <a:extLst>
              <a:ext uri="{FF2B5EF4-FFF2-40B4-BE49-F238E27FC236}">
                <a16:creationId xmlns:a16="http://schemas.microsoft.com/office/drawing/2014/main" id="{956E0054-AEF3-4D99-807D-13D4AB79655F}"/>
              </a:ext>
            </a:extLst>
          </p:cNvPr>
          <p:cNvSpPr/>
          <p:nvPr/>
        </p:nvSpPr>
        <p:spPr>
          <a:xfrm>
            <a:off x="-345196" y="5431857"/>
            <a:ext cx="6239220" cy="1200329"/>
          </a:xfrm>
          <a:prstGeom prst="rect">
            <a:avLst/>
          </a:prstGeom>
        </p:spPr>
        <p:txBody>
          <a:bodyPr wrap="square">
            <a:spAutoFit/>
          </a:bodyPr>
          <a:lstStyle/>
          <a:p>
            <a:pPr lvl="3"/>
            <a:r>
              <a:rPr lang="en-GB" sz="3200" b="1" dirty="0">
                <a:solidFill>
                  <a:prstClr val="black"/>
                </a:solidFill>
                <a:latin typeface="Gill Sans MT" panose="020B0502020104020203" pitchFamily="34" charset="0"/>
              </a:rPr>
              <a:t>Duration</a:t>
            </a:r>
          </a:p>
          <a:p>
            <a:pPr lvl="3"/>
            <a:endParaRPr lang="en-GB" sz="400" b="1" dirty="0">
              <a:solidFill>
                <a:prstClr val="black"/>
              </a:solidFill>
              <a:latin typeface="Gill Sans MT" panose="020B0502020104020203" pitchFamily="34" charset="0"/>
            </a:endParaRPr>
          </a:p>
          <a:p>
            <a:pPr lvl="3">
              <a:buSzPct val="202000"/>
            </a:pPr>
            <a:r>
              <a:rPr lang="en-GB" b="1" dirty="0">
                <a:solidFill>
                  <a:prstClr val="black"/>
                </a:solidFill>
                <a:latin typeface="Lato" panose="020F0502020204030203" pitchFamily="34" charset="0"/>
                <a:ea typeface="Lato" panose="020F0502020204030203" pitchFamily="34" charset="0"/>
                <a:cs typeface="Lato" panose="020F0502020204030203" pitchFamily="34" charset="0"/>
              </a:rPr>
              <a:t>This lesson has been designed to be taught as a 60 minute PSHE education lesson.</a:t>
            </a:r>
            <a:endParaRPr lang="en-GB" sz="800" b="1"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278411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6" name="TextBox 5"/>
          <p:cNvSpPr txBox="1"/>
          <p:nvPr/>
        </p:nvSpPr>
        <p:spPr>
          <a:xfrm>
            <a:off x="445477" y="234547"/>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947503914"/>
              </p:ext>
            </p:extLst>
          </p:nvPr>
        </p:nvGraphicFramePr>
        <p:xfrm>
          <a:off x="375138" y="986223"/>
          <a:ext cx="11441723" cy="5591627"/>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279525">
                  <a:extLst>
                    <a:ext uri="{9D8B030D-6E8A-4147-A177-3AD203B41FA5}">
                      <a16:colId xmlns:a16="http://schemas.microsoft.com/office/drawing/2014/main" val="2234187062"/>
                    </a:ext>
                  </a:extLst>
                </a:gridCol>
                <a:gridCol w="1656080">
                  <a:extLst>
                    <a:ext uri="{9D8B030D-6E8A-4147-A177-3AD203B41FA5}">
                      <a16:colId xmlns:a16="http://schemas.microsoft.com/office/drawing/2014/main" val="3063766827"/>
                    </a:ext>
                  </a:extLst>
                </a:gridCol>
              </a:tblGrid>
              <a:tr h="504947">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00685">
                <a:tc>
                  <a:txBody>
                    <a:bodyPr/>
                    <a:lstStyle/>
                    <a:p>
                      <a:pPr marL="342900" indent="-342900">
                        <a:buAutoNum type="arabicPeriod"/>
                      </a:pPr>
                      <a:r>
                        <a:rPr lang="en-GB" sz="1800" dirty="0">
                          <a:latin typeface="League Spartan" panose="00000800000000000000" pitchFamily="50" charset="0"/>
                        </a:rPr>
                        <a:t>Baseline</a:t>
                      </a:r>
                      <a:r>
                        <a:rPr lang="en-GB" sz="1800" baseline="0" dirty="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brainstorm people and things that might influence someone’s attitudes and behaviour</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474858058"/>
                  </a:ext>
                </a:extLst>
              </a:tr>
              <a:tr h="474920">
                <a:tc>
                  <a:txBody>
                    <a:bodyPr/>
                    <a:lstStyle/>
                    <a:p>
                      <a:r>
                        <a:rPr lang="en-GB" sz="1800" dirty="0">
                          <a:latin typeface="League Spartan" panose="00000800000000000000" pitchFamily="50" charset="0"/>
                        </a:rPr>
                        <a:t>2. Different kinds of influence</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write about the different influences in their lives</a:t>
                      </a:r>
                      <a:endParaRPr lang="en-GB" sz="18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851514">
                <a:tc>
                  <a:txBody>
                    <a:bodyPr/>
                    <a:lstStyle/>
                    <a:p>
                      <a:r>
                        <a:rPr lang="en-GB" sz="1800" dirty="0">
                          <a:latin typeface="League Spartan" panose="00000800000000000000" pitchFamily="50" charset="0"/>
                        </a:rPr>
                        <a:t>3. Negative influences</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consider what ‘prejudice’ and ‘extremism’ mean</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623758">
                <a:tc>
                  <a:txBody>
                    <a:bodyPr/>
                    <a:lstStyle/>
                    <a:p>
                      <a:r>
                        <a:rPr lang="en-GB" sz="1800" dirty="0">
                          <a:latin typeface="League Spartan" panose="00000800000000000000" pitchFamily="50" charset="0"/>
                        </a:rPr>
                        <a:t>4. Dilemmas: managing negative influences</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work in groups to consider how to manage negative influences in given scenarios</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658251162"/>
                  </a:ext>
                </a:extLst>
              </a:tr>
              <a:tr h="474920">
                <a:tc>
                  <a:txBody>
                    <a:bodyPr/>
                    <a:lstStyle/>
                    <a:p>
                      <a:r>
                        <a:rPr lang="en-GB" sz="1800" dirty="0">
                          <a:latin typeface="League Spartan" panose="00000800000000000000" pitchFamily="50" charset="0"/>
                        </a:rPr>
                        <a:t>5. Class discussions: What to do in tough times?</a:t>
                      </a: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talk about alternative courses of action</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r h="474920">
                <a:tc>
                  <a:txBody>
                    <a:bodyPr/>
                    <a:lstStyle/>
                    <a:p>
                      <a:r>
                        <a:rPr lang="en-GB" sz="1800" dirty="0">
                          <a:latin typeface="League Spartan" panose="00000800000000000000" pitchFamily="50" charset="0"/>
                        </a:rPr>
                        <a:t>6.</a:t>
                      </a:r>
                      <a:r>
                        <a:rPr lang="en-GB" sz="1800" baseline="0" dirty="0">
                          <a:latin typeface="League Spartan" panose="00000800000000000000" pitchFamily="50" charset="0"/>
                        </a:rPr>
                        <a:t> Plenary</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a:latin typeface="Lato" panose="020F0502020204030203" pitchFamily="34" charset="0"/>
                          <a:ea typeface="Lato" panose="020F0502020204030203" pitchFamily="34" charset="0"/>
                          <a:cs typeface="Lato" panose="020F0502020204030203" pitchFamily="34" charset="0"/>
                        </a:rPr>
                        <a:t>Pupils discuss networks of support for when they are worried or afraid for themselves or others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10006"/>
                  </a:ext>
                </a:extLst>
              </a:tr>
              <a:tr h="564353">
                <a:tc>
                  <a:txBody>
                    <a:bodyPr/>
                    <a:lstStyle/>
                    <a:p>
                      <a:r>
                        <a:rPr lang="en-GB" sz="1800" dirty="0">
                          <a:latin typeface="League Spartan" panose="00000800000000000000" pitchFamily="50" charset="0"/>
                        </a:rPr>
                        <a:t>7. Endpoint assessment</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Pupils revisit the baseline activity to record their new learning</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480396095"/>
                  </a:ext>
                </a:extLst>
              </a:tr>
              <a:tr h="564353">
                <a:tc>
                  <a:txBody>
                    <a:bodyPr/>
                    <a:lstStyle/>
                    <a:p>
                      <a:r>
                        <a:rPr lang="en-GB" sz="1800" dirty="0">
                          <a:latin typeface="League Spartan" panose="00000800000000000000" pitchFamily="50" charset="0"/>
                        </a:rPr>
                        <a:t>8. Extension (optional)</a:t>
                      </a:r>
                    </a:p>
                  </a:txBody>
                  <a:tcPr anchor="c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Pupils create a mini advice booklet on ways of supporting people who feel excluded</a:t>
                      </a:r>
                    </a:p>
                  </a:txBody>
                  <a:tcPr anchor="ctr">
                    <a:solidFill>
                      <a:schemeClr val="bg1"/>
                    </a:solidFill>
                  </a:tcPr>
                </a:tc>
                <a:tc>
                  <a:txBody>
                    <a:bodyPr/>
                    <a:lstStyle/>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0007"/>
                  </a:ext>
                </a:extLst>
              </a:tr>
            </a:tbl>
          </a:graphicData>
        </a:graphic>
      </p:graphicFrame>
      <p:sp>
        <p:nvSpPr>
          <p:cNvPr id="9" name="TextBox 8"/>
          <p:cNvSpPr txBox="1"/>
          <p:nvPr/>
        </p:nvSpPr>
        <p:spPr>
          <a:xfrm>
            <a:off x="9977120" y="126525"/>
            <a:ext cx="1554480" cy="707886"/>
          </a:xfrm>
          <a:prstGeom prst="rect">
            <a:avLst/>
          </a:prstGeom>
          <a:solidFill>
            <a:srgbClr val="95519E"/>
          </a:solidFill>
          <a:ln>
            <a:solidFill>
              <a:schemeClr val="bg1"/>
            </a:solidFill>
            <a:prstDash val="dash"/>
          </a:ln>
        </p:spPr>
        <p:txBody>
          <a:bodyPr wrap="square" rtlCol="0" anchor="ctr" anchorCtr="1">
            <a:spAutoFit/>
          </a:bodyPr>
          <a:lstStyle/>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3"/>
          <p:cNvSpPr txBox="1">
            <a:spLocks/>
          </p:cNvSpPr>
          <p:nvPr/>
        </p:nvSpPr>
        <p:spPr>
          <a:xfrm flipH="1">
            <a:off x="12382006" y="6463587"/>
            <a:ext cx="196074"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t>
            </a:r>
            <a:r>
              <a:rPr lang="en-GB" dirty="0" err="1"/>
              <a:t>Asciation</a:t>
            </a:r>
            <a:r>
              <a:rPr lang="en-GB" dirty="0"/>
              <a:t> 2018 	 7.</a:t>
            </a:r>
          </a:p>
        </p:txBody>
      </p:sp>
      <p:sp>
        <p:nvSpPr>
          <p:cNvPr id="7" name="Footer Placeholder 1">
            <a:extLst>
              <a:ext uri="{FF2B5EF4-FFF2-40B4-BE49-F238E27FC236}">
                <a16:creationId xmlns:a16="http://schemas.microsoft.com/office/drawing/2014/main" id="{FF86F993-369C-4972-BE94-9F0FCE57E9AF}"/>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2019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3108543"/>
          </a:xfrm>
          <a:prstGeom prst="rect">
            <a:avLst/>
          </a:prstGeom>
          <a:noFill/>
        </p:spPr>
        <p:txBody>
          <a:bodyPr wrap="square" rtlCol="0">
            <a:spAutoFit/>
          </a:bodyPr>
          <a:lstStyle/>
          <a:p>
            <a:pPr algn="ctr">
              <a:defRPr/>
            </a:pPr>
            <a:r>
              <a:rPr lang="en-GB" sz="6000" b="1" dirty="0">
                <a:solidFill>
                  <a:prstClr val="black"/>
                </a:solidFill>
                <a:latin typeface="League Spartan" panose="00000800000000000000" pitchFamily="50" charset="0"/>
              </a:rPr>
              <a:t>Lesson 4:</a:t>
            </a:r>
          </a:p>
          <a:p>
            <a:pPr algn="ctr">
              <a:defRPr/>
            </a:pPr>
            <a:r>
              <a:rPr lang="en-GB" sz="6000" b="1" dirty="0">
                <a:solidFill>
                  <a:srgbClr val="95519E"/>
                </a:solidFill>
                <a:latin typeface="League Spartan" panose="00000800000000000000" pitchFamily="50" charset="0"/>
              </a:rPr>
              <a:t>Extremism</a:t>
            </a:r>
          </a:p>
          <a:p>
            <a:pPr algn="ctr">
              <a:defRPr/>
            </a:pPr>
            <a:endParaRPr lang="en-GB" sz="4800" b="1" dirty="0">
              <a:solidFill>
                <a:prstClr val="black"/>
              </a:solidFill>
              <a:latin typeface="League Spartan" panose="00000800000000000000" pitchFamily="50" charset="0"/>
            </a:endParaRPr>
          </a:p>
          <a:p>
            <a:pPr algn="ctr">
              <a:defRPr/>
            </a:pPr>
            <a:endParaRPr lang="en-GB" sz="2800" b="1" dirty="0">
              <a:solidFill>
                <a:prstClr val="black"/>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8</a:t>
            </a:fld>
            <a:endParaRPr dirty="0">
              <a:solidFill>
                <a:prstClr val="black"/>
              </a:solidFill>
            </a:endParaRPr>
          </a:p>
        </p:txBody>
      </p:sp>
      <p:sp>
        <p:nvSpPr>
          <p:cNvPr id="6" name="Footer Placeholder 4">
            <a:extLst>
              <a:ext uri="{FF2B5EF4-FFF2-40B4-BE49-F238E27FC236}">
                <a16:creationId xmlns:a16="http://schemas.microsoft.com/office/drawing/2014/main" id="{F8815F26-5C6B-4520-A89E-E839A466448D}"/>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4" name="Picture 3">
            <a:extLst>
              <a:ext uri="{FF2B5EF4-FFF2-40B4-BE49-F238E27FC236}">
                <a16:creationId xmlns:a16="http://schemas.microsoft.com/office/drawing/2014/main" id="{0F7E1F11-30C2-4171-8A93-8020D87AE2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40922" y="744571"/>
            <a:ext cx="4718993" cy="2516796"/>
          </a:xfrm>
          <a:prstGeom prst="rect">
            <a:avLst/>
          </a:prstGeom>
        </p:spPr>
      </p:pic>
    </p:spTree>
    <p:extLst>
      <p:ext uri="{BB962C8B-B14F-4D97-AF65-F5344CB8AC3E}">
        <p14:creationId xmlns:p14="http://schemas.microsoft.com/office/powerpoint/2010/main" val="1814953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7" name="Footer Placeholder 4">
            <a:extLst>
              <a:ext uri="{FF2B5EF4-FFF2-40B4-BE49-F238E27FC236}">
                <a16:creationId xmlns:a16="http://schemas.microsoft.com/office/drawing/2014/main" id="{12374708-C4B6-4F10-802B-F44DB8F1429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2757244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9664" y="2395559"/>
            <a:ext cx="11279287" cy="3297185"/>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examples of different types of stereotyping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how stereotypes can be unfair and unhelpful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Recognise how stereotyping may have a negative effect on someone’s behaviour, aspirations and feelings about themselves </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positive actions to challenge stereotyping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TextBox 9"/>
          <p:cNvSpPr txBox="1"/>
          <p:nvPr/>
        </p:nvSpPr>
        <p:spPr>
          <a:xfrm>
            <a:off x="299664" y="246673"/>
            <a:ext cx="11127036" cy="1569660"/>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about how negative stereotypes can influence behaviours and attitudes towards different groups of people</a:t>
            </a: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3049" y="246673"/>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13049" y="1850402"/>
            <a:ext cx="877333" cy="1001704"/>
          </a:xfrm>
          <a:prstGeom prst="rect">
            <a:avLst/>
          </a:prstGeom>
        </p:spPr>
      </p:pic>
      <p:sp>
        <p:nvSpPr>
          <p:cNvPr id="8" name="Footer Placeholder 4">
            <a:extLst>
              <a:ext uri="{FF2B5EF4-FFF2-40B4-BE49-F238E27FC236}">
                <a16:creationId xmlns:a16="http://schemas.microsoft.com/office/drawing/2014/main" id="{50B020EA-0823-48D3-BF43-D56B18A4B8A0}"/>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1559488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7762" y="46437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Starting point</a:t>
            </a:r>
          </a:p>
        </p:txBody>
      </p:sp>
      <p:sp>
        <p:nvSpPr>
          <p:cNvPr id="8" name="TextBox 7"/>
          <p:cNvSpPr txBox="1"/>
          <p:nvPr/>
        </p:nvSpPr>
        <p:spPr>
          <a:xfrm>
            <a:off x="1022009" y="4332897"/>
            <a:ext cx="10527992" cy="1569660"/>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an outline of a person in the middle of your paper.</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Around this person mind map all the people or things that might influence their beliefs, attitudes or </a:t>
            </a:r>
            <a:r>
              <a:rPr lang="en-US" sz="2400" dirty="0" err="1">
                <a:latin typeface="Lato" panose="020F0502020204030203" pitchFamily="34" charset="0"/>
                <a:ea typeface="Lato" panose="020F0502020204030203" pitchFamily="34" charset="0"/>
                <a:cs typeface="Lato" panose="020F0502020204030203" pitchFamily="34" charset="0"/>
              </a:rPr>
              <a:t>behaviour</a:t>
            </a:r>
            <a:r>
              <a:rPr lang="en-US" sz="2400" dirty="0">
                <a:latin typeface="Lato" panose="020F0502020204030203" pitchFamily="34" charset="0"/>
                <a:ea typeface="Lato" panose="020F0502020204030203" pitchFamily="34" charset="0"/>
                <a:cs typeface="Lato" panose="020F0502020204030203" pitchFamily="34" charset="0"/>
              </a:rPr>
              <a:t>.</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026015" y="535330"/>
            <a:ext cx="1365250"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Footer Placeholder 4">
            <a:extLst>
              <a:ext uri="{FF2B5EF4-FFF2-40B4-BE49-F238E27FC236}">
                <a16:creationId xmlns:a16="http://schemas.microsoft.com/office/drawing/2014/main" id="{A4128711-14DF-42B5-A9AA-46956253FECA}"/>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12" name="Picture 11">
            <a:extLst>
              <a:ext uri="{FF2B5EF4-FFF2-40B4-BE49-F238E27FC236}">
                <a16:creationId xmlns:a16="http://schemas.microsoft.com/office/drawing/2014/main" id="{E12E6F06-25EB-4098-842B-F2DD9A4EBD4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037210" flipH="1">
            <a:off x="6461533" y="988266"/>
            <a:ext cx="995469" cy="1155853"/>
          </a:xfrm>
          <a:prstGeom prst="rect">
            <a:avLst/>
          </a:prstGeom>
        </p:spPr>
      </p:pic>
      <p:pic>
        <p:nvPicPr>
          <p:cNvPr id="15" name="Picture 14">
            <a:extLst>
              <a:ext uri="{FF2B5EF4-FFF2-40B4-BE49-F238E27FC236}">
                <a16:creationId xmlns:a16="http://schemas.microsoft.com/office/drawing/2014/main" id="{CD0E5BAE-E2F6-4845-B7AE-89D075A96D1C}"/>
              </a:ext>
            </a:extLst>
          </p:cNvPr>
          <p:cNvPicPr>
            <a:picLocks noChangeAspect="1"/>
          </p:cNvPicPr>
          <p:nvPr/>
        </p:nvPicPr>
        <p:blipFill>
          <a:blip r:embed="rId5"/>
          <a:stretch>
            <a:fillRect/>
          </a:stretch>
        </p:blipFill>
        <p:spPr>
          <a:xfrm>
            <a:off x="5684853" y="1437051"/>
            <a:ext cx="751041" cy="1845779"/>
          </a:xfrm>
          <a:prstGeom prst="rect">
            <a:avLst/>
          </a:prstGeom>
        </p:spPr>
      </p:pic>
      <p:pic>
        <p:nvPicPr>
          <p:cNvPr id="19" name="Picture 18">
            <a:extLst>
              <a:ext uri="{FF2B5EF4-FFF2-40B4-BE49-F238E27FC236}">
                <a16:creationId xmlns:a16="http://schemas.microsoft.com/office/drawing/2014/main" id="{7E32169E-1968-45DC-89F5-73CF93449A7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7699920">
            <a:off x="6381340" y="2783035"/>
            <a:ext cx="1155853" cy="1155853"/>
          </a:xfrm>
          <a:prstGeom prst="rect">
            <a:avLst/>
          </a:prstGeom>
        </p:spPr>
      </p:pic>
      <p:pic>
        <p:nvPicPr>
          <p:cNvPr id="20" name="Picture 19">
            <a:extLst>
              <a:ext uri="{FF2B5EF4-FFF2-40B4-BE49-F238E27FC236}">
                <a16:creationId xmlns:a16="http://schemas.microsoft.com/office/drawing/2014/main" id="{A796FE12-8631-49DE-9A5E-2AFCB476918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6770714">
            <a:off x="4377815" y="1577754"/>
            <a:ext cx="1155853" cy="1155853"/>
          </a:xfrm>
          <a:prstGeom prst="rect">
            <a:avLst/>
          </a:prstGeom>
        </p:spPr>
      </p:pic>
    </p:spTree>
    <p:extLst>
      <p:ext uri="{BB962C8B-B14F-4D97-AF65-F5344CB8AC3E}">
        <p14:creationId xmlns:p14="http://schemas.microsoft.com/office/powerpoint/2010/main" val="576636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6515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Different kinds of influence</a:t>
            </a:r>
          </a:p>
        </p:txBody>
      </p:sp>
      <p:sp>
        <p:nvSpPr>
          <p:cNvPr id="8" name="TextBox 7"/>
          <p:cNvSpPr txBox="1"/>
          <p:nvPr/>
        </p:nvSpPr>
        <p:spPr>
          <a:xfrm>
            <a:off x="832004" y="4813113"/>
            <a:ext cx="10527992" cy="1938992"/>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or write the people or things that influence you.</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Next to each person or thing, write how it influences you. </a:t>
            </a: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8" name="Footer Placeholder 4">
            <a:extLst>
              <a:ext uri="{FF2B5EF4-FFF2-40B4-BE49-F238E27FC236}">
                <a16:creationId xmlns:a16="http://schemas.microsoft.com/office/drawing/2014/main" id="{A4128711-14DF-42B5-A9AA-46956253FECA}"/>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4" name="Oval 3">
            <a:extLst>
              <a:ext uri="{FF2B5EF4-FFF2-40B4-BE49-F238E27FC236}">
                <a16:creationId xmlns:a16="http://schemas.microsoft.com/office/drawing/2014/main" id="{4CBBCA23-B013-4533-84D9-573756A2892C}"/>
              </a:ext>
            </a:extLst>
          </p:cNvPr>
          <p:cNvSpPr/>
          <p:nvPr/>
        </p:nvSpPr>
        <p:spPr>
          <a:xfrm>
            <a:off x="4410419" y="1610149"/>
            <a:ext cx="3371162" cy="3018622"/>
          </a:xfrm>
          <a:prstGeom prst="ellipse">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C84418F7-5A07-4834-8585-666555737AA7}"/>
              </a:ext>
            </a:extLst>
          </p:cNvPr>
          <p:cNvSpPr/>
          <p:nvPr/>
        </p:nvSpPr>
        <p:spPr>
          <a:xfrm>
            <a:off x="4696857" y="1891649"/>
            <a:ext cx="2798286" cy="2455622"/>
          </a:xfrm>
          <a:prstGeom prst="ellipse">
            <a:avLst/>
          </a:prstGeom>
          <a:noFill/>
          <a:ln w="190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1D7EF3C7-5D11-4D2B-8D4E-BAD9DCBEBFA8}"/>
              </a:ext>
            </a:extLst>
          </p:cNvPr>
          <p:cNvSpPr/>
          <p:nvPr/>
        </p:nvSpPr>
        <p:spPr>
          <a:xfrm>
            <a:off x="4994313" y="2134021"/>
            <a:ext cx="2203374" cy="1970878"/>
          </a:xfrm>
          <a:prstGeom prst="ellipse">
            <a:avLst/>
          </a:prstGeom>
          <a:no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0749DCDC-41BA-4930-BC5D-627EA76B04EC}"/>
              </a:ext>
            </a:extLst>
          </p:cNvPr>
          <p:cNvPicPr>
            <a:picLocks noChangeAspect="1"/>
          </p:cNvPicPr>
          <p:nvPr/>
        </p:nvPicPr>
        <p:blipFill>
          <a:blip r:embed="rId3"/>
          <a:stretch>
            <a:fillRect/>
          </a:stretch>
        </p:blipFill>
        <p:spPr>
          <a:xfrm>
            <a:off x="5815481" y="2445459"/>
            <a:ext cx="561037" cy="1378820"/>
          </a:xfrm>
          <a:prstGeom prst="rect">
            <a:avLst/>
          </a:prstGeom>
        </p:spPr>
      </p:pic>
    </p:spTree>
    <p:extLst>
      <p:ext uri="{BB962C8B-B14F-4D97-AF65-F5344CB8AC3E}">
        <p14:creationId xmlns:p14="http://schemas.microsoft.com/office/powerpoint/2010/main" val="2839405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D1087E4-5127-402F-A968-25273884D2E0}"/>
              </a:ext>
            </a:extLst>
          </p:cNvPr>
          <p:cNvSpPr>
            <a:spLocks noGrp="1"/>
          </p:cNvSpPr>
          <p:nvPr>
            <p:ph type="sldNum" sz="quarter" idx="12"/>
          </p:nvPr>
        </p:nvSpPr>
        <p:spPr/>
        <p:txBody>
          <a:bodyPr/>
          <a:lstStyle/>
          <a:p>
            <a:fld id="{2D651D86-383D-45DB-A701-76B5BFCFE28F}" type="slidenum">
              <a:rPr lang="en-GB" smtClean="0">
                <a:solidFill>
                  <a:prstClr val="black"/>
                </a:solidFill>
              </a:rPr>
              <a:pPr/>
              <a:t>13</a:t>
            </a:fld>
            <a:endParaRPr lang="en-GB" dirty="0">
              <a:solidFill>
                <a:prstClr val="black"/>
              </a:solidFill>
            </a:endParaRPr>
          </a:p>
        </p:txBody>
      </p:sp>
      <p:sp>
        <p:nvSpPr>
          <p:cNvPr id="4" name="Footer Placeholder 4">
            <a:extLst>
              <a:ext uri="{FF2B5EF4-FFF2-40B4-BE49-F238E27FC236}">
                <a16:creationId xmlns:a16="http://schemas.microsoft.com/office/drawing/2014/main" id="{6DAE121C-D022-4841-B442-8AB8AF2631D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6" name="Speech Bubble: Rectangle with Corners Rounded 5">
            <a:extLst>
              <a:ext uri="{FF2B5EF4-FFF2-40B4-BE49-F238E27FC236}">
                <a16:creationId xmlns:a16="http://schemas.microsoft.com/office/drawing/2014/main" id="{E8534CAB-8E81-4195-AC3E-D3C460A29744}"/>
              </a:ext>
            </a:extLst>
          </p:cNvPr>
          <p:cNvSpPr/>
          <p:nvPr/>
        </p:nvSpPr>
        <p:spPr>
          <a:xfrm>
            <a:off x="473725" y="118618"/>
            <a:ext cx="3877937" cy="2291508"/>
          </a:xfrm>
          <a:prstGeom prst="wedgeRoundRectCallout">
            <a:avLst>
              <a:gd name="adj1" fmla="val -52849"/>
              <a:gd name="adj2" fmla="val 71324"/>
              <a:gd name="adj3" fmla="val 16667"/>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What does the word </a:t>
            </a:r>
            <a:r>
              <a:rPr lang="en-GB" sz="3200" b="1" dirty="0"/>
              <a:t>prejudice </a:t>
            </a:r>
            <a:r>
              <a:rPr lang="en-GB" sz="3200" dirty="0"/>
              <a:t>mean?</a:t>
            </a:r>
          </a:p>
        </p:txBody>
      </p:sp>
      <p:grpSp>
        <p:nvGrpSpPr>
          <p:cNvPr id="11" name="Group 10">
            <a:extLst>
              <a:ext uri="{FF2B5EF4-FFF2-40B4-BE49-F238E27FC236}">
                <a16:creationId xmlns:a16="http://schemas.microsoft.com/office/drawing/2014/main" id="{E18F59FB-140E-47FC-AA19-1BED1DCAD8E1}"/>
              </a:ext>
            </a:extLst>
          </p:cNvPr>
          <p:cNvGrpSpPr/>
          <p:nvPr/>
        </p:nvGrpSpPr>
        <p:grpSpPr>
          <a:xfrm rot="21098923">
            <a:off x="797295" y="2881066"/>
            <a:ext cx="3064627" cy="2719821"/>
            <a:chOff x="1333084" y="2840403"/>
            <a:chExt cx="3652166" cy="3332602"/>
          </a:xfrm>
        </p:grpSpPr>
        <p:pic>
          <p:nvPicPr>
            <p:cNvPr id="9" name="Picture 8">
              <a:extLst>
                <a:ext uri="{FF2B5EF4-FFF2-40B4-BE49-F238E27FC236}">
                  <a16:creationId xmlns:a16="http://schemas.microsoft.com/office/drawing/2014/main" id="{A7B9375D-61EB-4C09-8A17-B61A1DD373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3084" y="2840403"/>
              <a:ext cx="3652166" cy="3332602"/>
            </a:xfrm>
            <a:prstGeom prst="rect">
              <a:avLst/>
            </a:prstGeom>
          </p:spPr>
        </p:pic>
        <p:sp>
          <p:nvSpPr>
            <p:cNvPr id="10" name="Rectangle 9">
              <a:extLst>
                <a:ext uri="{FF2B5EF4-FFF2-40B4-BE49-F238E27FC236}">
                  <a16:creationId xmlns:a16="http://schemas.microsoft.com/office/drawing/2014/main" id="{F8B29CC0-2034-4E8A-8C6B-CB99D8A60162}"/>
                </a:ext>
              </a:extLst>
            </p:cNvPr>
            <p:cNvSpPr/>
            <p:nvPr/>
          </p:nvSpPr>
          <p:spPr>
            <a:xfrm>
              <a:off x="1688849" y="3225514"/>
              <a:ext cx="3029638" cy="1938993"/>
            </a:xfrm>
            <a:prstGeom prst="rect">
              <a:avLst/>
            </a:prstGeom>
          </p:spPr>
          <p:txBody>
            <a:bodyPr wrap="square">
              <a:spAutoFit/>
            </a:bodyPr>
            <a:lstStyle/>
            <a:p>
              <a:pPr algn="ctr"/>
              <a:r>
                <a:rPr lang="en-US" sz="2400" dirty="0">
                  <a:latin typeface="Lato" panose="020F0502020204030203" pitchFamily="34" charset="0"/>
                  <a:ea typeface="Lato" panose="020F0502020204030203" pitchFamily="34" charset="0"/>
                  <a:cs typeface="Lato" panose="020F0502020204030203" pitchFamily="34" charset="0"/>
                </a:rPr>
                <a:t>Let’s agree on a definition for the word </a:t>
              </a:r>
              <a:r>
                <a:rPr lang="en-US" sz="2400" b="1" dirty="0">
                  <a:latin typeface="Lato" panose="020F0502020204030203" pitchFamily="34" charset="0"/>
                  <a:ea typeface="Lato" panose="020F0502020204030203" pitchFamily="34" charset="0"/>
                  <a:cs typeface="Lato" panose="020F0502020204030203" pitchFamily="34" charset="0"/>
                </a:rPr>
                <a:t>prejudice </a:t>
              </a:r>
              <a:r>
                <a:rPr lang="en-US" sz="2400" dirty="0">
                  <a:latin typeface="Lato" panose="020F0502020204030203" pitchFamily="34" charset="0"/>
                  <a:ea typeface="Lato" panose="020F0502020204030203" pitchFamily="34" charset="0"/>
                  <a:cs typeface="Lato" panose="020F0502020204030203" pitchFamily="34" charset="0"/>
                </a:rPr>
                <a:t>and add it to our working wall.</a:t>
              </a:r>
              <a:endParaRPr lang="en-GB" sz="2400" dirty="0"/>
            </a:p>
          </p:txBody>
        </p:sp>
      </p:grpSp>
      <p:sp>
        <p:nvSpPr>
          <p:cNvPr id="15" name="Speech Bubble: Rectangle with Corners Rounded 14">
            <a:extLst>
              <a:ext uri="{FF2B5EF4-FFF2-40B4-BE49-F238E27FC236}">
                <a16:creationId xmlns:a16="http://schemas.microsoft.com/office/drawing/2014/main" id="{5D1B43BE-002A-4F3D-BB83-4636FE117AA9}"/>
              </a:ext>
            </a:extLst>
          </p:cNvPr>
          <p:cNvSpPr/>
          <p:nvPr/>
        </p:nvSpPr>
        <p:spPr>
          <a:xfrm>
            <a:off x="5321815" y="397118"/>
            <a:ext cx="3877937" cy="2291508"/>
          </a:xfrm>
          <a:prstGeom prst="wedgeRoundRectCallout">
            <a:avLst>
              <a:gd name="adj1" fmla="val 49140"/>
              <a:gd name="adj2" fmla="val 77574"/>
              <a:gd name="adj3" fmla="val 16667"/>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What does the word </a:t>
            </a:r>
            <a:r>
              <a:rPr lang="en-GB" sz="3200" b="1" dirty="0"/>
              <a:t>extremism </a:t>
            </a:r>
            <a:r>
              <a:rPr lang="en-GB" sz="3200" dirty="0"/>
              <a:t>or </a:t>
            </a:r>
            <a:r>
              <a:rPr lang="en-GB" sz="3200" b="1" dirty="0"/>
              <a:t>extremist </a:t>
            </a:r>
            <a:r>
              <a:rPr lang="en-GB" sz="3200" dirty="0"/>
              <a:t>mean?</a:t>
            </a:r>
          </a:p>
        </p:txBody>
      </p:sp>
      <p:grpSp>
        <p:nvGrpSpPr>
          <p:cNvPr id="16" name="Group 15">
            <a:extLst>
              <a:ext uri="{FF2B5EF4-FFF2-40B4-BE49-F238E27FC236}">
                <a16:creationId xmlns:a16="http://schemas.microsoft.com/office/drawing/2014/main" id="{0ACCC469-8483-4FA1-B12B-BE630855F8FC}"/>
              </a:ext>
            </a:extLst>
          </p:cNvPr>
          <p:cNvGrpSpPr/>
          <p:nvPr/>
        </p:nvGrpSpPr>
        <p:grpSpPr>
          <a:xfrm rot="283379">
            <a:off x="4501383" y="3246369"/>
            <a:ext cx="3215098" cy="2978875"/>
            <a:chOff x="1500910" y="3228905"/>
            <a:chExt cx="3652166" cy="3332602"/>
          </a:xfrm>
        </p:grpSpPr>
        <p:pic>
          <p:nvPicPr>
            <p:cNvPr id="20" name="Picture 19">
              <a:extLst>
                <a:ext uri="{FF2B5EF4-FFF2-40B4-BE49-F238E27FC236}">
                  <a16:creationId xmlns:a16="http://schemas.microsoft.com/office/drawing/2014/main" id="{2083A564-BA1A-4503-95F9-79A75FA5AE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00910" y="3228905"/>
              <a:ext cx="3652166" cy="3332602"/>
            </a:xfrm>
            <a:prstGeom prst="rect">
              <a:avLst/>
            </a:prstGeom>
          </p:spPr>
        </p:pic>
        <p:sp>
          <p:nvSpPr>
            <p:cNvPr id="21" name="Rectangle 20">
              <a:extLst>
                <a:ext uri="{FF2B5EF4-FFF2-40B4-BE49-F238E27FC236}">
                  <a16:creationId xmlns:a16="http://schemas.microsoft.com/office/drawing/2014/main" id="{F455F781-858F-4AFF-BB92-C5B4B955F7DA}"/>
                </a:ext>
              </a:extLst>
            </p:cNvPr>
            <p:cNvSpPr/>
            <p:nvPr/>
          </p:nvSpPr>
          <p:spPr>
            <a:xfrm>
              <a:off x="1812173" y="3852610"/>
              <a:ext cx="3029639" cy="1569660"/>
            </a:xfrm>
            <a:prstGeom prst="rect">
              <a:avLst/>
            </a:prstGeom>
          </p:spPr>
          <p:txBody>
            <a:bodyPr wrap="square">
              <a:spAutoFit/>
            </a:bodyPr>
            <a:lstStyle/>
            <a:p>
              <a:pPr algn="ctr"/>
              <a:r>
                <a:rPr lang="en-US" sz="2400" dirty="0">
                  <a:latin typeface="Lato" panose="020F0502020204030203" pitchFamily="34" charset="0"/>
                  <a:ea typeface="Lato" panose="020F0502020204030203" pitchFamily="34" charset="0"/>
                  <a:cs typeface="Lato" panose="020F0502020204030203" pitchFamily="34" charset="0"/>
                </a:rPr>
                <a:t>Let’s agree on a definition for this word and add it to our working wall too.</a:t>
              </a:r>
              <a:endParaRPr lang="en-GB" sz="2400" dirty="0"/>
            </a:p>
          </p:txBody>
        </p:sp>
      </p:grpSp>
      <p:sp>
        <p:nvSpPr>
          <p:cNvPr id="12" name="Thought Bubble: Cloud 11">
            <a:extLst>
              <a:ext uri="{FF2B5EF4-FFF2-40B4-BE49-F238E27FC236}">
                <a16:creationId xmlns:a16="http://schemas.microsoft.com/office/drawing/2014/main" id="{11A54FAA-BE4A-496C-9E5A-403F2475069B}"/>
              </a:ext>
            </a:extLst>
          </p:cNvPr>
          <p:cNvSpPr/>
          <p:nvPr/>
        </p:nvSpPr>
        <p:spPr>
          <a:xfrm flipH="1">
            <a:off x="8174674" y="3514381"/>
            <a:ext cx="3806044" cy="2597783"/>
          </a:xfrm>
          <a:prstGeom prst="cloudCallout">
            <a:avLst>
              <a:gd name="adj1" fmla="val -42484"/>
              <a:gd name="adj2" fmla="val 69878"/>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How might someone holding extreme views affect or influence others?</a:t>
            </a:r>
          </a:p>
        </p:txBody>
      </p:sp>
    </p:spTree>
    <p:extLst>
      <p:ext uri="{BB962C8B-B14F-4D97-AF65-F5344CB8AC3E}">
        <p14:creationId xmlns:p14="http://schemas.microsoft.com/office/powerpoint/2010/main" val="39900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up)">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1A8969E-059F-4EB1-A1B8-0AC5F15C1FD3}"/>
              </a:ext>
            </a:extLst>
          </p:cNvPr>
          <p:cNvPicPr>
            <a:picLocks noChangeAspect="1"/>
          </p:cNvPicPr>
          <p:nvPr/>
        </p:nvPicPr>
        <p:blipFill>
          <a:blip r:embed="rId3"/>
          <a:stretch>
            <a:fillRect/>
          </a:stretch>
        </p:blipFill>
        <p:spPr>
          <a:xfrm rot="21411212">
            <a:off x="9492062" y="318132"/>
            <a:ext cx="1727294" cy="1504212"/>
          </a:xfrm>
          <a:prstGeom prst="rect">
            <a:avLst/>
          </a:prstGeom>
        </p:spPr>
      </p:pic>
      <p:sp>
        <p:nvSpPr>
          <p:cNvPr id="3" name="Slide Number Placeholder 2">
            <a:extLst>
              <a:ext uri="{FF2B5EF4-FFF2-40B4-BE49-F238E27FC236}">
                <a16:creationId xmlns:a16="http://schemas.microsoft.com/office/drawing/2014/main" id="{60ACA91F-146D-4A4E-A3F7-C02D887F3FFF}"/>
              </a:ext>
            </a:extLst>
          </p:cNvPr>
          <p:cNvSpPr>
            <a:spLocks noGrp="1"/>
          </p:cNvSpPr>
          <p:nvPr>
            <p:ph type="sldNum" sz="quarter" idx="12"/>
          </p:nvPr>
        </p:nvSpPr>
        <p:spPr/>
        <p:txBody>
          <a:bodyPr/>
          <a:lstStyle/>
          <a:p>
            <a:fld id="{2D651D86-383D-45DB-A701-76B5BFCFE28F}" type="slidenum">
              <a:rPr lang="en-GB" smtClean="0">
                <a:solidFill>
                  <a:prstClr val="black"/>
                </a:solidFill>
              </a:rPr>
              <a:pPr/>
              <a:t>14</a:t>
            </a:fld>
            <a:endParaRPr lang="en-GB" dirty="0">
              <a:solidFill>
                <a:prstClr val="black"/>
              </a:solidFill>
            </a:endParaRPr>
          </a:p>
        </p:txBody>
      </p:sp>
      <p:sp>
        <p:nvSpPr>
          <p:cNvPr id="4" name="Footer Placeholder 4">
            <a:extLst>
              <a:ext uri="{FF2B5EF4-FFF2-40B4-BE49-F238E27FC236}">
                <a16:creationId xmlns:a16="http://schemas.microsoft.com/office/drawing/2014/main" id="{1F0DFC11-836F-49EF-A608-A0A9B0E1DA7F}"/>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5" name="TextBox 4">
            <a:extLst>
              <a:ext uri="{FF2B5EF4-FFF2-40B4-BE49-F238E27FC236}">
                <a16:creationId xmlns:a16="http://schemas.microsoft.com/office/drawing/2014/main" id="{A5555E22-D8AE-4654-A87B-02EE64128B2D}"/>
              </a:ext>
            </a:extLst>
          </p:cNvPr>
          <p:cNvSpPr txBox="1"/>
          <p:nvPr/>
        </p:nvSpPr>
        <p:spPr>
          <a:xfrm>
            <a:off x="780474" y="66515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Dilemmas</a:t>
            </a:r>
          </a:p>
        </p:txBody>
      </p:sp>
      <p:pic>
        <p:nvPicPr>
          <p:cNvPr id="7" name="Picture 6">
            <a:extLst>
              <a:ext uri="{FF2B5EF4-FFF2-40B4-BE49-F238E27FC236}">
                <a16:creationId xmlns:a16="http://schemas.microsoft.com/office/drawing/2014/main" id="{05D59E29-C66F-4CB9-8B77-3AC6FD627366}"/>
              </a:ext>
            </a:extLst>
          </p:cNvPr>
          <p:cNvPicPr>
            <a:picLocks noChangeAspect="1"/>
          </p:cNvPicPr>
          <p:nvPr/>
        </p:nvPicPr>
        <p:blipFill>
          <a:blip r:embed="rId4"/>
          <a:stretch>
            <a:fillRect/>
          </a:stretch>
        </p:blipFill>
        <p:spPr>
          <a:xfrm rot="1143724">
            <a:off x="7844767" y="1618909"/>
            <a:ext cx="1659634" cy="1710544"/>
          </a:xfrm>
          <a:prstGeom prst="rect">
            <a:avLst/>
          </a:prstGeom>
        </p:spPr>
      </p:pic>
      <p:pic>
        <p:nvPicPr>
          <p:cNvPr id="13" name="Picture 12">
            <a:extLst>
              <a:ext uri="{FF2B5EF4-FFF2-40B4-BE49-F238E27FC236}">
                <a16:creationId xmlns:a16="http://schemas.microsoft.com/office/drawing/2014/main" id="{BDFFB05D-35D5-4B08-974A-8FE52C2ADB36}"/>
              </a:ext>
            </a:extLst>
          </p:cNvPr>
          <p:cNvPicPr>
            <a:picLocks noChangeAspect="1"/>
          </p:cNvPicPr>
          <p:nvPr/>
        </p:nvPicPr>
        <p:blipFill rotWithShape="1">
          <a:blip r:embed="rId5" cstate="screen">
            <a:extLst>
              <a:ext uri="{BEBA8EAE-BF5A-486C-A8C5-ECC9F3942E4B}">
                <a14:imgProps xmlns:a14="http://schemas.microsoft.com/office/drawing/2010/main">
                  <a14:imgLayer r:embed="rId6">
                    <a14:imgEffect>
                      <a14:backgroundRemoval t="9620" b="68307" l="13966" r="81028">
                        <a14:foregroundMark x1="50329" y1="21104" x2="50329" y2="21104"/>
                        <a14:foregroundMark x1="53887" y1="21104" x2="53887" y2="21104"/>
                        <a14:foregroundMark x1="65744" y1="31693" x2="65744" y2="31693"/>
                        <a14:foregroundMark x1="64822" y1="21477" x2="64822" y2="21477"/>
                        <a14:foregroundMark x1="60211" y1="22521" x2="60211" y2="22521"/>
                        <a14:foregroundMark x1="52042" y1="24758" x2="52042" y2="24758"/>
                        <a14:foregroundMark x1="50725" y1="25205" x2="50725" y2="25205"/>
                        <a14:foregroundMark x1="55863" y1="22446" x2="55863" y2="22446"/>
                        <a14:foregroundMark x1="57576" y1="19165" x2="57576" y2="19165"/>
                        <a14:foregroundMark x1="57576" y1="19165" x2="57576" y2="19165"/>
                        <a14:foregroundMark x1="54018" y1="23714" x2="54018" y2="23714"/>
                        <a14:foregroundMark x1="51910" y1="16779" x2="51910" y2="16779"/>
                        <a14:foregroundMark x1="37813" y1="21999" x2="37813" y2="21999"/>
                        <a14:foregroundMark x1="37022" y1="24012" x2="37022" y2="24012"/>
                        <a14:foregroundMark x1="40448" y1="22744" x2="40448" y2="22744"/>
                        <a14:foregroundMark x1="41238" y1="20582" x2="41238" y2="20582"/>
                        <a14:foregroundMark x1="32411" y1="23714" x2="32411" y2="23714"/>
                        <a14:foregroundMark x1="36232" y1="17972" x2="36232" y2="17972"/>
                        <a14:foregroundMark x1="49671" y1="33110" x2="49671" y2="33110"/>
                        <a14:foregroundMark x1="49671" y1="33110" x2="49671" y2="33110"/>
                        <a14:foregroundMark x1="48748" y1="33110" x2="48748" y2="33110"/>
                        <a14:foregroundMark x1="52569" y1="33333" x2="52569" y2="33333"/>
                        <a14:foregroundMark x1="45850" y1="33184" x2="45850" y2="33184"/>
                        <a14:foregroundMark x1="44928" y1="33184" x2="44928" y2="33184"/>
                        <a14:foregroundMark x1="41897" y1="33184" x2="41897" y2="33184"/>
                        <a14:foregroundMark x1="39921" y1="33333" x2="39921" y2="33333"/>
                        <a14:foregroundMark x1="37549" y1="33482" x2="37549" y2="33482"/>
                        <a14:foregroundMark x1="36627" y1="33482" x2="24242" y2="34303"/>
                        <a14:foregroundMark x1="24242" y1="34303" x2="33070" y2="33184"/>
                        <a14:foregroundMark x1="50593" y1="40940" x2="25296" y2="42431"/>
                        <a14:foregroundMark x1="25296" y1="42431" x2="39262" y2="40940"/>
                        <a14:foregroundMark x1="39262" y1="40940" x2="32279" y2="42953"/>
                        <a14:foregroundMark x1="45191" y1="50336" x2="32279" y2="50336"/>
                        <a14:foregroundMark x1="32279" y1="50336" x2="45323" y2="49441"/>
                        <a14:foregroundMark x1="45323" y1="49441" x2="45455" y2="49441"/>
                        <a14:foregroundMark x1="56258" y1="31320" x2="69433" y2="29978"/>
                        <a14:foregroundMark x1="69433" y1="29978" x2="71937" y2="29232"/>
                        <a14:foregroundMark x1="63900" y1="19463" x2="52174" y2="24385"/>
                        <a14:foregroundMark x1="52174" y1="24385" x2="63109" y2="20880"/>
                        <a14:foregroundMark x1="63109" y1="20880" x2="63241" y2="21700"/>
                        <a14:foregroundMark x1="55599" y1="22446" x2="60474" y2="23565"/>
                        <a14:foregroundMark x1="62187" y1="31618" x2="62187" y2="31618"/>
                        <a14:foregroundMark x1="60079" y1="32886" x2="60079" y2="32886"/>
                        <a14:foregroundMark x1="61265" y1="33408" x2="61265" y2="33408"/>
                        <a14:foregroundMark x1="64690" y1="22371" x2="64690" y2="22371"/>
                        <a14:foregroundMark x1="55599" y1="17524" x2="55599" y2="17524"/>
                        <a14:foregroundMark x1="49539" y1="17301" x2="49539" y2="17301"/>
                        <a14:foregroundMark x1="33992" y1="18270" x2="33992" y2="18270"/>
                        <a14:foregroundMark x1="40711" y1="22371" x2="40711" y2="22371"/>
                        <a14:foregroundMark x1="15810" y1="23565" x2="15810" y2="23565"/>
                        <a14:foregroundMark x1="16206" y1="24832" x2="16206" y2="24832"/>
                        <a14:foregroundMark x1="32411" y1="21104" x2="32411" y2="21104"/>
                        <a14:foregroundMark x1="32675" y1="21775" x2="32675" y2="21775"/>
                        <a14:foregroundMark x1="14625" y1="29008" x2="14625" y2="29008"/>
                        <a14:foregroundMark x1="14625" y1="31469" x2="15942" y2="24385"/>
                        <a14:foregroundMark x1="15942" y1="24385" x2="14361" y2="31394"/>
                        <a14:foregroundMark x1="14361" y1="31394" x2="16074" y2="27218"/>
                        <a14:foregroundMark x1="16864" y1="22893" x2="17260" y2="23192"/>
                        <a14:foregroundMark x1="16996" y1="22222" x2="19631" y2="15436"/>
                        <a14:foregroundMark x1="19631" y1="15436" x2="20817" y2="14541"/>
                        <a14:foregroundMark x1="20290" y1="14094" x2="30962" y2="9918"/>
                        <a14:foregroundMark x1="30962" y1="9918" x2="37418" y2="9620"/>
                        <a14:foregroundMark x1="29908" y1="10962" x2="42161" y2="9918"/>
                        <a14:foregroundMark x1="42161" y1="9918" x2="59816" y2="10664"/>
                        <a14:foregroundMark x1="59420" y1="10664" x2="71673" y2="11335"/>
                        <a14:foregroundMark x1="71673" y1="11335" x2="78261" y2="17599"/>
                        <a14:foregroundMark x1="78261" y1="17599" x2="78261" y2="19911"/>
                        <a14:foregroundMark x1="80632" y1="23415" x2="79974" y2="15809"/>
                        <a14:foregroundMark x1="79974" y1="15809" x2="82213" y2="22670"/>
                        <a14:foregroundMark x1="82213" y1="22670" x2="80237" y2="15735"/>
                        <a14:foregroundMark x1="80237" y1="15735" x2="78920" y2="22670"/>
                        <a14:foregroundMark x1="78920" y1="22670" x2="81028" y2="24609"/>
                        <a14:foregroundMark x1="77866" y1="20731" x2="77339" y2="35645"/>
                        <a14:foregroundMark x1="77339" y1="35645" x2="76680" y2="27218"/>
                        <a14:foregroundMark x1="76680" y1="27218" x2="79315" y2="34004"/>
                        <a14:foregroundMark x1="79315" y1="34004" x2="79710" y2="26920"/>
                        <a14:foregroundMark x1="79710" y1="26920" x2="79183" y2="42580"/>
                        <a14:foregroundMark x1="79183" y1="42580" x2="80105" y2="34750"/>
                        <a14:foregroundMark x1="80105" y1="34750" x2="72200" y2="48098"/>
                        <a14:foregroundMark x1="72200" y1="48098" x2="79842" y2="42506"/>
                        <a14:foregroundMark x1="79842" y1="42506" x2="74177" y2="48919"/>
                        <a14:foregroundMark x1="74177" y1="48919" x2="75889" y2="53169"/>
                        <a14:foregroundMark x1="74572" y1="56972" x2="74440" y2="49515"/>
                        <a14:foregroundMark x1="74440" y1="49515" x2="81028" y2="55705"/>
                        <a14:foregroundMark x1="81028" y1="55705" x2="76548" y2="49142"/>
                        <a14:foregroundMark x1="76548" y1="49142" x2="76416" y2="56376"/>
                        <a14:foregroundMark x1="76416" y1="56376" x2="77602" y2="48173"/>
                        <a14:foregroundMark x1="77602" y1="48173" x2="78524" y2="55854"/>
                        <a14:foregroundMark x1="78524" y1="55854" x2="77866" y2="48695"/>
                        <a14:foregroundMark x1="77866" y1="48695" x2="78656" y2="55928"/>
                        <a14:foregroundMark x1="78656" y1="55928" x2="80369" y2="50858"/>
                        <a14:foregroundMark x1="74967" y1="55034" x2="74572" y2="61969"/>
                        <a14:foregroundMark x1="74572" y1="61969" x2="80369" y2="55854"/>
                        <a14:foregroundMark x1="80369" y1="55854" x2="76153" y2="62565"/>
                        <a14:foregroundMark x1="76153" y1="62565" x2="76812" y2="64802"/>
                        <a14:foregroundMark x1="22793" y1="64802" x2="31225" y2="70097"/>
                        <a14:foregroundMark x1="31225" y1="70097" x2="44269" y2="69650"/>
                        <a14:foregroundMark x1="44269" y1="69650" x2="57049" y2="69650"/>
                        <a14:foregroundMark x1="57049" y1="69650" x2="69697" y2="68009"/>
                        <a14:foregroundMark x1="69697" y1="68009" x2="29776" y2="64877"/>
                        <a14:foregroundMark x1="29776" y1="64877" x2="46245" y2="65772"/>
                        <a14:foregroundMark x1="46245" y1="65772" x2="58893" y2="65026"/>
                        <a14:foregroundMark x1="58893" y1="65026" x2="71410" y2="66145"/>
                        <a14:foregroundMark x1="71410" y1="66145" x2="59157" y2="68307"/>
                        <a14:foregroundMark x1="59157" y1="68307" x2="43610" y2="67263"/>
                        <a14:foregroundMark x1="43610" y1="67263" x2="57444" y2="67860"/>
                        <a14:foregroundMark x1="57444" y1="67860" x2="42424" y2="68382"/>
                        <a14:foregroundMark x1="42424" y1="68382" x2="28590" y2="66070"/>
                        <a14:foregroundMark x1="28590" y1="66070" x2="39130" y2="69724"/>
                        <a14:foregroundMark x1="39130" y1="69724" x2="52437" y2="68755"/>
                        <a14:foregroundMark x1="52437" y1="68755" x2="39657" y2="68978"/>
                        <a14:foregroundMark x1="39657" y1="68978" x2="27931" y2="66443"/>
                        <a14:foregroundMark x1="27931" y1="66443" x2="40053" y2="64504"/>
                        <a14:foregroundMark x1="40053" y1="64504" x2="37418" y2="68307"/>
                      </a14:backgroundRemoval>
                    </a14:imgEffect>
                  </a14:imgLayer>
                </a14:imgProps>
              </a:ext>
              <a:ext uri="{28A0092B-C50C-407E-A947-70E740481C1C}">
                <a14:useLocalDpi xmlns:a14="http://schemas.microsoft.com/office/drawing/2010/main"/>
              </a:ext>
            </a:extLst>
          </a:blip>
          <a:srcRect l="10323" t="8333" r="14991" b="28518"/>
          <a:stretch/>
        </p:blipFill>
        <p:spPr>
          <a:xfrm rot="1685282">
            <a:off x="10001813" y="2302784"/>
            <a:ext cx="1312006" cy="1959929"/>
          </a:xfrm>
          <a:prstGeom prst="rect">
            <a:avLst/>
          </a:prstGeom>
        </p:spPr>
      </p:pic>
      <p:sp>
        <p:nvSpPr>
          <p:cNvPr id="14" name="TextBox 13">
            <a:extLst>
              <a:ext uri="{FF2B5EF4-FFF2-40B4-BE49-F238E27FC236}">
                <a16:creationId xmlns:a16="http://schemas.microsoft.com/office/drawing/2014/main" id="{93792099-2002-490F-8768-34B55872950C}"/>
              </a:ext>
            </a:extLst>
          </p:cNvPr>
          <p:cNvSpPr txBox="1"/>
          <p:nvPr/>
        </p:nvSpPr>
        <p:spPr>
          <a:xfrm>
            <a:off x="494048" y="1571947"/>
            <a:ext cx="7116896" cy="4031873"/>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Sometimes people feel lonely or unhappy. They might be more open to being influenced during these times.</a:t>
            </a:r>
          </a:p>
          <a:p>
            <a:endParaRPr lang="en-US" sz="3200" dirty="0">
              <a:latin typeface="Lato" panose="020F0502020204030203" pitchFamily="34" charset="0"/>
              <a:ea typeface="Lato" panose="020F0502020204030203" pitchFamily="34" charset="0"/>
              <a:cs typeface="Lato" panose="020F0502020204030203" pitchFamily="34" charset="0"/>
            </a:endParaRPr>
          </a:p>
          <a:p>
            <a:r>
              <a:rPr lang="en-US" sz="3200" dirty="0">
                <a:latin typeface="Lato" panose="020F0502020204030203" pitchFamily="34" charset="0"/>
                <a:ea typeface="Lato" panose="020F0502020204030203" pitchFamily="34" charset="0"/>
                <a:cs typeface="Lato" panose="020F0502020204030203" pitchFamily="34" charset="0"/>
              </a:rPr>
              <a:t>Read your group’s dilemma. </a:t>
            </a:r>
          </a:p>
          <a:p>
            <a:pPr marL="457200" indent="-457200">
              <a:buFont typeface="Arial" panose="020B0604020202020204" pitchFamily="34" charset="0"/>
              <a:buChar char="•"/>
            </a:pPr>
            <a:r>
              <a:rPr lang="en-US" sz="3200" dirty="0">
                <a:latin typeface="Lato" panose="020F0502020204030203" pitchFamily="34" charset="0"/>
                <a:ea typeface="Lato" panose="020F0502020204030203" pitchFamily="34" charset="0"/>
                <a:cs typeface="Lato" panose="020F0502020204030203" pitchFamily="34" charset="0"/>
              </a:rPr>
              <a:t>What might the person be thinking?</a:t>
            </a:r>
          </a:p>
          <a:p>
            <a:pPr marL="457200" indent="-457200">
              <a:buFont typeface="Arial" panose="020B0604020202020204" pitchFamily="34" charset="0"/>
              <a:buChar char="•"/>
            </a:pPr>
            <a:r>
              <a:rPr lang="en-US" sz="3200" dirty="0">
                <a:latin typeface="Lato" panose="020F0502020204030203" pitchFamily="34" charset="0"/>
                <a:ea typeface="Lato" panose="020F0502020204030203" pitchFamily="34" charset="0"/>
                <a:cs typeface="Lato" panose="020F0502020204030203" pitchFamily="34" charset="0"/>
              </a:rPr>
              <a:t>How might the person feel?</a:t>
            </a:r>
          </a:p>
          <a:p>
            <a:pPr marL="457200" indent="-457200">
              <a:buFont typeface="Arial" panose="020B0604020202020204" pitchFamily="34" charset="0"/>
              <a:buChar char="•"/>
            </a:pPr>
            <a:r>
              <a:rPr lang="en-US" sz="3200" dirty="0">
                <a:latin typeface="Lato" panose="020F0502020204030203" pitchFamily="34" charset="0"/>
                <a:ea typeface="Lato" panose="020F0502020204030203" pitchFamily="34" charset="0"/>
                <a:cs typeface="Lato" panose="020F0502020204030203" pitchFamily="34" charset="0"/>
              </a:rPr>
              <a:t>What could the person do?</a:t>
            </a:r>
          </a:p>
        </p:txBody>
      </p:sp>
      <p:pic>
        <p:nvPicPr>
          <p:cNvPr id="15" name="Picture 14">
            <a:extLst>
              <a:ext uri="{FF2B5EF4-FFF2-40B4-BE49-F238E27FC236}">
                <a16:creationId xmlns:a16="http://schemas.microsoft.com/office/drawing/2014/main" id="{A970182B-B356-49AD-87A0-79A5D0933F6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860697">
            <a:off x="1587726" y="5785238"/>
            <a:ext cx="481906" cy="963810"/>
          </a:xfrm>
          <a:prstGeom prst="rect">
            <a:avLst/>
          </a:prstGeom>
        </p:spPr>
      </p:pic>
      <p:pic>
        <p:nvPicPr>
          <p:cNvPr id="16" name="Picture 15">
            <a:extLst>
              <a:ext uri="{FF2B5EF4-FFF2-40B4-BE49-F238E27FC236}">
                <a16:creationId xmlns:a16="http://schemas.microsoft.com/office/drawing/2014/main" id="{79375B14-4BC8-47BD-879E-2CEF8FE9AD9D}"/>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59958" b="29919"/>
          <a:stretch/>
        </p:blipFill>
        <p:spPr>
          <a:xfrm>
            <a:off x="405144" y="5949644"/>
            <a:ext cx="766525" cy="844077"/>
          </a:xfrm>
          <a:prstGeom prst="rect">
            <a:avLst/>
          </a:prstGeom>
        </p:spPr>
      </p:pic>
      <p:sp>
        <p:nvSpPr>
          <p:cNvPr id="17" name="Thought Bubble: Cloud 16">
            <a:extLst>
              <a:ext uri="{FF2B5EF4-FFF2-40B4-BE49-F238E27FC236}">
                <a16:creationId xmlns:a16="http://schemas.microsoft.com/office/drawing/2014/main" id="{6B517672-BCD9-4906-BDCF-A91B7111E436}"/>
              </a:ext>
            </a:extLst>
          </p:cNvPr>
          <p:cNvSpPr/>
          <p:nvPr/>
        </p:nvSpPr>
        <p:spPr>
          <a:xfrm flipH="1">
            <a:off x="7105880" y="4696882"/>
            <a:ext cx="3988205" cy="2083549"/>
          </a:xfrm>
          <a:prstGeom prst="cloudCallout">
            <a:avLst>
              <a:gd name="adj1" fmla="val -72009"/>
              <a:gd name="adj2" fmla="val 20684"/>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Can you identify any stereotypes, prejudice or extremist thinking?</a:t>
            </a:r>
          </a:p>
        </p:txBody>
      </p:sp>
    </p:spTree>
    <p:extLst>
      <p:ext uri="{BB962C8B-B14F-4D97-AF65-F5344CB8AC3E}">
        <p14:creationId xmlns:p14="http://schemas.microsoft.com/office/powerpoint/2010/main" val="72326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4F5DB00-3A34-430A-B29A-CEB96508DF54}"/>
              </a:ext>
            </a:extLst>
          </p:cNvPr>
          <p:cNvSpPr>
            <a:spLocks noGrp="1"/>
          </p:cNvSpPr>
          <p:nvPr>
            <p:ph type="sldNum" sz="quarter" idx="12"/>
          </p:nvPr>
        </p:nvSpPr>
        <p:spPr/>
        <p:txBody>
          <a:bodyPr/>
          <a:lstStyle/>
          <a:p>
            <a:fld id="{2D651D86-383D-45DB-A701-76B5BFCFE28F}" type="slidenum">
              <a:rPr lang="en-GB" smtClean="0">
                <a:solidFill>
                  <a:prstClr val="black"/>
                </a:solidFill>
              </a:rPr>
              <a:pPr/>
              <a:t>15</a:t>
            </a:fld>
            <a:endParaRPr lang="en-GB" dirty="0">
              <a:solidFill>
                <a:prstClr val="black"/>
              </a:solidFill>
            </a:endParaRPr>
          </a:p>
        </p:txBody>
      </p:sp>
      <p:sp>
        <p:nvSpPr>
          <p:cNvPr id="5" name="Footer Placeholder 4">
            <a:extLst>
              <a:ext uri="{FF2B5EF4-FFF2-40B4-BE49-F238E27FC236}">
                <a16:creationId xmlns:a16="http://schemas.microsoft.com/office/drawing/2014/main" id="{E2F248AF-7827-446D-9757-BCF7F5794794}"/>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6" name="TextBox 5">
            <a:extLst>
              <a:ext uri="{FF2B5EF4-FFF2-40B4-BE49-F238E27FC236}">
                <a16:creationId xmlns:a16="http://schemas.microsoft.com/office/drawing/2014/main" id="{26A4364F-E399-4F4C-BEF7-6571DAF7D812}"/>
              </a:ext>
            </a:extLst>
          </p:cNvPr>
          <p:cNvSpPr txBox="1"/>
          <p:nvPr/>
        </p:nvSpPr>
        <p:spPr>
          <a:xfrm>
            <a:off x="388588" y="5248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to do in tough times?</a:t>
            </a:r>
          </a:p>
        </p:txBody>
      </p:sp>
      <p:pic>
        <p:nvPicPr>
          <p:cNvPr id="8" name="Picture 7">
            <a:extLst>
              <a:ext uri="{FF2B5EF4-FFF2-40B4-BE49-F238E27FC236}">
                <a16:creationId xmlns:a16="http://schemas.microsoft.com/office/drawing/2014/main" id="{01AAD20F-ABAF-4708-B639-AFB357CDF3F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23914" y="1965147"/>
            <a:ext cx="3645522" cy="3919605"/>
          </a:xfrm>
          <a:prstGeom prst="rect">
            <a:avLst/>
          </a:prstGeom>
        </p:spPr>
      </p:pic>
      <p:sp>
        <p:nvSpPr>
          <p:cNvPr id="9" name="TextBox 8">
            <a:extLst>
              <a:ext uri="{FF2B5EF4-FFF2-40B4-BE49-F238E27FC236}">
                <a16:creationId xmlns:a16="http://schemas.microsoft.com/office/drawing/2014/main" id="{17F83CB0-EB2D-41D3-8E10-FB5F521B0F85}"/>
              </a:ext>
            </a:extLst>
          </p:cNvPr>
          <p:cNvSpPr txBox="1"/>
          <p:nvPr/>
        </p:nvSpPr>
        <p:spPr>
          <a:xfrm>
            <a:off x="509639" y="1440087"/>
            <a:ext cx="7116896" cy="5016758"/>
          </a:xfrm>
          <a:prstGeom prst="rect">
            <a:avLst/>
          </a:prstGeom>
          <a:noFill/>
        </p:spPr>
        <p:txBody>
          <a:bodyPr wrap="square" rtlCol="0">
            <a:spAutoFit/>
          </a:bodyPr>
          <a:lstStyle/>
          <a:p>
            <a:r>
              <a:rPr lang="en-US" sz="3200" dirty="0">
                <a:latin typeface="Lato" panose="020F0502020204030203" pitchFamily="34" charset="0"/>
                <a:ea typeface="Lato" panose="020F0502020204030203" pitchFamily="34" charset="0"/>
                <a:cs typeface="Lato" panose="020F0502020204030203" pitchFamily="34" charset="0"/>
              </a:rPr>
              <a:t>In your group, decide what else the character you discussed could do to manage their situation.</a:t>
            </a:r>
          </a:p>
          <a:p>
            <a:endParaRPr lang="en-US" sz="3200" dirty="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400" dirty="0">
                <a:latin typeface="Lato" panose="020F0502020204030203" pitchFamily="34" charset="0"/>
                <a:ea typeface="Lato" panose="020F0502020204030203" pitchFamily="34" charset="0"/>
                <a:cs typeface="Lato" panose="020F0502020204030203" pitchFamily="34" charset="0"/>
              </a:rPr>
              <a:t>What might be the impact of them thinking or acting this way for their future lives?</a:t>
            </a:r>
          </a:p>
          <a:p>
            <a:pPr marL="514350" indent="-514350">
              <a:buFont typeface="+mj-lt"/>
              <a:buAutoNum type="arabicPeriod"/>
            </a:pPr>
            <a:endParaRPr lang="en-US" sz="2400" dirty="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400" dirty="0">
                <a:latin typeface="Lato" panose="020F0502020204030203" pitchFamily="34" charset="0"/>
                <a:ea typeface="Lato" panose="020F0502020204030203" pitchFamily="34" charset="0"/>
                <a:cs typeface="Lato" panose="020F0502020204030203" pitchFamily="34" charset="0"/>
              </a:rPr>
              <a:t>Who could help or provide support for them?</a:t>
            </a:r>
          </a:p>
          <a:p>
            <a:pPr marL="514350" indent="-514350">
              <a:buFont typeface="+mj-lt"/>
              <a:buAutoNum type="arabicPeriod"/>
            </a:pPr>
            <a:endParaRPr lang="en-US" sz="2400" dirty="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400" dirty="0">
                <a:latin typeface="Lato" panose="020F0502020204030203" pitchFamily="34" charset="0"/>
                <a:ea typeface="Lato" panose="020F0502020204030203" pitchFamily="34" charset="0"/>
                <a:cs typeface="Lato" panose="020F0502020204030203" pitchFamily="34" charset="0"/>
              </a:rPr>
              <a:t>What could happen if they didn’t get help?</a:t>
            </a:r>
          </a:p>
          <a:p>
            <a:pPr marL="514350" indent="-514350">
              <a:buFont typeface="+mj-lt"/>
              <a:buAutoNum type="arabicPeriod"/>
            </a:pPr>
            <a:endParaRPr lang="en-US" sz="2400" dirty="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400" dirty="0">
                <a:latin typeface="Lato" panose="020F0502020204030203" pitchFamily="34" charset="0"/>
                <a:ea typeface="Lato" panose="020F0502020204030203" pitchFamily="34" charset="0"/>
                <a:cs typeface="Lato" panose="020F0502020204030203" pitchFamily="34" charset="0"/>
              </a:rPr>
              <a:t>What could they do next?</a:t>
            </a:r>
          </a:p>
        </p:txBody>
      </p:sp>
    </p:spTree>
    <p:extLst>
      <p:ext uri="{BB962C8B-B14F-4D97-AF65-F5344CB8AC3E}">
        <p14:creationId xmlns:p14="http://schemas.microsoft.com/office/powerpoint/2010/main" val="3611243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A0AC7EB-5A87-454A-A9F7-AC1810D44311}"/>
              </a:ext>
            </a:extLst>
          </p:cNvPr>
          <p:cNvSpPr>
            <a:spLocks noGrp="1"/>
          </p:cNvSpPr>
          <p:nvPr>
            <p:ph type="sldNum" sz="quarter" idx="12"/>
          </p:nvPr>
        </p:nvSpPr>
        <p:spPr/>
        <p:txBody>
          <a:bodyPr/>
          <a:lstStyle/>
          <a:p>
            <a:fld id="{2D651D86-383D-45DB-A701-76B5BFCFE28F}" type="slidenum">
              <a:rPr lang="en-GB" smtClean="0">
                <a:solidFill>
                  <a:prstClr val="black"/>
                </a:solidFill>
              </a:rPr>
              <a:pPr/>
              <a:t>16</a:t>
            </a:fld>
            <a:endParaRPr lang="en-GB" dirty="0">
              <a:solidFill>
                <a:prstClr val="black"/>
              </a:solidFill>
            </a:endParaRPr>
          </a:p>
        </p:txBody>
      </p:sp>
      <p:sp>
        <p:nvSpPr>
          <p:cNvPr id="4" name="Footer Placeholder 4">
            <a:extLst>
              <a:ext uri="{FF2B5EF4-FFF2-40B4-BE49-F238E27FC236}">
                <a16:creationId xmlns:a16="http://schemas.microsoft.com/office/drawing/2014/main" id="{006DF541-C7D1-40AC-AD5C-9FD347B78DA2}"/>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6" name="Picture 5">
            <a:extLst>
              <a:ext uri="{FF2B5EF4-FFF2-40B4-BE49-F238E27FC236}">
                <a16:creationId xmlns:a16="http://schemas.microsoft.com/office/drawing/2014/main" id="{F2E02E81-4D5B-4657-8DEF-2BEEFC70E6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5565" y="1865843"/>
            <a:ext cx="3720508" cy="3699193"/>
          </a:xfrm>
          <a:prstGeom prst="rect">
            <a:avLst/>
          </a:prstGeom>
        </p:spPr>
      </p:pic>
      <p:sp>
        <p:nvSpPr>
          <p:cNvPr id="7" name="TextBox 6">
            <a:extLst>
              <a:ext uri="{FF2B5EF4-FFF2-40B4-BE49-F238E27FC236}">
                <a16:creationId xmlns:a16="http://schemas.microsoft.com/office/drawing/2014/main" id="{B86A84D6-1904-473E-8487-02298A8DD17D}"/>
              </a:ext>
            </a:extLst>
          </p:cNvPr>
          <p:cNvSpPr txBox="1"/>
          <p:nvPr/>
        </p:nvSpPr>
        <p:spPr>
          <a:xfrm>
            <a:off x="780474" y="66515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Your support network</a:t>
            </a:r>
          </a:p>
        </p:txBody>
      </p:sp>
      <p:sp>
        <p:nvSpPr>
          <p:cNvPr id="8" name="TextBox 7">
            <a:extLst>
              <a:ext uri="{FF2B5EF4-FFF2-40B4-BE49-F238E27FC236}">
                <a16:creationId xmlns:a16="http://schemas.microsoft.com/office/drawing/2014/main" id="{274ADBE3-6902-4A35-8962-19C194C71284}"/>
              </a:ext>
            </a:extLst>
          </p:cNvPr>
          <p:cNvSpPr txBox="1"/>
          <p:nvPr/>
        </p:nvSpPr>
        <p:spPr>
          <a:xfrm>
            <a:off x="4652540" y="1684698"/>
            <a:ext cx="7116896" cy="4154984"/>
          </a:xfrm>
          <a:prstGeom prst="rect">
            <a:avLst/>
          </a:prstGeom>
          <a:noFill/>
        </p:spPr>
        <p:txBody>
          <a:bodyPr wrap="square" rtlCol="0">
            <a:spAutoFit/>
          </a:bodyPr>
          <a:lstStyle/>
          <a:p>
            <a:r>
              <a:rPr lang="en-US" sz="2400" b="1" dirty="0">
                <a:latin typeface="Lato" panose="020F0502020204030203" pitchFamily="34" charset="0"/>
                <a:ea typeface="Lato" panose="020F0502020204030203" pitchFamily="34" charset="0"/>
                <a:cs typeface="Lato" panose="020F0502020204030203" pitchFamily="34" charset="0"/>
              </a:rPr>
              <a:t>There may be times you feel lonely or angry about the things going on in your life, but there are always trusted people you can talk to. </a:t>
            </a:r>
          </a:p>
          <a:p>
            <a:endParaRPr lang="en-US" sz="2400" b="1"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Think quietly about the people who can support you. </a:t>
            </a:r>
          </a:p>
          <a:p>
            <a:r>
              <a:rPr lang="en-US" sz="2400" dirty="0">
                <a:latin typeface="Lato" panose="020F0502020204030203" pitchFamily="34" charset="0"/>
                <a:ea typeface="Lato" panose="020F0502020204030203" pitchFamily="34" charset="0"/>
                <a:cs typeface="Lato" panose="020F0502020204030203" pitchFamily="34" charset="0"/>
              </a:rPr>
              <a:t>It might help to look at your Zones of Influence sheet again.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Think about, or circle, who you could help you if you are worried or afraid.</a:t>
            </a:r>
          </a:p>
        </p:txBody>
      </p:sp>
    </p:spTree>
    <p:extLst>
      <p:ext uri="{BB962C8B-B14F-4D97-AF65-F5344CB8AC3E}">
        <p14:creationId xmlns:p14="http://schemas.microsoft.com/office/powerpoint/2010/main" val="1790935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78C7222-C4C3-4B0F-A860-886B1DB667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835204" y="5436466"/>
            <a:ext cx="2904758" cy="1161402"/>
          </a:xfrm>
          <a:prstGeom prst="rect">
            <a:avLst/>
          </a:prstGeom>
        </p:spPr>
      </p:pic>
      <p:sp>
        <p:nvSpPr>
          <p:cNvPr id="3" name="Slide Number Placeholder 2">
            <a:extLst>
              <a:ext uri="{FF2B5EF4-FFF2-40B4-BE49-F238E27FC236}">
                <a16:creationId xmlns:a16="http://schemas.microsoft.com/office/drawing/2014/main" id="{1A0AC7EB-5A87-454A-A9F7-AC1810D44311}"/>
              </a:ext>
            </a:extLst>
          </p:cNvPr>
          <p:cNvSpPr>
            <a:spLocks noGrp="1"/>
          </p:cNvSpPr>
          <p:nvPr>
            <p:ph type="sldNum" sz="quarter" idx="12"/>
          </p:nvPr>
        </p:nvSpPr>
        <p:spPr/>
        <p:txBody>
          <a:bodyPr/>
          <a:lstStyle/>
          <a:p>
            <a:fld id="{2D651D86-383D-45DB-A701-76B5BFCFE28F}" type="slidenum">
              <a:rPr lang="en-GB" smtClean="0">
                <a:solidFill>
                  <a:prstClr val="black"/>
                </a:solidFill>
              </a:rPr>
              <a:pPr/>
              <a:t>17</a:t>
            </a:fld>
            <a:endParaRPr lang="en-GB" dirty="0">
              <a:solidFill>
                <a:prstClr val="black"/>
              </a:solidFill>
            </a:endParaRPr>
          </a:p>
        </p:txBody>
      </p:sp>
      <p:sp>
        <p:nvSpPr>
          <p:cNvPr id="4" name="Footer Placeholder 4">
            <a:extLst>
              <a:ext uri="{FF2B5EF4-FFF2-40B4-BE49-F238E27FC236}">
                <a16:creationId xmlns:a16="http://schemas.microsoft.com/office/drawing/2014/main" id="{006DF541-C7D1-40AC-AD5C-9FD347B78DA2}"/>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
        <p:nvSpPr>
          <p:cNvPr id="7" name="TextBox 6">
            <a:extLst>
              <a:ext uri="{FF2B5EF4-FFF2-40B4-BE49-F238E27FC236}">
                <a16:creationId xmlns:a16="http://schemas.microsoft.com/office/drawing/2014/main" id="{B86A84D6-1904-473E-8487-02298A8DD17D}"/>
              </a:ext>
            </a:extLst>
          </p:cNvPr>
          <p:cNvSpPr txBox="1"/>
          <p:nvPr/>
        </p:nvSpPr>
        <p:spPr>
          <a:xfrm>
            <a:off x="566719" y="242851"/>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Support</a:t>
            </a:r>
          </a:p>
        </p:txBody>
      </p:sp>
      <p:sp>
        <p:nvSpPr>
          <p:cNvPr id="8" name="TextBox 7">
            <a:extLst>
              <a:ext uri="{FF2B5EF4-FFF2-40B4-BE49-F238E27FC236}">
                <a16:creationId xmlns:a16="http://schemas.microsoft.com/office/drawing/2014/main" id="{274ADBE3-6902-4A35-8962-19C194C71284}"/>
              </a:ext>
            </a:extLst>
          </p:cNvPr>
          <p:cNvSpPr txBox="1"/>
          <p:nvPr/>
        </p:nvSpPr>
        <p:spPr>
          <a:xfrm>
            <a:off x="754192" y="1266975"/>
            <a:ext cx="6762434" cy="489364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If you were worried about a friend, or somebody else, you could talk to a trusted adult in school.</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You could also get help from Childline </a:t>
            </a:r>
          </a:p>
          <a:p>
            <a:r>
              <a:rPr lang="en-US" sz="2400" dirty="0">
                <a:latin typeface="Lato" panose="020F0502020204030203" pitchFamily="34" charset="0"/>
                <a:ea typeface="Lato" panose="020F0502020204030203" pitchFamily="34" charset="0"/>
                <a:cs typeface="Lato" panose="020F0502020204030203" pitchFamily="34" charset="0"/>
              </a:rPr>
              <a:t>by calling </a:t>
            </a:r>
            <a:r>
              <a:rPr lang="en-US" sz="2400" b="1" dirty="0">
                <a:latin typeface="Lato" panose="020F0502020204030203" pitchFamily="34" charset="0"/>
                <a:ea typeface="Lato" panose="020F0502020204030203" pitchFamily="34" charset="0"/>
                <a:cs typeface="Lato" panose="020F0502020204030203" pitchFamily="34" charset="0"/>
              </a:rPr>
              <a:t>0800 1111 </a:t>
            </a:r>
          </a:p>
          <a:p>
            <a:r>
              <a:rPr lang="en-US" sz="2400" dirty="0">
                <a:latin typeface="Lato" panose="020F0502020204030203" pitchFamily="34" charset="0"/>
                <a:ea typeface="Lato" panose="020F0502020204030203" pitchFamily="34" charset="0"/>
                <a:cs typeface="Lato" panose="020F0502020204030203" pitchFamily="34" charset="0"/>
              </a:rPr>
              <a:t>or visiting </a:t>
            </a:r>
            <a:r>
              <a:rPr lang="en-US" sz="2400" b="1" dirty="0">
                <a:latin typeface="Lato" panose="020F0502020204030203" pitchFamily="34" charset="0"/>
                <a:ea typeface="Lato" panose="020F0502020204030203" pitchFamily="34" charset="0"/>
                <a:cs typeface="Lato" panose="020F0502020204030203" pitchFamily="34" charset="0"/>
              </a:rPr>
              <a:t>www.childline.org.uk/get-support/</a:t>
            </a:r>
          </a:p>
          <a:p>
            <a:endParaRPr lang="en-US" sz="2400" b="1"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There are also sections on the Think u Know website where you can get support </a:t>
            </a:r>
          </a:p>
          <a:p>
            <a:r>
              <a:rPr lang="en-US" sz="2400" dirty="0">
                <a:latin typeface="Lato" panose="020F0502020204030203" pitchFamily="34" charset="0"/>
                <a:ea typeface="Lato" panose="020F0502020204030203" pitchFamily="34" charset="0"/>
                <a:cs typeface="Lato" panose="020F0502020204030203" pitchFamily="34" charset="0"/>
              </a:rPr>
              <a:t>by visiting </a:t>
            </a:r>
            <a:r>
              <a:rPr lang="en-US" sz="2400" b="1" dirty="0">
                <a:latin typeface="Lato" panose="020F0502020204030203" pitchFamily="34" charset="0"/>
                <a:ea typeface="Lato" panose="020F0502020204030203" pitchFamily="34" charset="0"/>
                <a:cs typeface="Lato" panose="020F0502020204030203" pitchFamily="34" charset="0"/>
              </a:rPr>
              <a:t>www.thinkuknow.co.uk/</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If you see extremist </a:t>
            </a:r>
            <a:r>
              <a:rPr lang="en-US" sz="2400" dirty="0" err="1">
                <a:latin typeface="Lato" panose="020F0502020204030203" pitchFamily="34" charset="0"/>
                <a:ea typeface="Lato" panose="020F0502020204030203" pitchFamily="34" charset="0"/>
                <a:cs typeface="Lato" panose="020F0502020204030203" pitchFamily="34" charset="0"/>
              </a:rPr>
              <a:t>behaviour</a:t>
            </a:r>
            <a:r>
              <a:rPr lang="en-US" sz="2400" dirty="0">
                <a:latin typeface="Lato" panose="020F0502020204030203" pitchFamily="34" charset="0"/>
                <a:ea typeface="Lato" panose="020F0502020204030203" pitchFamily="34" charset="0"/>
                <a:cs typeface="Lato" panose="020F0502020204030203" pitchFamily="34" charset="0"/>
              </a:rPr>
              <a:t> online then you can report this using the CEOP button.</a:t>
            </a:r>
          </a:p>
        </p:txBody>
      </p:sp>
      <p:pic>
        <p:nvPicPr>
          <p:cNvPr id="1026" name="Picture 2" descr="See the source image">
            <a:extLst>
              <a:ext uri="{FF2B5EF4-FFF2-40B4-BE49-F238E27FC236}">
                <a16:creationId xmlns:a16="http://schemas.microsoft.com/office/drawing/2014/main" id="{24CAB13C-0D29-4639-808B-250AFF62A69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03963" y="1049872"/>
            <a:ext cx="3367241" cy="17711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D144114-DE9F-4FB9-A769-D7719B8F08A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78638" y="2809425"/>
            <a:ext cx="3017892" cy="2388353"/>
          </a:xfrm>
          <a:prstGeom prst="rect">
            <a:avLst/>
          </a:prstGeom>
        </p:spPr>
      </p:pic>
    </p:spTree>
    <p:extLst>
      <p:ext uri="{BB962C8B-B14F-4D97-AF65-F5344CB8AC3E}">
        <p14:creationId xmlns:p14="http://schemas.microsoft.com/office/powerpoint/2010/main" val="1962366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Where are we now?</a:t>
            </a:r>
          </a:p>
        </p:txBody>
      </p:sp>
      <p:sp>
        <p:nvSpPr>
          <p:cNvPr id="8" name="TextBox 7"/>
          <p:cNvSpPr txBox="1"/>
          <p:nvPr/>
        </p:nvSpPr>
        <p:spPr>
          <a:xfrm>
            <a:off x="4767624" y="2546646"/>
            <a:ext cx="6962660" cy="2923877"/>
          </a:xfrm>
          <a:prstGeom prst="rect">
            <a:avLst/>
          </a:prstGeom>
          <a:noFill/>
        </p:spPr>
        <p:txBody>
          <a:bodyPr wrap="square" rtlCol="0">
            <a:spAutoFit/>
          </a:bodyPr>
          <a:lstStyle/>
          <a:p>
            <a:r>
              <a:rPr lang="en-US" sz="2800" dirty="0">
                <a:latin typeface="League Spartan" panose="00000800000000000000" pitchFamily="50" charset="0"/>
              </a:rPr>
              <a:t>Go back to the first activity in which you wrote what you already knew about what influences a person’s attitudes or </a:t>
            </a:r>
            <a:r>
              <a:rPr lang="en-US" sz="2800" dirty="0" err="1">
                <a:latin typeface="League Spartan" panose="00000800000000000000" pitchFamily="50" charset="0"/>
              </a:rPr>
              <a:t>behaviour</a:t>
            </a:r>
            <a:r>
              <a:rPr lang="en-US" sz="2800" dirty="0">
                <a:latin typeface="League Spartan" panose="00000800000000000000" pitchFamily="50" charset="0"/>
              </a:rPr>
              <a:t>.</a:t>
            </a:r>
            <a:br>
              <a:rPr lang="en-US" sz="2800" dirty="0">
                <a:latin typeface="League Spartan" panose="00000800000000000000" pitchFamily="50" charset="0"/>
              </a:rPr>
            </a:b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In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write down anything you want to change or add.</a:t>
            </a: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66011" y="2236364"/>
            <a:ext cx="3735859" cy="311355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36767" y="337347"/>
            <a:ext cx="2425719" cy="1224230"/>
          </a:xfrm>
          <a:prstGeom prst="rect">
            <a:avLst/>
          </a:prstGeom>
        </p:spPr>
      </p:pic>
      <p:sp>
        <p:nvSpPr>
          <p:cNvPr id="11" name="Footer Placeholder 4">
            <a:extLst>
              <a:ext uri="{FF2B5EF4-FFF2-40B4-BE49-F238E27FC236}">
                <a16:creationId xmlns:a16="http://schemas.microsoft.com/office/drawing/2014/main" id="{A26455CA-E748-4596-8AE6-723965215B99}"/>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spTree>
    <p:extLst>
      <p:ext uri="{BB962C8B-B14F-4D97-AF65-F5344CB8AC3E}">
        <p14:creationId xmlns:p14="http://schemas.microsoft.com/office/powerpoint/2010/main" val="327038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5970363" cy="5447645"/>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a:p>
            <a:endParaRPr lang="en-GB" sz="2400" b="1" dirty="0">
              <a:solidFill>
                <a:srgbClr val="95519E"/>
              </a:solidFill>
              <a:latin typeface="League Spartan" panose="00000800000000000000" pitchFamily="50" charset="0"/>
            </a:endParaRPr>
          </a:p>
          <a:p>
            <a:r>
              <a:rPr lang="en-GB" sz="2800" dirty="0">
                <a:solidFill>
                  <a:prstClr val="black"/>
                </a:solidFill>
                <a:latin typeface="Lato" panose="020B0604020202020204" charset="0"/>
                <a:ea typeface="Lato" panose="020B0604020202020204" charset="0"/>
                <a:cs typeface="Lato" panose="020B0604020202020204" charset="0"/>
              </a:rPr>
              <a:t>Create a mini advice booklet about the signs to look out for if someone is being left out or excluded in class.</a:t>
            </a:r>
          </a:p>
          <a:p>
            <a:endParaRPr lang="en-GB" sz="2800" dirty="0">
              <a:solidFill>
                <a:prstClr val="black"/>
              </a:solidFill>
              <a:latin typeface="Lato" panose="020B0604020202020204" charset="0"/>
              <a:ea typeface="Lato" panose="020B0604020202020204" charset="0"/>
              <a:cs typeface="Lato" panose="020B0604020202020204" charset="0"/>
            </a:endParaRPr>
          </a:p>
          <a:p>
            <a:r>
              <a:rPr lang="en-GB" sz="2800" dirty="0">
                <a:solidFill>
                  <a:prstClr val="black"/>
                </a:solidFill>
                <a:latin typeface="Lato" panose="020B0604020202020204" charset="0"/>
                <a:ea typeface="Lato" panose="020B0604020202020204" charset="0"/>
                <a:cs typeface="Lato" panose="020B0604020202020204" charset="0"/>
              </a:rPr>
              <a:t>Include actions that could be taken to support other pupils who may be going through unhappy times. </a:t>
            </a:r>
          </a:p>
          <a:p>
            <a:endParaRPr lang="en-GB" sz="2800" dirty="0">
              <a:solidFill>
                <a:prstClr val="black"/>
              </a:solidFill>
              <a:latin typeface="Lato" panose="020B0604020202020204" charset="0"/>
              <a:ea typeface="Lato" panose="020B0604020202020204" charset="0"/>
              <a:cs typeface="Lato" panose="020B0604020202020204" charset="0"/>
            </a:endParaRPr>
          </a:p>
          <a:p>
            <a:r>
              <a:rPr lang="en-GB" sz="2800" dirty="0">
                <a:solidFill>
                  <a:prstClr val="black"/>
                </a:solidFill>
                <a:latin typeface="Lato" panose="020B0604020202020204" charset="0"/>
                <a:ea typeface="Lato" panose="020B0604020202020204" charset="0"/>
                <a:cs typeface="Lato" panose="020B0604020202020204" charset="0"/>
              </a:rPr>
              <a:t>You could share this or present it to the class.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a:solidFill>
                  <a:prstClr val="black"/>
                </a:solidFill>
              </a:rPr>
              <a:pPr/>
              <a:t>19</a:t>
            </a:fld>
            <a:endParaRPr dirty="0">
              <a:solidFill>
                <a:prstClr val="black"/>
              </a:solidFill>
            </a:endParaRPr>
          </a:p>
        </p:txBody>
      </p:sp>
      <p:sp>
        <p:nvSpPr>
          <p:cNvPr id="8" name="Footer Placeholder 4">
            <a:extLst>
              <a:ext uri="{FF2B5EF4-FFF2-40B4-BE49-F238E27FC236}">
                <a16:creationId xmlns:a16="http://schemas.microsoft.com/office/drawing/2014/main" id="{CA2AD0F9-6C9C-44E0-8D87-5897EA600057}"/>
              </a:ext>
            </a:extLst>
          </p:cNvPr>
          <p:cNvSpPr>
            <a:spLocks noGrp="1"/>
          </p:cNvSpPr>
          <p:nvPr>
            <p:ph type="ftr" sz="quarter" idx="11"/>
          </p:nvPr>
        </p:nvSpPr>
        <p:spPr>
          <a:xfrm>
            <a:off x="0" y="6415306"/>
            <a:ext cx="12192000" cy="365125"/>
          </a:xfrm>
        </p:spPr>
        <p:txBody>
          <a:bodyPr/>
          <a:lstStyle/>
          <a:p>
            <a:r>
              <a:rPr lang="en-GB" sz="1050" dirty="0">
                <a:solidFill>
                  <a:prstClr val="black"/>
                </a:solidFill>
              </a:rPr>
              <a:t>© PSHE Association 2019 </a:t>
            </a:r>
            <a:r>
              <a:rPr lang="en-GB" dirty="0">
                <a:solidFill>
                  <a:prstClr val="black"/>
                </a:solidFill>
              </a:rPr>
              <a:t>	 </a:t>
            </a:r>
          </a:p>
        </p:txBody>
      </p:sp>
      <p:pic>
        <p:nvPicPr>
          <p:cNvPr id="7" name="Picture 6">
            <a:extLst>
              <a:ext uri="{FF2B5EF4-FFF2-40B4-BE49-F238E27FC236}">
                <a16:creationId xmlns:a16="http://schemas.microsoft.com/office/drawing/2014/main" id="{948D4CF5-A966-402C-A7B6-2C5085CEAC2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88665" y="1561791"/>
            <a:ext cx="3729210" cy="3729210"/>
          </a:xfrm>
          <a:prstGeom prst="rect">
            <a:avLst/>
          </a:prstGeom>
        </p:spPr>
      </p:pic>
    </p:spTree>
    <p:extLst>
      <p:ext uri="{BB962C8B-B14F-4D97-AF65-F5344CB8AC3E}">
        <p14:creationId xmlns:p14="http://schemas.microsoft.com/office/powerpoint/2010/main" val="5113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3965</TotalTime>
  <Words>3087</Words>
  <Application>Microsoft Office PowerPoint</Application>
  <PresentationFormat>Widescreen</PresentationFormat>
  <Paragraphs>337</Paragraphs>
  <Slides>19</Slides>
  <Notes>19</Notes>
  <HiddenSlides>7</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19</vt:i4>
      </vt:variant>
    </vt:vector>
  </HeadingPairs>
  <TitlesOfParts>
    <vt:vector size="34" baseType="lpstr">
      <vt:lpstr>Lucida Console</vt:lpstr>
      <vt:lpstr>Calibri</vt:lpstr>
      <vt:lpstr>Calibri Light</vt:lpstr>
      <vt:lpstr>Times New Roman</vt:lpstr>
      <vt:lpstr>Lato</vt:lpstr>
      <vt:lpstr>League Spartan</vt:lpstr>
      <vt:lpstr>Open Sans Extrabold</vt:lpstr>
      <vt:lpstr>Gill Sans MT</vt:lpstr>
      <vt:lpstr>Arial</vt:lpstr>
      <vt:lpstr>Open Sans Light</vt:lpstr>
      <vt:lpstr>Office Theme</vt:lpstr>
      <vt:lpstr>1_Office Theme</vt:lpstr>
      <vt:lpstr>2_Office Theme</vt:lpstr>
      <vt:lpstr>3_Office Theme</vt:lpstr>
      <vt:lpstr>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Sam Harvey</cp:lastModifiedBy>
  <cp:revision>435</cp:revision>
  <dcterms:created xsi:type="dcterms:W3CDTF">2018-11-29T11:01:12Z</dcterms:created>
  <dcterms:modified xsi:type="dcterms:W3CDTF">2019-12-19T14:17:20Z</dcterms:modified>
</cp:coreProperties>
</file>