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2"/>
  </p:notesMasterIdLst>
  <p:sldIdLst>
    <p:sldId id="257" r:id="rId2"/>
    <p:sldId id="278" r:id="rId3"/>
    <p:sldId id="280" r:id="rId4"/>
    <p:sldId id="261" r:id="rId5"/>
    <p:sldId id="281" r:id="rId6"/>
    <p:sldId id="275" r:id="rId7"/>
    <p:sldId id="259" r:id="rId8"/>
    <p:sldId id="276" r:id="rId9"/>
    <p:sldId id="270" r:id="rId10"/>
    <p:sldId id="271" r:id="rId11"/>
    <p:sldId id="264" r:id="rId12"/>
    <p:sldId id="265" r:id="rId13"/>
    <p:sldId id="272" r:id="rId14"/>
    <p:sldId id="266" r:id="rId15"/>
    <p:sldId id="268" r:id="rId16"/>
    <p:sldId id="283" r:id="rId17"/>
    <p:sldId id="284" r:id="rId18"/>
    <p:sldId id="285" r:id="rId19"/>
    <p:sldId id="286" r:id="rId20"/>
    <p:sldId id="273" r:id="rId21"/>
  </p:sldIdLst>
  <p:sldSz cx="12192000" cy="6858000"/>
  <p:notesSz cx="6858000" cy="9144000"/>
  <p:embeddedFontLst>
    <p:embeddedFont>
      <p:font typeface="Open Sans Extrabold" panose="020B0604020202020204" charset="0"/>
      <p:bold r:id="rId23"/>
      <p:boldItalic r:id="rId24"/>
    </p:embeddedFont>
    <p:embeddedFont>
      <p:font typeface="Gill Sans MT" panose="020B0502020104020203" pitchFamily="34" charset="0"/>
      <p:regular r:id="rId25"/>
      <p:bold r:id="rId26"/>
      <p:italic r:id="rId27"/>
      <p:boldItalic r:id="rId28"/>
    </p:embeddedFont>
    <p:embeddedFont>
      <p:font typeface="League Spartan" panose="020B0604020202020204" charset="0"/>
      <p:bold r:id="rId29"/>
    </p:embeddedFont>
    <p:embeddedFont>
      <p:font typeface="Open Sans Light" panose="020B0604020202020204" charset="0"/>
      <p:regular r:id="rId30"/>
      <p:italic r:id="rId31"/>
    </p:embeddedFont>
    <p:embeddedFont>
      <p:font typeface="Calibri" panose="020F0502020204030204" pitchFamily="34" charset="0"/>
      <p:regular r:id="rId32"/>
      <p:bold r:id="rId33"/>
      <p:italic r:id="rId34"/>
      <p:boldItalic r:id="rId35"/>
    </p:embeddedFont>
    <p:embeddedFont>
      <p:font typeface="Calibri Light" panose="020F0302020204030204" pitchFamily="34" charset="0"/>
      <p:regular r:id="rId36"/>
      <p:italic r:id="rId37"/>
    </p:embeddedFont>
    <p:embeddedFont>
      <p:font typeface="Lato" panose="020B0604020202020204" charset="0"/>
      <p:regular r:id="rId38"/>
      <p:bold r:id="rId39"/>
      <p:italic r:id="rId40"/>
      <p:boldItalic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1"/>
            <p14:sldId id="275"/>
            <p14:sldId id="259"/>
            <p14:sldId id="276"/>
            <p14:sldId id="270"/>
          </p14:sldIdLst>
        </p14:section>
        <p14:section name="Pupil facing slides" id="{6426DDC9-3476-4499-A402-C5047D3C9974}">
          <p14:sldIdLst>
            <p14:sldId id="271"/>
            <p14:sldId id="264"/>
            <p14:sldId id="265"/>
            <p14:sldId id="272"/>
            <p14:sldId id="266"/>
            <p14:sldId id="268"/>
            <p14:sldId id="283"/>
            <p14:sldId id="284"/>
            <p14:sldId id="285"/>
            <p14:sldId id="286"/>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14" clrIdx="1"/>
  <p:cmAuthor id="3" name="Jenny Barksfield" initials="JB" lastIdx="8" clrIdx="2">
    <p:extLst/>
  </p:cmAuthor>
  <p:cmAuthor id="4" name="Jenny Fox" initials="JF" lastIdx="15"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69" d="100"/>
          <a:sy n="69" d="100"/>
        </p:scale>
        <p:origin x="1234"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font" Target="fonts/font1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759085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smtClean="0"/>
              <a:t>Image: https://pixabay.com/vectors/seasons-of-the-year-spring-summer-1994663/</a:t>
            </a:r>
          </a:p>
          <a:p>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 sentence starters (10-15  mins)</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effectLst/>
                <a:latin typeface="Calibri" panose="020F0502020204030204" pitchFamily="34" charset="0"/>
              </a:rPr>
              <a:t>Ensure this activity is completed before delivering the lesson. </a:t>
            </a:r>
            <a:r>
              <a:rPr lang="en-GB" dirty="0" smtClean="0">
                <a:effectLst/>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effectLst/>
                <a:latin typeface="Calibri" panose="020F0502020204030204" pitchFamily="34" charset="0"/>
              </a:rPr>
              <a:t>Pupils complete the sentences individually, writing down their responses.  </a:t>
            </a:r>
            <a:r>
              <a:rPr lang="en-GB" dirty="0" smtClean="0">
                <a:effectLst/>
                <a:latin typeface="Calibri" panose="020F0502020204030204" pitchFamily="34" charset="0"/>
              </a:rPr>
              <a:t>The purpose of this activity is to enable you to find out pupils’ existing knowledge, skills and attitudes towards mental</a:t>
            </a:r>
            <a:r>
              <a:rPr lang="en-GB" baseline="0" dirty="0" smtClean="0">
                <a:effectLst/>
                <a:latin typeface="Calibri" panose="020F0502020204030204" pitchFamily="34" charset="0"/>
              </a:rPr>
              <a:t> health</a:t>
            </a:r>
            <a:r>
              <a:rPr lang="en-GB" dirty="0" smtClean="0">
                <a:effectLst/>
                <a:latin typeface="Calibri" panose="020F0502020204030204" pitchFamily="34" charset="0"/>
              </a:rPr>
              <a:t>.  Pupils should work individually. Whilst they are working, do not prompt them in any way.  When complete, ensure pupils write their name at the top of their paper.  Collect in and check pupil responses, noting any </a:t>
            </a:r>
            <a:r>
              <a:rPr lang="en-GB" dirty="0" smtClean="0">
                <a:effectLst/>
              </a:rPr>
              <a:t>responses and any misconceptions that need addressing through the lesson.  Keep the papers - pupils will return to this activity at the end of the lesson and the results used to assess their learning.</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effectLst/>
              </a:rPr>
              <a:t>Image: https://pixabay.com/images/search/green%20flag/?pagi=2</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 explaining that this lesson will explore some of the things that can affect a person’s mental health as well as how to manage times of change and challenge.  Healthy coping strategies will also be looked at and how they can be put into practice.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What can affect mental wellbeing? (15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Introduce the lesson, explaining that talking about mental health may make them think about themselves or people that they know who are experiencing a difficult time with their feelings or emotions.  Remind pupils of the people in school that they can talk to if they are concerned.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smtClean="0"/>
          </a:p>
          <a:p>
            <a:r>
              <a:rPr lang="en-US" b="0" u="none" baseline="0" dirty="0" smtClean="0"/>
              <a:t>Read the following scenario to the class:</a:t>
            </a:r>
          </a:p>
          <a:p>
            <a:endParaRPr lang="en-US" b="0" u="none" baseline="0" dirty="0" smtClean="0"/>
          </a:p>
          <a:p>
            <a:r>
              <a:rPr lang="en-US" b="0" i="1" u="none" baseline="0" dirty="0" smtClean="0"/>
              <a:t>A few weeks ago Sasha’s mum explained there were going to be some changes coming …….</a:t>
            </a:r>
          </a:p>
          <a:p>
            <a:r>
              <a:rPr lang="en-US" b="0" i="1" u="none" baseline="0" dirty="0" smtClean="0"/>
              <a:t>Sasha’s family moved house to a completely new area.  Sasha had to leave the local street-dance club and start a new school as well.  Sasha feels terribly lonely and doesn’t know anyone in the new area – everyone seems to have their friendship groups already and Sasha’s mum is always busy.  Sasha is spending more and more time alone and feels like things will never change.</a:t>
            </a:r>
          </a:p>
          <a:p>
            <a:endParaRPr lang="en-US" b="0" dirty="0" smtClean="0"/>
          </a:p>
          <a:p>
            <a:r>
              <a:rPr lang="en-US" b="0" dirty="0" smtClean="0"/>
              <a:t>Ask pupils to discuss how this situation might affect Sasha’s mental health and</a:t>
            </a:r>
            <a:r>
              <a:rPr lang="en-US" b="0" baseline="0" dirty="0" smtClean="0"/>
              <a:t> wellbeing (feelings and emotions).</a:t>
            </a:r>
          </a:p>
          <a:p>
            <a:endParaRPr lang="en-US" b="0" baseline="0" dirty="0" smtClean="0"/>
          </a:p>
          <a:p>
            <a:r>
              <a:rPr lang="en-US" b="0" baseline="0" dirty="0" smtClean="0"/>
              <a:t>Invite pupils to work in groups and to think of other times in people’s lives that might affect their feelings and emotions, such as : parent starting a new job, death of a pet/close relative, new baby brother/sister, tests or exams, argument with a friend, a marriage or divorce.</a:t>
            </a:r>
          </a:p>
          <a:p>
            <a:endParaRPr lang="en-US" b="0" baseline="0" dirty="0" smtClean="0"/>
          </a:p>
          <a:p>
            <a:r>
              <a:rPr lang="en-US" b="0" baseline="0" dirty="0" smtClean="0"/>
              <a:t>Ask pupils to consider how these times might affect feelings and emotions, and record their ideas using Resource 1a: </a:t>
            </a:r>
            <a:r>
              <a:rPr lang="en-US" b="0" i="1" baseline="0" dirty="0" smtClean="0"/>
              <a:t>Life events grid</a:t>
            </a:r>
            <a:r>
              <a:rPr lang="en-US" b="0" baseline="0" dirty="0" smtClean="0"/>
              <a:t>, </a:t>
            </a:r>
            <a:r>
              <a:rPr lang="en-US" b="1" baseline="0" dirty="0" smtClean="0"/>
              <a:t>completing the first two columns (left and middle) only.</a:t>
            </a:r>
          </a:p>
          <a:p>
            <a:endParaRPr lang="en-US" b="0" baseline="0" dirty="0" smtClean="0"/>
          </a:p>
          <a:p>
            <a:r>
              <a:rPr lang="en-US" b="0" baseline="0" dirty="0" err="1" smtClean="0"/>
              <a:t>Image:https</a:t>
            </a:r>
            <a:r>
              <a:rPr lang="en-US" b="0" baseline="0" dirty="0" smtClean="0"/>
              <a:t>://pixabay.com/illustrations/face-emotion-iris-teardrop-gesture-1683129/</a:t>
            </a:r>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Class discussion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Reflect</a:t>
            </a:r>
            <a:r>
              <a:rPr lang="en-GB" i="0" baseline="0" dirty="0" smtClean="0"/>
              <a:t> with the class, that sometimes life events can prompt mixed-up or conflicting feelings; people can feel lots of different emotions at once.  Pupils share examples from the previous 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Image: https://pixabay.com/photos/smilies-emotions-balls-funny-cute-2912634/</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Timeline: emotions change over time (15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Discuss how different feelings grow, change, pass or get stronger with time.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In pairs, ask pupils to consider how the situation and Sasha’s feelings might change over time and record their ideas using Resource 2a: </a:t>
            </a:r>
            <a:r>
              <a:rPr lang="en-GB" b="0" i="1" baseline="0" dirty="0" smtClean="0"/>
              <a:t>Emotions timeline.  </a:t>
            </a:r>
            <a:r>
              <a:rPr lang="en-GB" b="0" i="0" baseline="0" dirty="0" smtClean="0"/>
              <a:t>Compare their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baseline="0" dirty="0" smtClean="0"/>
              <a:t>Support:</a:t>
            </a:r>
            <a:r>
              <a:rPr lang="en-GB" b="0" i="0" baseline="0" dirty="0" smtClean="0"/>
              <a:t> Pupils can use Resource 2b: </a:t>
            </a:r>
            <a:r>
              <a:rPr lang="en-GB" b="0" i="1" baseline="0" dirty="0" smtClean="0"/>
              <a:t>Emotions time with suggestions </a:t>
            </a:r>
            <a:r>
              <a:rPr lang="en-GB" b="0" i="0" baseline="0" dirty="0" smtClean="0"/>
              <a:t>which has been partly completed for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Image: https://https://pixabay.com/illustrations/emoji-emoticon-smilies-icon-faces-2074153/</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baseline="0" dirty="0" smtClean="0"/>
              <a:t>Challenge: </a:t>
            </a:r>
            <a:r>
              <a:rPr lang="en-GB" b="0" i="0" baseline="0" dirty="0" smtClean="0"/>
              <a:t>Pupils may be able to give other examples of similar situations and explain how the feelings change over time.</a:t>
            </a:r>
            <a:endParaRPr lang="en-GB" b="1"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Supporting mental health (15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You may wish to refer to Resource 1a: </a:t>
            </a:r>
            <a:r>
              <a:rPr lang="en-GB" sz="1200" i="1" kern="1200" dirty="0" smtClean="0">
                <a:solidFill>
                  <a:schemeClr val="tx1"/>
                </a:solidFill>
                <a:effectLst/>
                <a:latin typeface="+mn-lt"/>
                <a:ea typeface="+mn-ea"/>
                <a:cs typeface="+mn-cs"/>
              </a:rPr>
              <a:t>Mental health thermometer</a:t>
            </a:r>
            <a:r>
              <a:rPr lang="en-GB" sz="1200" kern="1200" dirty="0" smtClean="0">
                <a:solidFill>
                  <a:schemeClr val="tx1"/>
                </a:solidFill>
                <a:effectLst/>
                <a:latin typeface="+mn-lt"/>
                <a:ea typeface="+mn-ea"/>
                <a:cs typeface="+mn-cs"/>
              </a:rPr>
              <a:t> from lesson 1. Explain that there are likely to be times like this (change, challenge, excitement or difficulty) in everybody’s life, when feelings and emotions can result in mental health moving up the thermometer to the ‘struggling’ or ‘unwell’ areas,  so learning how to manage them is important.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Display Resource 3: </a:t>
            </a:r>
            <a:r>
              <a:rPr lang="en-GB" b="0" i="1" baseline="0" dirty="0" smtClean="0"/>
              <a:t>Helpful for mental health list </a:t>
            </a:r>
            <a:r>
              <a:rPr lang="en-GB" b="0" i="0" baseline="0" dirty="0" smtClean="0"/>
              <a:t>(which includes suggestions from Lesson 1).  Explain to the class that these ideas may help to keep someone in the ‘healthy’ – ‘struggling’ areas although they may have different or other suggestions.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Invite pupils to suggest what will help Sasha manage the current situation.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For example, they might suggest: keeping a diary of feelings; talking to Mum about it; talking to a teacher; joining a school-club to make some new friends; going for a walk in the new area; thinking positively about the future and remembering that this feeling will pass.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Ask pupils to go back to their groups to complete the third column (right) of Resource 1:</a:t>
            </a:r>
            <a:r>
              <a:rPr lang="en-GB" b="0" i="1" baseline="0" dirty="0" smtClean="0"/>
              <a:t>Life events grid, </a:t>
            </a:r>
            <a:r>
              <a:rPr lang="en-GB" b="0" i="0" baseline="0" dirty="0" smtClean="0"/>
              <a:t>consider which strategies might best help a person in each of the situations.  Share ideas and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baseline="0" dirty="0" smtClean="0"/>
              <a:t>Challenge: </a:t>
            </a:r>
            <a:r>
              <a:rPr lang="en-GB" b="0" i="0" baseline="0" dirty="0" smtClean="0"/>
              <a:t>Pupils respond to the requests for advice using Resource 4: </a:t>
            </a:r>
            <a:r>
              <a:rPr lang="en-GB" b="0" i="1" baseline="0" dirty="0" smtClean="0"/>
              <a:t>Advice cards </a:t>
            </a:r>
            <a:r>
              <a:rPr lang="en-GB" b="0" i="0" baseline="0" dirty="0" smtClean="0"/>
              <a:t>to help the characters manage the challenging time they are experiencing.</a:t>
            </a:r>
            <a:endParaRPr lang="en-GB" b="0" i="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Image: https://pixabay.com/illustrations/away-junction-direction-1020279/</a:t>
            </a:r>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Signposting support: personal networks (5 mins)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Remind pupils that anyone’s mental health can be affected at different times in their lives and times of change, challenge or difficult events do not always cause or lead to a mental health concern.  Sometimes nothing in particular happens to cause a mental health concern; moving in to the struggling and unwell areas;  feelings can seem to develop without at specific cause.  But, that if people are worried they can get help and advice and knowing you have a support network of people you can trust and turn to when needed, is helpful to remember, and may help to keep someone’s mental health in the healthy and coping areas.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Explain that Sasha has been thinking of who is in their support network.  It includes: Mum, step-dad Billy, Uncle Joe, Granny Mack, best friends – </a:t>
            </a:r>
            <a:r>
              <a:rPr lang="en-GB" b="0" baseline="0" dirty="0" err="1" smtClean="0"/>
              <a:t>Mylo</a:t>
            </a:r>
            <a:r>
              <a:rPr lang="en-GB" b="0" baseline="0" dirty="0" smtClean="0"/>
              <a:t> and Robyn, teacher – Ms Williams, plus the children’s websites/helplines such as  ChildLine: www.childline.org.uk, 0800 111 111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On</a:t>
            </a:r>
            <a:r>
              <a:rPr lang="en-GB" i="0" baseline="0" dirty="0" smtClean="0"/>
              <a:t> a piece of plain A4 paper, ask pupils to write their own name about a third of the way down and underline it with a long line, so their name is in the middle and the line goes across the page.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Ask pupils to think quietly about their own support network and to add initials, a symbol or picture to represent each person or group of people they are thinking about under the line their name is sitting on. </a:t>
            </a:r>
            <a:r>
              <a:rPr lang="en-GB" i="1" baseline="0" dirty="0" smtClean="0"/>
              <a:t>This is so that they do not publicly identify individuals and are not ‘put on the spot’ in naming others, for example if one family member or friend is a greater support than another.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They should put the people who they feel are the greatest source of support closest to the line and the more indirect/distant people further down the page.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Pupils can keep their personal network sheets to refer to in future.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Image: https://pixabay.com/illustrations/brainstorming-business-businessman-985542/</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Plenary and end-point assessment (5-10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Ask</a:t>
            </a:r>
            <a:r>
              <a:rPr lang="en-GB" i="0" baseline="0" dirty="0" smtClean="0"/>
              <a:t> pupils to complete the sentence starters on the flipchart or interactive whiteboard.  Pupils complete the sentences individually, writing down their responses in the light of their learning: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Before this lesson, I didn’t know mental health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Something else I have learned about mental health 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These lessons helped me to think about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Something I will</a:t>
            </a:r>
            <a:r>
              <a:rPr lang="en-GB" i="0" baseline="0" dirty="0" smtClean="0"/>
              <a:t> do following this lesson 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Something I would like to know more about 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0" baseline="0" dirty="0" smtClean="0"/>
              <a:t>Collect in the pupil responses and use these to help assess their progress and any future learning needs.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0" baseline="0" dirty="0" smtClean="0"/>
              <a:t>https://pixabay.com/photos/thought-idea-innovation-imagination-2123970/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0" baseline="0" dirty="0" smtClean="0"/>
              <a:t>Image: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activity - OPTIONAL</a:t>
            </a: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p>
          <a:p>
            <a:r>
              <a:rPr lang="en-GB" i="0" baseline="0" dirty="0" smtClean="0"/>
              <a:t>Explain that affirmations are statements or phrases which can help people to manage their feelings and emotions.  Affirmations help people to focus on the positive aspects of themselves and can be used as self-talk to manage feelings or thoughts.  They can be especially useful at times of change and challenge.</a:t>
            </a:r>
          </a:p>
          <a:p>
            <a:endParaRPr lang="en-GB" i="0" baseline="0" dirty="0" smtClean="0"/>
          </a:p>
          <a:p>
            <a:r>
              <a:rPr lang="en-GB" i="0" baseline="0" dirty="0" smtClean="0"/>
              <a:t>Ask pupils to compose a short set of affirmations which could be used to support mental wellbeing at different times, e.g. ‘I always try my best’, ‘Every day I am getting better at ‘x’, ‘I can ask for help if I am feeling worried’ …</a:t>
            </a:r>
          </a:p>
          <a:p>
            <a:endParaRPr lang="en-GB" i="0" baseline="0" dirty="0" smtClean="0"/>
          </a:p>
          <a:p>
            <a:r>
              <a:rPr lang="en-GB" i="0" baseline="0" dirty="0" smtClean="0"/>
              <a:t>These can be written on post-its and displayed on mirrors/bedroom wall, diaries and places where people will see them during the day.</a:t>
            </a:r>
          </a:p>
          <a:p>
            <a:endParaRPr lang="en-GB" i="0" baseline="0" dirty="0" smtClean="0"/>
          </a:p>
          <a:p>
            <a:r>
              <a:rPr lang="en-GB" i="0" baseline="0" dirty="0" smtClean="0"/>
              <a:t>Image: https://pixabay.com/photos/ball-beach-happy-ocean-pink-smile-1845546/</a:t>
            </a:r>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www.pshe-association.org.uk/" TargetMode="External"/><Relationship Id="rId5" Type="http://schemas.openxmlformats.org/officeDocument/2006/relationships/image" Target="../media/image1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13">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609046" y="4566684"/>
            <a:ext cx="7664823" cy="1754326"/>
          </a:xfrm>
          <a:prstGeom prst="rect">
            <a:avLst/>
          </a:prstGeom>
          <a:no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5/6</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2: Managing challenges and change</a:t>
            </a: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815004" y="2604724"/>
            <a:ext cx="6882504"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emotional wellbeing</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a:t>
            </a:r>
            <a:endParaRPr lang="en-GB" sz="36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2018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4703"/>
              <a:gd name="adj2" fmla="val 71174"/>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36266" y="266373"/>
            <a:ext cx="2410385" cy="2242448"/>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434893" y="1453970"/>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7074" y="5175550"/>
            <a:ext cx="1764926" cy="164196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27074" y="5175550"/>
            <a:ext cx="1764926" cy="164196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5" y="1579584"/>
            <a:ext cx="9893203" cy="4154984"/>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This is the second in a series of three KS2 lessons for Year 5 or 6, exploring mental health and wellbeing.</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This lesson focuses on some of the things that can affect a person’s mental health as well as how to manage times of change and challenge.  It begins to look at healthy coping strategies and how to put them into practice.</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Neither this, nor any of the other lessons, is designed to be taught in isolation, but should always form part of a planned, developmental PSHE education programme.</a:t>
            </a: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7074" y="5175550"/>
            <a:ext cx="1764926" cy="1641960"/>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658383" y="1308241"/>
            <a:ext cx="11200242" cy="4524315"/>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his lesson explores how emotions and feelings are not static and can be affected by external events.  It also considers how emotions/feelings can be mixed-up or conflicting and that people can experience a variety of different emotions all at once.</a:t>
            </a:r>
          </a:p>
          <a:p>
            <a:endPar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Emotion: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 strong feeling deriving from one’s circumstances, mood, or relationships with others; an instinctive or intuitive feeling as distinguished from reasoning or knowledge</a:t>
            </a:r>
          </a:p>
          <a:p>
            <a:endPar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Feeling: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an emotional state or reaction, an idea or belief, especially a vague or irrational one, or the adjective </a:t>
            </a: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feeling: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showing emotion or sensitivity</a:t>
            </a:r>
            <a:endPar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7074" y="5175550"/>
            <a:ext cx="1764926" cy="1641960"/>
          </a:xfrm>
          <a:prstGeom prst="rect">
            <a:avLst/>
          </a:prstGeom>
        </p:spPr>
      </p:pic>
    </p:spTree>
    <p:extLst>
      <p:ext uri="{BB962C8B-B14F-4D97-AF65-F5344CB8AC3E}">
        <p14:creationId xmlns:p14="http://schemas.microsoft.com/office/powerpoint/2010/main" val="2275695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210175"/>
          </a:xfrm>
          <a:prstGeom prst="rect">
            <a:avLst/>
          </a:prstGeom>
          <a:noFill/>
          <a:ln>
            <a:solidFill>
              <a:srgbClr val="95519E"/>
            </a:solidFill>
          </a:ln>
        </p:spPr>
        <p:txBody>
          <a:bodyPr wrap="square" tIns="180000" bIns="180000" rtlCol="0">
            <a:spAutoFit/>
          </a:bodyPr>
          <a:lstStyle/>
          <a:p>
            <a:r>
              <a:rPr lang="en-GB"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a:t>
            </a: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with parents</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2116" t="19164" r="13261" b="17890"/>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27074" y="5175550"/>
            <a:ext cx="1764926" cy="1641960"/>
          </a:xfrm>
          <a:prstGeom prst="rect">
            <a:avLst/>
          </a:prstGeom>
        </p:spPr>
      </p:pic>
    </p:spTree>
    <p:extLst>
      <p:ext uri="{BB962C8B-B14F-4D97-AF65-F5344CB8AC3E}">
        <p14:creationId xmlns:p14="http://schemas.microsoft.com/office/powerpoint/2010/main" val="356969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513085" y="2651867"/>
            <a:ext cx="9431014" cy="3693319"/>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pPr lvl="1"/>
            <a:endParaRPr lang="en-GB" b="1" dirty="0" smtClean="0">
              <a:latin typeface="League Spartan" panose="00000800000000000000" pitchFamily="50" charset="0"/>
            </a:endParaRPr>
          </a:p>
          <a:p>
            <a:pPr marL="457200" indent="-457200">
              <a:spcBef>
                <a:spcPts val="600"/>
              </a:spcBef>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describe what can impact on mental health (life events and circumstances) and how mental wellbeing can be affected</a:t>
            </a:r>
          </a:p>
          <a:p>
            <a:pPr marL="457200" indent="-457200">
              <a:spcBef>
                <a:spcPts val="600"/>
              </a:spcBef>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recognise conflicting emotions and when these might be expected</a:t>
            </a:r>
          </a:p>
          <a:p>
            <a:pPr marL="457200" indent="-457200">
              <a:spcBef>
                <a:spcPts val="600"/>
              </a:spcBef>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e</a:t>
            </a:r>
            <a:r>
              <a:rPr lang="en-GB" dirty="0" smtClean="0">
                <a:latin typeface="Lato" panose="020F0502020204030203" pitchFamily="34" charset="0"/>
                <a:ea typeface="Lato" panose="020F0502020204030203" pitchFamily="34" charset="0"/>
                <a:cs typeface="Lato" panose="020F0502020204030203" pitchFamily="34" charset="0"/>
              </a:rPr>
              <a:t>xplain how feelings and emotions change over time</a:t>
            </a:r>
          </a:p>
          <a:p>
            <a:pPr marL="457200" indent="-457200">
              <a:spcBef>
                <a:spcPts val="600"/>
              </a:spcBef>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positive actions to support mental wellbeing during difficult times, including identifying their person support network</a:t>
            </a:r>
          </a:p>
        </p:txBody>
      </p:sp>
      <p:sp>
        <p:nvSpPr>
          <p:cNvPr id="16" name="TextBox 15"/>
          <p:cNvSpPr txBox="1"/>
          <p:nvPr/>
        </p:nvSpPr>
        <p:spPr>
          <a:xfrm>
            <a:off x="513085" y="257494"/>
            <a:ext cx="9431015" cy="2292935"/>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100" b="1" dirty="0" smtClean="0">
              <a:latin typeface="Gill Sans MT" panose="020B0502020104020203" pitchFamily="34" charset="0"/>
            </a:endParaRP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about how feelings and emotions are affected and can be managed at changing, challenging or difficult times.</a:t>
            </a:r>
            <a:endParaRPr lang="en-GB" sz="900" b="1" dirty="0">
              <a:latin typeface="Lato" panose="020F0502020204030203" pitchFamily="34" charset="0"/>
              <a:ea typeface="Lato" panose="020F0502020204030203" pitchFamily="34" charset="0"/>
              <a:cs typeface="Lato" panose="020F0502020204030203" pitchFamily="34" charset="0"/>
            </a:endParaRPr>
          </a:p>
          <a:p>
            <a:pPr lvl="1">
              <a:lnSpc>
                <a:spcPct val="200000"/>
              </a:lnSpc>
              <a:buSzPct val="202000"/>
            </a:pP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1750" y="418685"/>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51309" y="2711620"/>
            <a:ext cx="877333" cy="1001704"/>
          </a:xfrm>
          <a:prstGeom prst="rect">
            <a:avLst/>
          </a:prstGeom>
        </p:spPr>
      </p:pic>
      <p:sp>
        <p:nvSpPr>
          <p:cNvPr id="15" name="TextBox 14"/>
          <p:cNvSpPr txBox="1"/>
          <p:nvPr/>
        </p:nvSpPr>
        <p:spPr>
          <a:xfrm>
            <a:off x="10020300" y="257494"/>
            <a:ext cx="1960418"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27074" y="5175550"/>
            <a:ext cx="1764926" cy="1641960"/>
          </a:xfrm>
          <a:prstGeom prst="rect">
            <a:avLst/>
          </a:prstGeom>
        </p:spPr>
      </p:pic>
      <p:sp>
        <p:nvSpPr>
          <p:cNvPr id="3" name="Rectangle 2"/>
          <p:cNvSpPr/>
          <p:nvPr/>
        </p:nvSpPr>
        <p:spPr>
          <a:xfrm>
            <a:off x="1904114" y="1172908"/>
            <a:ext cx="2168222" cy="369332"/>
          </a:xfrm>
          <a:prstGeom prst="rect">
            <a:avLst/>
          </a:prstGeom>
        </p:spPr>
        <p:txBody>
          <a:bodyPr wrap="none">
            <a:spAutoFit/>
          </a:bodyPr>
          <a:lstStyle/>
          <a:p>
            <a:r>
              <a:rPr lang="en-GB" b="1">
                <a:latin typeface="League Spartan" panose="00000800000000000000" pitchFamily="50" charset="0"/>
              </a:rPr>
              <a:t>Pupils will learn:</a:t>
            </a:r>
            <a:endParaRPr lang="en-GB" b="1" dirty="0">
              <a:latin typeface="League Spartan" panose="00000800000000000000" pitchFamily="50" charset="0"/>
            </a:endParaRP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208116" y="21020"/>
            <a:ext cx="6181725" cy="707886"/>
          </a:xfrm>
          <a:prstGeom prst="rect">
            <a:avLst/>
          </a:prstGeom>
          <a:noFill/>
          <a:ln>
            <a:noFill/>
          </a:ln>
        </p:spPr>
        <p:txBody>
          <a:bodyPr wrap="square" rtlCol="0">
            <a:spAutoFit/>
          </a:bodyPr>
          <a:lstStyle/>
          <a:p>
            <a:r>
              <a:rPr lang="en-GB" sz="40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220598" y="695945"/>
            <a:ext cx="5223765" cy="3954929"/>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0000800000000000000" pitchFamily="50" charset="0"/>
              </a:rPr>
              <a:t>Climate for </a:t>
            </a:r>
            <a:r>
              <a:rPr lang="en-GB" sz="2800" b="1" dirty="0">
                <a:latin typeface="League Spartan" panose="00000800000000000000" pitchFamily="50" charset="0"/>
              </a:rPr>
              <a:t>l</a:t>
            </a:r>
            <a:r>
              <a:rPr lang="en-GB" sz="2800" b="1" dirty="0" smtClean="0">
                <a:latin typeface="League Spartan" panose="00000800000000000000" pitchFamily="50" charset="0"/>
              </a:rPr>
              <a:t>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confidentiality, communication and handling questions effectively.</a:t>
            </a:r>
          </a:p>
          <a:p>
            <a:pPr>
              <a:buSzPct val="202000"/>
            </a:pPr>
            <a:endParaRPr lang="en-GB" sz="1600" b="1" dirty="0" smtClean="0">
              <a:latin typeface="Lato" panose="020F0502020204030203" pitchFamily="34" charset="0"/>
              <a:ea typeface="Lato" panose="020F0502020204030203" pitchFamily="34" charset="0"/>
              <a:cs typeface="Lato" panose="020F0502020204030203" pitchFamily="34" charset="0"/>
            </a:endParaRPr>
          </a:p>
          <a:p>
            <a:pPr>
              <a:buSzPct val="202000"/>
            </a:pPr>
            <a:endParaRPr lang="en-GB" sz="1600" b="1" dirty="0" smtClean="0">
              <a:latin typeface="Lato" panose="020F0502020204030203" pitchFamily="34" charset="0"/>
              <a:ea typeface="Lato" panose="020F0502020204030203" pitchFamily="34" charset="0"/>
              <a:cs typeface="Lato" panose="020F0502020204030203" pitchFamily="34" charset="0"/>
            </a:endParaRPr>
          </a:p>
          <a:p>
            <a:pPr>
              <a:buSzPct val="202000"/>
            </a:pP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1000" b="1"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982" y="813652"/>
            <a:ext cx="887768" cy="887768"/>
          </a:xfrm>
          <a:prstGeom prst="rect">
            <a:avLst/>
          </a:prstGeom>
        </p:spPr>
      </p:pic>
      <p:sp>
        <p:nvSpPr>
          <p:cNvPr id="21" name="TextBox 20"/>
          <p:cNvSpPr txBox="1"/>
          <p:nvPr/>
        </p:nvSpPr>
        <p:spPr>
          <a:xfrm>
            <a:off x="5561618" y="700897"/>
            <a:ext cx="5190468" cy="3970318"/>
          </a:xfrm>
          <a:prstGeom prst="rect">
            <a:avLst/>
          </a:prstGeom>
          <a:solidFill>
            <a:schemeClr val="bg1"/>
          </a:solidFill>
        </p:spPr>
        <p:txBody>
          <a:bodyPr wrap="square" rtlCol="0">
            <a:spAutoFit/>
          </a:bodyPr>
          <a:lstStyle/>
          <a:p>
            <a:pPr lvl="1"/>
            <a:r>
              <a:rPr lang="en-GB" sz="2800" b="1" dirty="0" smtClean="0">
                <a:latin typeface="League Spartan" panose="00000800000000000000" pitchFamily="50" charset="0"/>
              </a:rPr>
              <a:t>Resources required</a:t>
            </a:r>
            <a:endParaRPr lang="en-GB" sz="800" b="1" dirty="0">
              <a:latin typeface="Gill Sans MT" panose="020B0502020104020203" pitchFamily="34" charset="0"/>
            </a:endParaRP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200000"/>
              </a:lnSpc>
              <a:buSzPct val="202000"/>
              <a:buBlip>
                <a:blip r:embed="rId4"/>
              </a:buBlip>
            </a:pPr>
            <a:r>
              <a:rPr lang="en-GB" sz="1400" b="1" dirty="0">
                <a:latin typeface="Lato" panose="020F0502020204030203" pitchFamily="34" charset="0"/>
                <a:ea typeface="Lato" panose="020F0502020204030203" pitchFamily="34" charset="0"/>
                <a:cs typeface="Lato" panose="020F0502020204030203" pitchFamily="34" charset="0"/>
              </a:rPr>
              <a:t>P</a:t>
            </a:r>
            <a:r>
              <a:rPr lang="en-GB" sz="1400" b="1" dirty="0" smtClean="0">
                <a:latin typeface="Lato" panose="020F0502020204030203" pitchFamily="34" charset="0"/>
                <a:ea typeface="Lato" panose="020F0502020204030203" pitchFamily="34" charset="0"/>
                <a:cs typeface="Lato" panose="020F0502020204030203" pitchFamily="34" charset="0"/>
              </a:rPr>
              <a:t>aper (blank)/pens and pencils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Resource1: Life events grid</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1a: Mental health thermometer (from Lesson 1)</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2a: Emotions timeline</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2b: Emotions timeline with suggestions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3: Helpful for mental health list</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a:t>
            </a:r>
            <a:r>
              <a:rPr lang="en-GB" sz="1400" b="1" dirty="0">
                <a:latin typeface="Lato" panose="020F0502020204030203" pitchFamily="34" charset="0"/>
                <a:ea typeface="Lato" panose="020F0502020204030203" pitchFamily="34" charset="0"/>
                <a:cs typeface="Lato" panose="020F0502020204030203" pitchFamily="34" charset="0"/>
              </a:rPr>
              <a:t>4</a:t>
            </a:r>
            <a:r>
              <a:rPr lang="en-GB" sz="1400" b="1" dirty="0" smtClean="0">
                <a:latin typeface="Lato" panose="020F0502020204030203" pitchFamily="34" charset="0"/>
                <a:ea typeface="Lato" panose="020F0502020204030203" pitchFamily="34" charset="0"/>
                <a:cs typeface="Lato" panose="020F0502020204030203" pitchFamily="34" charset="0"/>
              </a:rPr>
              <a:t>: Advice cards</a:t>
            </a:r>
            <a:endParaRPr lang="en-GB" b="1" dirty="0" smtClean="0">
              <a:latin typeface="Lato" panose="020F0502020204030203" pitchFamily="34" charset="0"/>
              <a:ea typeface="Lato" panose="020F0502020204030203" pitchFamily="34" charset="0"/>
              <a:cs typeface="Lato" panose="020F0502020204030203" pitchFamily="34" charset="0"/>
            </a:endParaRPr>
          </a:p>
        </p:txBody>
      </p:sp>
      <p:sp>
        <p:nvSpPr>
          <p:cNvPr id="23" name="TextBox 22"/>
          <p:cNvSpPr txBox="1"/>
          <p:nvPr/>
        </p:nvSpPr>
        <p:spPr>
          <a:xfrm>
            <a:off x="208116" y="4708136"/>
            <a:ext cx="5236247" cy="1815882"/>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sz="1600" b="1" dirty="0" smtClean="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1883" t="3815" r="51546" b="4366"/>
          <a:stretch/>
        </p:blipFill>
        <p:spPr>
          <a:xfrm>
            <a:off x="422869" y="4810304"/>
            <a:ext cx="817394" cy="1611545"/>
          </a:xfrm>
          <a:prstGeom prst="rect">
            <a:avLst/>
          </a:prstGeom>
        </p:spPr>
      </p:pic>
      <p:sp>
        <p:nvSpPr>
          <p:cNvPr id="24" name="TextBox 23"/>
          <p:cNvSpPr txBox="1"/>
          <p:nvPr/>
        </p:nvSpPr>
        <p:spPr>
          <a:xfrm>
            <a:off x="521607" y="5757927"/>
            <a:ext cx="619917"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5561617" y="4715053"/>
            <a:ext cx="5190469" cy="1800493"/>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Further guidance</a:t>
            </a:r>
            <a:endParaRPr lang="en-GB"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a:t>
            </a:r>
            <a:r>
              <a:rPr lang="en-GB" b="1" dirty="0">
                <a:latin typeface="Lato" panose="020F0502020204030203" pitchFamily="34" charset="0"/>
                <a:ea typeface="Lato" panose="020F0502020204030203" pitchFamily="34" charset="0"/>
                <a:cs typeface="Lato" panose="020F0502020204030203" pitchFamily="34" charset="0"/>
              </a:rPr>
              <a:t> </a:t>
            </a:r>
            <a:r>
              <a:rPr lang="en-GB" b="1" dirty="0" smtClean="0">
                <a:latin typeface="Lato" panose="020F0502020204030203" pitchFamily="34" charset="0"/>
                <a:ea typeface="Lato" panose="020F0502020204030203" pitchFamily="34" charset="0"/>
                <a:cs typeface="Lato" panose="020F0502020204030203" pitchFamily="34" charset="0"/>
                <a:hlinkClick r:id="rId6"/>
              </a:rPr>
              <a:t>www.pshe-association.org.uk</a:t>
            </a: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7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7" cstate="print">
            <a:extLst>
              <a:ext uri="{28A0092B-C50C-407E-A947-70E740481C1C}">
                <a14:useLocalDpi xmlns:a14="http://schemas.microsoft.com/office/drawing/2010/main" val="0"/>
              </a:ext>
            </a:extLst>
          </a:blip>
          <a:srcRect l="17297" t="28576" r="16674" b="28576"/>
          <a:stretch/>
        </p:blipFill>
        <p:spPr>
          <a:xfrm>
            <a:off x="5653528" y="4808755"/>
            <a:ext cx="1094363" cy="710172"/>
          </a:xfrm>
          <a:prstGeom prst="rect">
            <a:avLst/>
          </a:prstGeom>
        </p:spPr>
      </p:pic>
      <p:sp>
        <p:nvSpPr>
          <p:cNvPr id="17" name="TextBox 16"/>
          <p:cNvSpPr txBox="1"/>
          <p:nvPr/>
        </p:nvSpPr>
        <p:spPr>
          <a:xfrm>
            <a:off x="10794126" y="74569"/>
            <a:ext cx="1355834" cy="707886"/>
          </a:xfrm>
          <a:prstGeom prst="rect">
            <a:avLst/>
          </a:prstGeom>
          <a:solidFill>
            <a:srgbClr val="95519E"/>
          </a:solidFill>
          <a:ln>
            <a:solidFill>
              <a:schemeClr val="bg1"/>
            </a:solidFill>
            <a:prstDash val="dash"/>
          </a:ln>
        </p:spPr>
        <p:txBody>
          <a:bodyPr wrap="square" rtlCol="0" anchor="ctr" anchorCtr="1">
            <a:spAutoFit/>
          </a:bodyPr>
          <a:lstStyle/>
          <a:p>
            <a:r>
              <a:rPr lang="en-GB" sz="20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0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0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14750" y="1047750"/>
            <a:ext cx="1116121" cy="1116121"/>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190006" y="49128"/>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3401870458"/>
              </p:ext>
            </p:extLst>
          </p:nvPr>
        </p:nvGraphicFramePr>
        <p:xfrm>
          <a:off x="231798" y="1106663"/>
          <a:ext cx="11537638" cy="5673108"/>
        </p:xfrm>
        <a:graphic>
          <a:graphicData uri="http://schemas.openxmlformats.org/drawingml/2006/table">
            <a:tbl>
              <a:tblPr firstRow="1" bandRow="1">
                <a:tableStyleId>{5940675A-B579-460E-94D1-54222C63F5DA}</a:tableStyleId>
              </a:tblPr>
              <a:tblGrid>
                <a:gridCol w="3219431">
                  <a:extLst>
                    <a:ext uri="{9D8B030D-6E8A-4147-A177-3AD203B41FA5}">
                      <a16:colId xmlns:a16="http://schemas.microsoft.com/office/drawing/2014/main" val="4041274174"/>
                    </a:ext>
                  </a:extLst>
                </a:gridCol>
                <a:gridCol w="7291706">
                  <a:extLst>
                    <a:ext uri="{9D8B030D-6E8A-4147-A177-3AD203B41FA5}">
                      <a16:colId xmlns:a16="http://schemas.microsoft.com/office/drawing/2014/main" val="2234187062"/>
                    </a:ext>
                  </a:extLst>
                </a:gridCol>
                <a:gridCol w="1026501">
                  <a:extLst>
                    <a:ext uri="{9D8B030D-6E8A-4147-A177-3AD203B41FA5}">
                      <a16:colId xmlns:a16="http://schemas.microsoft.com/office/drawing/2014/main" val="3063766827"/>
                    </a:ext>
                  </a:extLst>
                </a:gridCol>
              </a:tblGrid>
              <a:tr h="570733">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937578">
                <a:tc>
                  <a:txBody>
                    <a:bodyPr/>
                    <a:lstStyle/>
                    <a:p>
                      <a:pPr marL="342900" indent="-342900">
                        <a:buAutoNum type="arabicPeriod"/>
                      </a:pPr>
                      <a:r>
                        <a:rPr lang="en-GB" sz="1800" dirty="0" smtClean="0">
                          <a:latin typeface="League Spartan" panose="00000800000000000000" pitchFamily="50" charset="0"/>
                        </a:rPr>
                        <a:t>Baseline</a:t>
                      </a:r>
                      <a:r>
                        <a:rPr lang="en-GB" sz="1800" baseline="0" dirty="0" smtClean="0">
                          <a:latin typeface="League Spartan" panose="00000800000000000000" pitchFamily="50" charset="0"/>
                        </a:rPr>
                        <a:t> assessment: mental health/ sentence starters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complete sentences about what can affect mental health and how to manage this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10-15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757335">
                <a:tc>
                  <a:txBody>
                    <a:bodyPr/>
                    <a:lstStyle/>
                    <a:p>
                      <a:r>
                        <a:rPr lang="en-GB" sz="1800" dirty="0" smtClean="0">
                          <a:latin typeface="League Spartan" panose="00000800000000000000" pitchFamily="50" charset="0"/>
                        </a:rPr>
                        <a:t>2. Situations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Using</a:t>
                      </a:r>
                      <a:r>
                        <a:rPr lang="en-GB" sz="1600" baseline="0" dirty="0" smtClean="0">
                          <a:latin typeface="Lato" panose="020F0502020204030203" pitchFamily="34" charset="0"/>
                          <a:ea typeface="Lato" panose="020F0502020204030203" pitchFamily="34" charset="0"/>
                          <a:cs typeface="Lato" panose="020F0502020204030203" pitchFamily="34" charset="0"/>
                        </a:rPr>
                        <a:t> a scenario as stimulus for initial discussion, p</a:t>
                      </a:r>
                      <a:r>
                        <a:rPr lang="en-GB" sz="1600" dirty="0" smtClean="0">
                          <a:latin typeface="Lato" panose="020F0502020204030203" pitchFamily="34" charset="0"/>
                          <a:ea typeface="Lato" panose="020F0502020204030203" pitchFamily="34" charset="0"/>
                          <a:cs typeface="Lato" panose="020F0502020204030203" pitchFamily="34" charset="0"/>
                        </a:rPr>
                        <a:t>upils</a:t>
                      </a:r>
                      <a:r>
                        <a:rPr lang="en-GB" sz="1600" baseline="0" dirty="0" smtClean="0">
                          <a:latin typeface="Lato" panose="020F0502020204030203" pitchFamily="34" charset="0"/>
                          <a:ea typeface="Lato" panose="020F0502020204030203" pitchFamily="34" charset="0"/>
                          <a:cs typeface="Lato" panose="020F0502020204030203" pitchFamily="34" charset="0"/>
                        </a:rPr>
                        <a:t> consider life events that can impact on a person’s mental wellbeing and how these can make them feel</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655951">
                <a:tc>
                  <a:txBody>
                    <a:bodyPr/>
                    <a:lstStyle/>
                    <a:p>
                      <a:r>
                        <a:rPr lang="en-GB" sz="1800" dirty="0" smtClean="0">
                          <a:latin typeface="League Spartan" panose="00000800000000000000" pitchFamily="50" charset="0"/>
                        </a:rPr>
                        <a:t>3. Conflicting</a:t>
                      </a:r>
                      <a:r>
                        <a:rPr lang="en-GB" sz="1800" baseline="0" dirty="0" smtClean="0">
                          <a:latin typeface="League Spartan" panose="00000800000000000000" pitchFamily="50" charset="0"/>
                        </a:rPr>
                        <a:t>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identify life events that can cause conflicting emotions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716971">
                <a:tc>
                  <a:txBody>
                    <a:bodyPr/>
                    <a:lstStyle/>
                    <a:p>
                      <a:r>
                        <a:rPr lang="en-GB" sz="1800" dirty="0" smtClean="0">
                          <a:latin typeface="League Spartan" panose="00000800000000000000" pitchFamily="50" charset="0"/>
                        </a:rPr>
                        <a:t>4. Emotion</a:t>
                      </a:r>
                      <a:r>
                        <a:rPr lang="en-GB" sz="1800" baseline="0" dirty="0" smtClean="0">
                          <a:latin typeface="League Spartan" panose="00000800000000000000" pitchFamily="50" charset="0"/>
                        </a:rPr>
                        <a:t> timelines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plot how a situation and the associated feelings change over longer periods of time</a:t>
                      </a:r>
                      <a:endParaRPr lang="en-GB" sz="1600" i="1"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a:t>
                      </a:r>
                      <a:r>
                        <a:rPr lang="en-GB" sz="1400" baseline="0" dirty="0" smtClean="0">
                          <a:latin typeface="Lato" panose="020F0502020204030203" pitchFamily="34" charset="0"/>
                          <a:ea typeface="Lato" panose="020F0502020204030203" pitchFamily="34" charset="0"/>
                          <a:cs typeface="Lato" panose="020F0502020204030203" pitchFamily="34" charset="0"/>
                        </a:rPr>
                        <a:t>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656305">
                <a:tc>
                  <a:txBody>
                    <a:bodyPr/>
                    <a:lstStyle/>
                    <a:p>
                      <a:r>
                        <a:rPr lang="en-GB" sz="1800" dirty="0" smtClean="0">
                          <a:latin typeface="League Spartan" panose="00000800000000000000" pitchFamily="50" charset="0"/>
                        </a:rPr>
                        <a:t>5. Supporting</a:t>
                      </a:r>
                      <a:r>
                        <a:rPr lang="en-GB" sz="1800" baseline="0" dirty="0" smtClean="0">
                          <a:latin typeface="League Spartan" panose="00000800000000000000" pitchFamily="50" charset="0"/>
                        </a:rPr>
                        <a:t> mental</a:t>
                      </a:r>
                    </a:p>
                    <a:p>
                      <a:r>
                        <a:rPr lang="en-GB" sz="1800" baseline="0" dirty="0" smtClean="0">
                          <a:latin typeface="League Spartan" panose="00000800000000000000" pitchFamily="50" charset="0"/>
                        </a:rPr>
                        <a:t>     health</a:t>
                      </a:r>
                      <a:endParaRPr lang="en-GB" sz="1800" dirty="0" smtClean="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 go back to their work on life events and how they affect feelings</a:t>
                      </a:r>
                      <a:r>
                        <a:rPr lang="en-GB" sz="1600" baseline="0" dirty="0" smtClean="0">
                          <a:latin typeface="Lato" panose="020F0502020204030203" pitchFamily="34" charset="0"/>
                          <a:ea typeface="Lato" panose="020F0502020204030203" pitchFamily="34" charset="0"/>
                          <a:cs typeface="Lato" panose="020F0502020204030203" pitchFamily="34" charset="0"/>
                        </a:rPr>
                        <a:t> and</a:t>
                      </a:r>
                      <a:r>
                        <a:rPr lang="en-GB" sz="1600" dirty="0" smtClean="0">
                          <a:latin typeface="Lato" panose="020F0502020204030203" pitchFamily="34" charset="0"/>
                          <a:ea typeface="Lato" panose="020F0502020204030203" pitchFamily="34" charset="0"/>
                          <a:cs typeface="Lato" panose="020F0502020204030203" pitchFamily="34" charset="0"/>
                        </a:rPr>
                        <a:t> suggest ways people can support themselves or others at these</a:t>
                      </a:r>
                      <a:r>
                        <a:rPr lang="en-GB" sz="1600" baseline="0" dirty="0" smtClean="0">
                          <a:latin typeface="Lato" panose="020F0502020204030203" pitchFamily="34" charset="0"/>
                          <a:ea typeface="Lato" panose="020F0502020204030203" pitchFamily="34" charset="0"/>
                          <a:cs typeface="Lato" panose="020F0502020204030203" pitchFamily="34" charset="0"/>
                        </a:rPr>
                        <a:t> times </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780862879"/>
                  </a:ext>
                </a:extLst>
              </a:tr>
              <a:tr h="656305">
                <a:tc>
                  <a:txBody>
                    <a:bodyPr/>
                    <a:lstStyle/>
                    <a:p>
                      <a:pPr marL="0" indent="0">
                        <a:buFontTx/>
                        <a:buNone/>
                      </a:pPr>
                      <a:r>
                        <a:rPr lang="en-GB" sz="1800" dirty="0" smtClean="0">
                          <a:latin typeface="League Spartan" panose="00000800000000000000" pitchFamily="50" charset="0"/>
                        </a:rPr>
                        <a:t>6. </a:t>
                      </a:r>
                      <a:r>
                        <a:rPr lang="en-GB" sz="1800" baseline="0" dirty="0" smtClean="0">
                          <a:latin typeface="League Spartan" panose="00000800000000000000" pitchFamily="50" charset="0"/>
                        </a:rPr>
                        <a:t>Signposting support: personal networks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think about their own personal support network and record who is part of their personal network</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5-10</a:t>
                      </a:r>
                      <a:r>
                        <a:rPr lang="en-GB" sz="1400" baseline="0" dirty="0" smtClean="0">
                          <a:latin typeface="Lato" panose="020F0502020204030203" pitchFamily="34" charset="0"/>
                          <a:ea typeface="Lato" panose="020F0502020204030203" pitchFamily="34" charset="0"/>
                          <a:cs typeface="Lato" panose="020F0502020204030203" pitchFamily="34" charset="0"/>
                        </a:rPr>
                        <a:t>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105763369"/>
                  </a:ext>
                </a:extLst>
              </a:tr>
              <a:tr h="656305">
                <a:tc>
                  <a:txBody>
                    <a:bodyPr/>
                    <a:lstStyle/>
                    <a:p>
                      <a:r>
                        <a:rPr lang="en-GB" sz="1800" dirty="0" smtClean="0">
                          <a:latin typeface="League Spartan" panose="00000800000000000000" pitchFamily="50" charset="0"/>
                        </a:rPr>
                        <a:t>7. Plenary</a:t>
                      </a:r>
                      <a:r>
                        <a:rPr lang="en-GB" sz="1800" baseline="0" dirty="0" smtClean="0">
                          <a:latin typeface="League Spartan" panose="00000800000000000000" pitchFamily="50" charset="0"/>
                        </a:rPr>
                        <a:t> and e</a:t>
                      </a:r>
                      <a:r>
                        <a:rPr lang="en-GB" sz="1800" dirty="0" smtClean="0">
                          <a:latin typeface="League Spartan" panose="00000800000000000000" pitchFamily="50" charset="0"/>
                        </a:rPr>
                        <a:t>ndpoint</a:t>
                      </a:r>
                    </a:p>
                    <a:p>
                      <a:r>
                        <a:rPr lang="en-GB" sz="1800" dirty="0" smtClean="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complete sentence starters to reflect on their learning about mental health so far</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314732688"/>
                  </a:ext>
                </a:extLst>
              </a:tr>
            </a:tbl>
          </a:graphicData>
        </a:graphic>
      </p:graphicFrame>
      <p:sp>
        <p:nvSpPr>
          <p:cNvPr id="9" name="TextBox 8"/>
          <p:cNvSpPr txBox="1"/>
          <p:nvPr/>
        </p:nvSpPr>
        <p:spPr>
          <a:xfrm>
            <a:off x="9551625" y="49128"/>
            <a:ext cx="2005070"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2" name="Footer Placeholder 3"/>
          <p:cNvSpPr txBox="1">
            <a:spLocks/>
          </p:cNvSpPr>
          <p:nvPr/>
        </p:nvSpPr>
        <p:spPr>
          <a:xfrm>
            <a:off x="190006" y="646358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8" y="3607384"/>
            <a:ext cx="10096499" cy="258532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smtClean="0">
                <a:ln>
                  <a:noFill/>
                </a:ln>
                <a:effectLst/>
                <a:uLnTx/>
                <a:uFillTx/>
                <a:latin typeface="League Spartan" panose="00000800000000000000" pitchFamily="50" charset="0"/>
              </a:rPr>
              <a:t>Lesson 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smtClean="0">
                <a:ln>
                  <a:noFill/>
                </a:ln>
                <a:solidFill>
                  <a:srgbClr val="95519E"/>
                </a:solidFill>
                <a:effectLst/>
                <a:uLnTx/>
                <a:uFillTx/>
                <a:latin typeface="League Spartan" panose="00000800000000000000" pitchFamily="50" charset="0"/>
              </a:rPr>
              <a:t>Managing</a:t>
            </a:r>
            <a:r>
              <a:rPr kumimoji="0" lang="en-GB" sz="5400" b="1" i="0" u="none" strike="noStrike" kern="1200" cap="none" spc="0" normalizeH="0" noProof="0" dirty="0" smtClean="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noProof="0" dirty="0" smtClean="0">
                <a:ln>
                  <a:noFill/>
                </a:ln>
                <a:solidFill>
                  <a:srgbClr val="95519E"/>
                </a:solidFill>
                <a:effectLst/>
                <a:uLnTx/>
                <a:uFillTx/>
                <a:latin typeface="League Spartan" panose="00000800000000000000" pitchFamily="50" charset="0"/>
              </a:rPr>
              <a:t>challenges and change</a:t>
            </a:r>
            <a:endParaRPr kumimoji="0" lang="en-GB" sz="5400" b="1" i="0" u="none" strike="noStrike" kern="1200" cap="none" spc="0" normalizeH="0" baseline="0" noProof="0" dirty="0" smtClean="0">
              <a:ln>
                <a:noFill/>
              </a:ln>
              <a:solidFill>
                <a:srgbClr val="95519E"/>
              </a:solidFill>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2018 </a:t>
            </a:r>
            <a:r>
              <a:rPr lang="en-GB" dirty="0" smtClean="0"/>
              <a:t>	 </a:t>
            </a:r>
            <a:endParaRPr lang="en-GB" dirty="0"/>
          </a:p>
        </p:txBody>
      </p:sp>
      <p:pic>
        <p:nvPicPr>
          <p:cNvPr id="1030" name="Picture 6" descr="Seasons Of The Year, Spring, Sum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4519" y="358132"/>
            <a:ext cx="29718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5100" y="279400"/>
            <a:ext cx="11329556"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Managing mental health:</a:t>
            </a:r>
          </a:p>
          <a:p>
            <a:r>
              <a:rPr lang="en-GB" sz="4400" b="1" dirty="0" smtClean="0">
                <a:solidFill>
                  <a:srgbClr val="95519E"/>
                </a:solidFill>
                <a:latin typeface="League Spartan" panose="00000800000000000000" pitchFamily="50" charset="0"/>
              </a:rPr>
              <a:t>What’s our starting point? </a:t>
            </a:r>
            <a:endParaRPr lang="en-GB" sz="4400" b="1" dirty="0">
              <a:solidFill>
                <a:srgbClr val="95519E"/>
              </a:solidFill>
              <a:latin typeface="League Spartan" panose="00000800000000000000" pitchFamily="50" charset="0"/>
            </a:endParaRPr>
          </a:p>
        </p:txBody>
      </p:sp>
      <p:sp>
        <p:nvSpPr>
          <p:cNvPr id="8" name="TextBox 7"/>
          <p:cNvSpPr txBox="1"/>
          <p:nvPr/>
        </p:nvSpPr>
        <p:spPr>
          <a:xfrm>
            <a:off x="398071" y="2085469"/>
            <a:ext cx="11395857" cy="3970318"/>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Complete the following sentences using your own ideas and opinions:</a:t>
            </a:r>
          </a:p>
          <a:p>
            <a:endParaRPr lang="en-US" sz="2800" b="1" dirty="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       A time when someone’s mental health might be affected is… </a:t>
            </a:r>
          </a:p>
          <a:p>
            <a:endParaRPr lang="en-US" sz="2800" dirty="0" smtClean="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      The person might feel ….</a:t>
            </a:r>
          </a:p>
          <a:p>
            <a:endParaRPr lang="en-US" sz="2800" dirty="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      Something the person can do to help themselves is…</a:t>
            </a:r>
          </a:p>
          <a:p>
            <a:endParaRPr lang="en-US" sz="2800" dirty="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      Something someone else can do is …</a:t>
            </a: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7" name="Picture 4" descr="Green, Flag, Pennon, Waving, Penna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78726" flipH="1">
            <a:off x="10261414" y="270599"/>
            <a:ext cx="1429009" cy="1251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28601" y="2476500"/>
            <a:ext cx="11744324" cy="4047262"/>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endParaRPr lang="en-GB" sz="3200" b="1" dirty="0" smtClean="0">
              <a:latin typeface="League Spartan" panose="00000800000000000000" pitchFamily="50" charset="0"/>
            </a:endParaRPr>
          </a:p>
          <a:p>
            <a:pPr lvl="3"/>
            <a:endParaRPr lang="en-GB" sz="3200" b="1" dirty="0">
              <a:latin typeface="League Spartan" panose="00000800000000000000" pitchFamily="50" charset="0"/>
            </a:endParaRPr>
          </a:p>
          <a:p>
            <a:pPr lvl="3"/>
            <a:endParaRPr lang="en-GB" sz="100" b="1" dirty="0" smtClean="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a:t>
            </a:r>
            <a:r>
              <a:rPr lang="en-GB" sz="2400" dirty="0" smtClean="0">
                <a:latin typeface="Lato" panose="020F0502020204030203" pitchFamily="34" charset="0"/>
                <a:ea typeface="Lato" panose="020F0502020204030203" pitchFamily="34" charset="0"/>
                <a:cs typeface="Lato" panose="020F0502020204030203" pitchFamily="34" charset="0"/>
              </a:rPr>
              <a:t>escribe what can impact on mental health (life events and circumstances) and how mental wellbeing can be affected</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a:t>
            </a:r>
            <a:r>
              <a:rPr lang="en-GB" sz="2400" dirty="0" smtClean="0">
                <a:latin typeface="Lato" panose="020F0502020204030203" pitchFamily="34" charset="0"/>
                <a:ea typeface="Lato" panose="020F0502020204030203" pitchFamily="34" charset="0"/>
                <a:cs typeface="Lato" panose="020F0502020204030203" pitchFamily="34" charset="0"/>
              </a:rPr>
              <a:t>ecognise conflicting emotions and when these might be experienced</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a:t>
            </a:r>
            <a:r>
              <a:rPr lang="en-GB" sz="2400" dirty="0" smtClean="0">
                <a:latin typeface="Lato" panose="020F0502020204030203" pitchFamily="34" charset="0"/>
                <a:ea typeface="Lato" panose="020F0502020204030203" pitchFamily="34" charset="0"/>
                <a:cs typeface="Lato" panose="020F0502020204030203" pitchFamily="34" charset="0"/>
              </a:rPr>
              <a:t>xplain how feelings and emotions change over time</a:t>
            </a:r>
            <a:endParaRPr lang="en-GB" sz="2400" dirty="0">
              <a:latin typeface="Lato" panose="020F0502020204030203" pitchFamily="34" charset="0"/>
              <a:ea typeface="Lato" panose="020F0502020204030203" pitchFamily="34" charset="0"/>
              <a:cs typeface="Lato" panose="020F050202020403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a:t>
            </a:r>
            <a:r>
              <a:rPr lang="en-GB" sz="2400" dirty="0" smtClean="0">
                <a:latin typeface="Lato" panose="020F0502020204030203" pitchFamily="34" charset="0"/>
                <a:ea typeface="Lato" panose="020F0502020204030203" pitchFamily="34" charset="0"/>
                <a:cs typeface="Lato" panose="020F0502020204030203" pitchFamily="34" charset="0"/>
              </a:rPr>
              <a:t>dentify positive actions to support mental health during difficult times, including identifying our personal networks</a:t>
            </a:r>
          </a:p>
          <a:p>
            <a:pPr lvl="1">
              <a:buSzPct val="202000"/>
            </a:pP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10" name="TextBox 9"/>
          <p:cNvSpPr txBox="1"/>
          <p:nvPr/>
        </p:nvSpPr>
        <p:spPr>
          <a:xfrm>
            <a:off x="613048" y="445206"/>
            <a:ext cx="10893151" cy="1569660"/>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 about how feelings and emotions are affected and can be managed at changing, challenging or difficult times</a:t>
            </a:r>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244" y="445207"/>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408303" y="1975648"/>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What can affect mental wellbeing?</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
        <p:nvSpPr>
          <p:cNvPr id="2" name="TextBox 1"/>
          <p:cNvSpPr txBox="1"/>
          <p:nvPr/>
        </p:nvSpPr>
        <p:spPr>
          <a:xfrm>
            <a:off x="529009" y="1399227"/>
            <a:ext cx="8796081" cy="4708981"/>
          </a:xfrm>
          <a:prstGeom prst="rect">
            <a:avLst/>
          </a:prstGeom>
          <a:noFill/>
        </p:spPr>
        <p:txBody>
          <a:bodyPr wrap="square" rtlCol="0">
            <a:spAutoFit/>
          </a:bodyPr>
          <a:lstStyle/>
          <a:p>
            <a:pPr>
              <a:spcBef>
                <a:spcPts val="600"/>
              </a:spcBef>
              <a:spcAft>
                <a:spcPts val="600"/>
              </a:spcAft>
            </a:pPr>
            <a:r>
              <a:rPr lang="en-GB" sz="2800" dirty="0" smtClean="0">
                <a:latin typeface="Lato" panose="020B0604020202020204" charset="0"/>
                <a:ea typeface="Lato" panose="020B0604020202020204" charset="0"/>
                <a:cs typeface="Lato" panose="020B0604020202020204" charset="0"/>
              </a:rPr>
              <a:t>A few weeks ago Sasha’s mum explained that there were going to be some changes coming…</a:t>
            </a:r>
          </a:p>
          <a:p>
            <a:pPr>
              <a:spcBef>
                <a:spcPts val="600"/>
              </a:spcBef>
              <a:spcAft>
                <a:spcPts val="600"/>
              </a:spcAft>
            </a:pPr>
            <a:r>
              <a:rPr lang="en-GB" sz="2800" dirty="0" smtClean="0">
                <a:latin typeface="Lato" panose="020B0604020202020204" charset="0"/>
                <a:ea typeface="Lato" panose="020B0604020202020204" charset="0"/>
                <a:cs typeface="Lato" panose="020B0604020202020204" charset="0"/>
              </a:rPr>
              <a:t>Sasha’s family moved house to a completely new area.  Sasha had to leave the local street-dance club and start a new school as well.  </a:t>
            </a:r>
          </a:p>
          <a:p>
            <a:pPr>
              <a:spcBef>
                <a:spcPts val="600"/>
              </a:spcBef>
              <a:spcAft>
                <a:spcPts val="600"/>
              </a:spcAft>
            </a:pPr>
            <a:r>
              <a:rPr lang="en-GB" sz="2800" dirty="0" smtClean="0">
                <a:latin typeface="Lato" panose="020B0604020202020204" charset="0"/>
                <a:ea typeface="Lato" panose="020B0604020202020204" charset="0"/>
                <a:cs typeface="Lato" panose="020B0604020202020204" charset="0"/>
              </a:rPr>
              <a:t>Sasha feels terribly lonely and doesn’t know anyone in the new area – everyone seems to have their friendship groups already and Sasha’s mum is always busy.  Sasha is spending more and more time alone and feels like things will never change.</a:t>
            </a:r>
            <a:endParaRPr lang="en-GB" sz="2800" dirty="0">
              <a:latin typeface="Lato" panose="020B0604020202020204" charset="0"/>
              <a:ea typeface="Lato" panose="020B0604020202020204" charset="0"/>
              <a:cs typeface="Lato" panose="020B0604020202020204" charset="0"/>
            </a:endParaRPr>
          </a:p>
        </p:txBody>
      </p:sp>
      <p:pic>
        <p:nvPicPr>
          <p:cNvPr id="2050" name="Picture 2" descr="Face, Emotion, Iris, Teardrop, Ges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47396" y="2681690"/>
            <a:ext cx="2215090" cy="2242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Conflicting feelings</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6" name="TextBox 5"/>
          <p:cNvSpPr txBox="1"/>
          <p:nvPr/>
        </p:nvSpPr>
        <p:spPr>
          <a:xfrm>
            <a:off x="961901" y="5268218"/>
            <a:ext cx="10268197" cy="954107"/>
          </a:xfrm>
          <a:prstGeom prst="rect">
            <a:avLst/>
          </a:prstGeom>
          <a:noFill/>
        </p:spPr>
        <p:txBody>
          <a:bodyPr wrap="square" rtlCol="0">
            <a:spAutoFit/>
          </a:bodyPr>
          <a:lstStyle/>
          <a:p>
            <a:r>
              <a:rPr lang="en-GB" sz="2800" dirty="0" smtClean="0">
                <a:solidFill>
                  <a:srgbClr val="95519E"/>
                </a:solidFill>
                <a:latin typeface="Lato" panose="020B0604020202020204" charset="0"/>
                <a:ea typeface="Lato" panose="020B0604020202020204" charset="0"/>
                <a:cs typeface="Lato" panose="020B0604020202020204" charset="0"/>
              </a:rPr>
              <a:t>Sometimes life events can prompt mixed-up or conflicting feelings; people can feel lots of different emotions all at once. </a:t>
            </a:r>
            <a:endParaRPr lang="en-GB" sz="2800" dirty="0">
              <a:solidFill>
                <a:srgbClr val="95519E"/>
              </a:solidFill>
              <a:latin typeface="Lato" panose="020B0604020202020204" charset="0"/>
              <a:ea typeface="Lato" panose="020B0604020202020204" charset="0"/>
              <a:cs typeface="Lato" panose="020B0604020202020204" charset="0"/>
            </a:endParaRPr>
          </a:p>
        </p:txBody>
      </p:sp>
      <p:pic>
        <p:nvPicPr>
          <p:cNvPr id="1026" name="Picture 2" descr="Smilies, Emotions, Balls, Funny, Cu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2725" y="1422401"/>
            <a:ext cx="8183071" cy="3627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Emotions change over time</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10" name="TextBox 9"/>
          <p:cNvSpPr txBox="1"/>
          <p:nvPr/>
        </p:nvSpPr>
        <p:spPr>
          <a:xfrm>
            <a:off x="6343650" y="3686175"/>
            <a:ext cx="5314950" cy="461665"/>
          </a:xfrm>
          <a:prstGeom prst="rect">
            <a:avLst/>
          </a:prstGeom>
          <a:solidFill>
            <a:schemeClr val="bg1"/>
          </a:solidFill>
          <a:ln>
            <a:noFill/>
          </a:ln>
        </p:spPr>
        <p:txBody>
          <a:bodyPr wrap="square" rtlCol="0">
            <a:spAutoFit/>
          </a:bodyPr>
          <a:lstStyle/>
          <a:p>
            <a:endParaRPr lang="en-GB" sz="2400" dirty="0">
              <a:solidFill>
                <a:srgbClr val="7030A0"/>
              </a:solidFill>
              <a:latin typeface="League Spartan" panose="00000800000000000000"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59958" b="29919"/>
          <a:stretch/>
        </p:blipFill>
        <p:spPr>
          <a:xfrm rot="1042927">
            <a:off x="934326" y="5978050"/>
            <a:ext cx="655794" cy="72214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421110" y="5653997"/>
            <a:ext cx="481906" cy="963810"/>
          </a:xfrm>
          <a:prstGeom prst="rect">
            <a:avLst/>
          </a:prstGeom>
        </p:spPr>
      </p:pic>
      <p:pic>
        <p:nvPicPr>
          <p:cNvPr id="1026" name="Picture 2" descr="Emoji, Emoticon, Smilies, Icon, Fac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58050" y="1820422"/>
            <a:ext cx="4400550" cy="32385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73725" y="1719532"/>
            <a:ext cx="6544020" cy="3108543"/>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In pairs, discuss:</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How do different feelings grow, change, pass or get stronger with time?</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How might the situation and Sasha’s feelings change over time?</a:t>
            </a:r>
            <a:endParaRPr lang="en-GB" sz="28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57133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241301" y="127000"/>
            <a:ext cx="10541000"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Supporting mental wellbeing at challenging times</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4" name="TextBox 3"/>
          <p:cNvSpPr txBox="1"/>
          <p:nvPr/>
        </p:nvSpPr>
        <p:spPr>
          <a:xfrm rot="10800000" flipV="1">
            <a:off x="241301" y="2049536"/>
            <a:ext cx="9524998" cy="523220"/>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What might help Sasha manage her current situation</a:t>
            </a:r>
            <a:r>
              <a:rPr lang="en-US" sz="2800" dirty="0" smtClean="0">
                <a:latin typeface="Lato" panose="020B0604020202020204" charset="0"/>
                <a:ea typeface="Lato" panose="020B0604020202020204" charset="0"/>
                <a:cs typeface="Lato" panose="020B0604020202020204" charset="0"/>
              </a:rPr>
              <a:t>?</a:t>
            </a:r>
            <a:endParaRPr lang="en-US" sz="2800" dirty="0">
              <a:latin typeface="Lato" panose="020B0604020202020204" charset="0"/>
              <a:ea typeface="Lato" panose="020B0604020202020204" charset="0"/>
              <a:cs typeface="Lato" panose="020B0604020202020204" charset="0"/>
            </a:endParaRPr>
          </a:p>
        </p:txBody>
      </p:sp>
      <p:sp>
        <p:nvSpPr>
          <p:cNvPr id="9" name="TextBox 8"/>
          <p:cNvSpPr txBox="1"/>
          <p:nvPr/>
        </p:nvSpPr>
        <p:spPr>
          <a:xfrm>
            <a:off x="241301" y="3187701"/>
            <a:ext cx="8445498" cy="1384995"/>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Use the </a:t>
            </a:r>
            <a:r>
              <a:rPr lang="en-US" sz="2800" dirty="0" smtClean="0">
                <a:latin typeface="Lato" panose="020B0604020202020204" charset="0"/>
                <a:ea typeface="Lato" panose="020B0604020202020204" charset="0"/>
                <a:cs typeface="Lato" panose="020B0604020202020204" charset="0"/>
              </a:rPr>
              <a:t>mental health </a:t>
            </a:r>
            <a:r>
              <a:rPr lang="en-US" sz="2800" dirty="0">
                <a:latin typeface="Lato" panose="020B0604020202020204" charset="0"/>
                <a:ea typeface="Lato" panose="020B0604020202020204" charset="0"/>
                <a:cs typeface="Lato" panose="020B0604020202020204" charset="0"/>
              </a:rPr>
              <a:t>list to help give you </a:t>
            </a:r>
            <a:r>
              <a:rPr lang="en-US" sz="2800" dirty="0" smtClean="0">
                <a:latin typeface="Lato" panose="020B0604020202020204" charset="0"/>
                <a:ea typeface="Lato" panose="020B0604020202020204" charset="0"/>
                <a:cs typeface="Lato" panose="020B0604020202020204" charset="0"/>
              </a:rPr>
              <a:t>ideas</a:t>
            </a:r>
          </a:p>
          <a:p>
            <a:endParaRPr lang="en-US" sz="2800" dirty="0" smtClean="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Complete </a:t>
            </a:r>
            <a:r>
              <a:rPr lang="en-US" sz="2800" dirty="0">
                <a:latin typeface="Lato" panose="020B0604020202020204" charset="0"/>
                <a:ea typeface="Lato" panose="020B0604020202020204" charset="0"/>
                <a:cs typeface="Lato" panose="020B0604020202020204" charset="0"/>
              </a:rPr>
              <a:t>the 3</a:t>
            </a:r>
            <a:r>
              <a:rPr lang="en-US" sz="2800" baseline="30000" dirty="0">
                <a:latin typeface="Lato" panose="020B0604020202020204" charset="0"/>
                <a:ea typeface="Lato" panose="020B0604020202020204" charset="0"/>
                <a:cs typeface="Lato" panose="020B0604020202020204" charset="0"/>
              </a:rPr>
              <a:t>rd</a:t>
            </a:r>
            <a:r>
              <a:rPr lang="en-US" sz="2800" dirty="0">
                <a:latin typeface="Lato" panose="020B0604020202020204" charset="0"/>
                <a:ea typeface="Lato" panose="020B0604020202020204" charset="0"/>
                <a:cs typeface="Lato" panose="020B0604020202020204" charset="0"/>
              </a:rPr>
              <a:t> column in the </a:t>
            </a:r>
            <a:r>
              <a:rPr lang="en-US" sz="2800" i="1" dirty="0">
                <a:latin typeface="Lato" panose="020B0604020202020204" charset="0"/>
                <a:ea typeface="Lato" panose="020B0604020202020204" charset="0"/>
                <a:cs typeface="Lato" panose="020B0604020202020204" charset="0"/>
              </a:rPr>
              <a:t>Life events </a:t>
            </a:r>
            <a:r>
              <a:rPr lang="en-US" sz="2800" i="1" dirty="0" smtClean="0">
                <a:latin typeface="Lato" panose="020B0604020202020204" charset="0"/>
                <a:ea typeface="Lato" panose="020B0604020202020204" charset="0"/>
                <a:cs typeface="Lato" panose="020B0604020202020204" charset="0"/>
              </a:rPr>
              <a:t>grid  </a:t>
            </a:r>
            <a:endParaRPr lang="en-US" sz="2800" dirty="0">
              <a:latin typeface="Lato" panose="020B0604020202020204" charset="0"/>
              <a:ea typeface="Lato" panose="020B0604020202020204" charset="0"/>
              <a:cs typeface="Lato" panose="020B0604020202020204" charset="0"/>
            </a:endParaRPr>
          </a:p>
        </p:txBody>
      </p:sp>
      <p:sp>
        <p:nvSpPr>
          <p:cNvPr id="11" name="TextBox 10"/>
          <p:cNvSpPr txBox="1"/>
          <p:nvPr/>
        </p:nvSpPr>
        <p:spPr>
          <a:xfrm>
            <a:off x="241301" y="2541980"/>
            <a:ext cx="2882899" cy="523220"/>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In groups</a:t>
            </a:r>
            <a:r>
              <a:rPr lang="en-GB" sz="2000" dirty="0" smtClean="0">
                <a:latin typeface="Lato" panose="020B0604020202020204" charset="0"/>
                <a:ea typeface="Lato" panose="020B0604020202020204" charset="0"/>
                <a:cs typeface="Lato" panose="020B0604020202020204" charset="0"/>
              </a:rPr>
              <a:t>:</a:t>
            </a:r>
            <a:endParaRPr lang="en-GB" sz="2000" dirty="0">
              <a:latin typeface="Lato" panose="020B0604020202020204" charset="0"/>
              <a:ea typeface="Lato" panose="020B0604020202020204" charset="0"/>
              <a:cs typeface="Lato" panose="020B0604020202020204" charset="0"/>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247644" y="5800425"/>
            <a:ext cx="481906" cy="963810"/>
          </a:xfrm>
          <a:prstGeom prst="rect">
            <a:avLst/>
          </a:prstGeom>
        </p:spPr>
      </p:pic>
      <p:pic>
        <p:nvPicPr>
          <p:cNvPr id="3074" name="Picture 2" descr="Away, Junction, Direc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7285" y="3089647"/>
            <a:ext cx="3505201" cy="283175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rot="10800000" flipV="1">
            <a:off x="419098" y="4971395"/>
            <a:ext cx="9347201" cy="523220"/>
          </a:xfrm>
          <a:prstGeom prst="rect">
            <a:avLst/>
          </a:prstGeom>
          <a:noFill/>
        </p:spPr>
        <p:txBody>
          <a:bodyPr wrap="square" rtlCol="0">
            <a:spAutoFit/>
          </a:bodyPr>
          <a:lstStyle/>
          <a:p>
            <a:r>
              <a:rPr lang="en-US" sz="2800" dirty="0">
                <a:solidFill>
                  <a:srgbClr val="95519E"/>
                </a:solidFill>
                <a:latin typeface="Lato" panose="020B0604020202020204" charset="0"/>
                <a:ea typeface="Lato" panose="020B0604020202020204" charset="0"/>
                <a:cs typeface="Lato" panose="020B0604020202020204" charset="0"/>
              </a:rPr>
              <a:t>You may also have your own ideas </a:t>
            </a:r>
            <a:r>
              <a:rPr lang="en-US" sz="2800" dirty="0" smtClean="0">
                <a:solidFill>
                  <a:srgbClr val="95519E"/>
                </a:solidFill>
                <a:latin typeface="Lato" panose="020B0604020202020204" charset="0"/>
                <a:ea typeface="Lato" panose="020B0604020202020204" charset="0"/>
                <a:cs typeface="Lato" panose="020B0604020202020204" charset="0"/>
              </a:rPr>
              <a:t>or suggestions </a:t>
            </a:r>
            <a:r>
              <a:rPr lang="en-US" sz="2800" dirty="0">
                <a:solidFill>
                  <a:srgbClr val="95519E"/>
                </a:solidFill>
                <a:latin typeface="Lato" panose="020B0604020202020204" charset="0"/>
                <a:ea typeface="Lato" panose="020B0604020202020204" charset="0"/>
                <a:cs typeface="Lato" panose="020B0604020202020204" charset="0"/>
              </a:rPr>
              <a:t>to </a:t>
            </a:r>
            <a:r>
              <a:rPr lang="en-US" sz="2800" dirty="0" smtClean="0">
                <a:solidFill>
                  <a:srgbClr val="95519E"/>
                </a:solidFill>
                <a:latin typeface="Lato" panose="020B0604020202020204" charset="0"/>
                <a:ea typeface="Lato" panose="020B0604020202020204" charset="0"/>
                <a:cs typeface="Lato" panose="020B0604020202020204" charset="0"/>
              </a:rPr>
              <a:t>add</a:t>
            </a:r>
            <a:endParaRPr lang="en-US" sz="2800" dirty="0">
              <a:solidFill>
                <a:srgbClr val="95519E"/>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338635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330201" y="401538"/>
            <a:ext cx="10523848" cy="1138773"/>
          </a:xfrm>
          <a:prstGeom prst="rect">
            <a:avLst/>
          </a:prstGeom>
          <a:noFill/>
        </p:spPr>
        <p:txBody>
          <a:bodyPr wrap="square" rtlCol="0">
            <a:spAutoFit/>
          </a:bodyPr>
          <a:lstStyle/>
          <a:p>
            <a:r>
              <a:rPr lang="en-US" sz="4400" dirty="0" smtClean="0">
                <a:solidFill>
                  <a:srgbClr val="95519E"/>
                </a:solidFill>
                <a:latin typeface="League Spartan" panose="00000800000000000000" charset="0"/>
              </a:rPr>
              <a:t>Personal networks</a:t>
            </a: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10" name="TextBox 9"/>
          <p:cNvSpPr txBox="1"/>
          <p:nvPr/>
        </p:nvSpPr>
        <p:spPr>
          <a:xfrm rot="10619996" flipV="1">
            <a:off x="1105202" y="3900223"/>
            <a:ext cx="4856063" cy="461665"/>
          </a:xfrm>
          <a:prstGeom prst="rect">
            <a:avLst/>
          </a:prstGeom>
          <a:solidFill>
            <a:schemeClr val="bg1"/>
          </a:solidFill>
          <a:ln>
            <a:noFill/>
          </a:ln>
        </p:spPr>
        <p:txBody>
          <a:bodyPr wrap="square" rtlCol="0">
            <a:spAutoFit/>
          </a:bodyPr>
          <a:lstStyle/>
          <a:p>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330201" y="1727200"/>
            <a:ext cx="6921499" cy="523220"/>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Think about your own personal network</a:t>
            </a:r>
            <a:endParaRPr lang="en-GB" sz="2800" dirty="0">
              <a:latin typeface="Lato" panose="020B0604020202020204" charset="0"/>
              <a:ea typeface="Lato" panose="020B0604020202020204" charset="0"/>
              <a:cs typeface="Lato" panose="020B0604020202020204" charset="0"/>
            </a:endParaRPr>
          </a:p>
        </p:txBody>
      </p:sp>
      <p:sp>
        <p:nvSpPr>
          <p:cNvPr id="9" name="TextBox 8"/>
          <p:cNvSpPr txBox="1"/>
          <p:nvPr/>
        </p:nvSpPr>
        <p:spPr>
          <a:xfrm>
            <a:off x="330201" y="2755900"/>
            <a:ext cx="7175501" cy="1384995"/>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Identify people who can support you when you are experiencing challenges or difficult events</a:t>
            </a:r>
            <a:endParaRPr lang="en-GB" sz="2800" dirty="0">
              <a:latin typeface="Lato" panose="020B0604020202020204" charset="0"/>
              <a:ea typeface="Lato" panose="020B0604020202020204" charset="0"/>
              <a:cs typeface="Lato" panose="020B0604020202020204" charset="0"/>
            </a:endParaRPr>
          </a:p>
        </p:txBody>
      </p:sp>
      <p:sp>
        <p:nvSpPr>
          <p:cNvPr id="11" name="TextBox 10"/>
          <p:cNvSpPr txBox="1"/>
          <p:nvPr/>
        </p:nvSpPr>
        <p:spPr>
          <a:xfrm>
            <a:off x="574530" y="4414157"/>
            <a:ext cx="10744200" cy="1938992"/>
          </a:xfrm>
          <a:prstGeom prst="rect">
            <a:avLst/>
          </a:prstGeom>
          <a:noFill/>
        </p:spPr>
        <p:txBody>
          <a:bodyPr wrap="square" rtlCol="0">
            <a:spAutoFit/>
          </a:bodyPr>
          <a:lstStyle/>
          <a:p>
            <a:r>
              <a:rPr lang="en-GB" sz="2400" dirty="0" smtClean="0">
                <a:solidFill>
                  <a:srgbClr val="95519E"/>
                </a:solidFill>
                <a:latin typeface="Lato" panose="020B0604020202020204" charset="0"/>
                <a:ea typeface="Lato" panose="020B0604020202020204" charset="0"/>
                <a:cs typeface="Lato" panose="020B0604020202020204" charset="0"/>
              </a:rPr>
              <a:t>Remember – anyone’s mental health can be affected at different times in their lives and that times of change, challenge or difficult events do not always cause or lead to a mental health concern.  </a:t>
            </a:r>
          </a:p>
          <a:p>
            <a:r>
              <a:rPr lang="en-GB" sz="2400" dirty="0" smtClean="0">
                <a:solidFill>
                  <a:srgbClr val="95519E"/>
                </a:solidFill>
                <a:latin typeface="Lato" panose="020B0604020202020204" charset="0"/>
                <a:ea typeface="Lato" panose="020B0604020202020204" charset="0"/>
                <a:cs typeface="Lato" panose="020B0604020202020204" charset="0"/>
              </a:rPr>
              <a:t>Sometimes nothing in particular happens to cause a mental health concern; feelings can seem to develop without a specific cause.</a:t>
            </a:r>
            <a:endParaRPr lang="en-GB" sz="2400" dirty="0">
              <a:solidFill>
                <a:srgbClr val="95519E"/>
              </a:solidFill>
              <a:latin typeface="Lato" panose="020B0604020202020204" charset="0"/>
              <a:ea typeface="Lato" panose="020B0604020202020204" charset="0"/>
              <a:cs typeface="Lato" panose="020B0604020202020204" charset="0"/>
            </a:endParaRPr>
          </a:p>
        </p:txBody>
      </p:sp>
      <p:pic>
        <p:nvPicPr>
          <p:cNvPr id="4100" name="Picture 4" descr="Brainstorming, Business, Businessm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8015" y="717728"/>
            <a:ext cx="36576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14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368301" y="337348"/>
            <a:ext cx="10485748" cy="2677656"/>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Reflecting on our learning</a:t>
            </a:r>
          </a:p>
          <a:p>
            <a:endParaRPr lang="en-GB" sz="4400" b="1" dirty="0">
              <a:solidFill>
                <a:srgbClr val="95519E"/>
              </a:solidFill>
              <a:latin typeface="League Spartan" panose="00000800000000000000" pitchFamily="50" charset="0"/>
            </a:endParaRPr>
          </a:p>
          <a:p>
            <a:r>
              <a:rPr lang="en-US" sz="2800" dirty="0" smtClean="0">
                <a:latin typeface="League Spartan" panose="00000800000000000000" pitchFamily="50" charset="0"/>
              </a:rPr>
              <a:t>Complete the sentences below, using your learning from today’s lesson</a:t>
            </a:r>
            <a:endParaRPr lang="en-US" sz="1600" dirty="0" smtClean="0"/>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sp>
        <p:nvSpPr>
          <p:cNvPr id="10" name="TextBox 9"/>
          <p:cNvSpPr txBox="1"/>
          <p:nvPr/>
        </p:nvSpPr>
        <p:spPr>
          <a:xfrm>
            <a:off x="368302" y="2781300"/>
            <a:ext cx="10849574" cy="3754874"/>
          </a:xfrm>
          <a:prstGeom prst="rect">
            <a:avLst/>
          </a:prstGeom>
          <a:solidFill>
            <a:schemeClr val="bg1"/>
          </a:solidFill>
          <a:ln>
            <a:noFill/>
          </a:ln>
        </p:spPr>
        <p:txBody>
          <a:bodyPr wrap="square" rtlCol="0">
            <a:spAutoFit/>
          </a:bodyPr>
          <a:lstStyle/>
          <a:p>
            <a:pPr marL="171450" lvl="0" indent="-171450">
              <a:lnSpc>
                <a:spcPct val="150000"/>
              </a:lnSpc>
              <a:buFont typeface="Arial" panose="020B0604020202020204" pitchFamily="34" charset="0"/>
              <a:buChar char="•"/>
              <a:defRPr/>
            </a:pPr>
            <a:r>
              <a:rPr lang="en-GB" sz="2800" dirty="0" smtClean="0"/>
              <a:t>Before </a:t>
            </a:r>
            <a:r>
              <a:rPr lang="en-GB" sz="2800" dirty="0"/>
              <a:t>this lesson, I didn’t know mental health ….</a:t>
            </a:r>
          </a:p>
          <a:p>
            <a:pPr marL="171450" lvl="0" indent="-171450">
              <a:lnSpc>
                <a:spcPct val="150000"/>
              </a:lnSpc>
              <a:buFont typeface="Arial" panose="020B0604020202020204" pitchFamily="34" charset="0"/>
              <a:buChar char="•"/>
              <a:defRPr/>
            </a:pPr>
            <a:r>
              <a:rPr lang="en-GB" sz="2800" dirty="0"/>
              <a:t>Something else I have learned about mental health is ….</a:t>
            </a:r>
          </a:p>
          <a:p>
            <a:pPr marL="171450" lvl="0" indent="-171450">
              <a:lnSpc>
                <a:spcPct val="150000"/>
              </a:lnSpc>
              <a:buFont typeface="Arial" panose="020B0604020202020204" pitchFamily="34" charset="0"/>
              <a:buChar char="•"/>
              <a:defRPr/>
            </a:pPr>
            <a:r>
              <a:rPr lang="en-GB" sz="2800" dirty="0"/>
              <a:t>These lessons helped me to think about …</a:t>
            </a:r>
          </a:p>
          <a:p>
            <a:pPr marL="171450" lvl="0" indent="-171450">
              <a:lnSpc>
                <a:spcPct val="150000"/>
              </a:lnSpc>
              <a:buFont typeface="Arial" panose="020B0604020202020204" pitchFamily="34" charset="0"/>
              <a:buChar char="•"/>
              <a:defRPr/>
            </a:pPr>
            <a:r>
              <a:rPr lang="en-GB" sz="2800" dirty="0"/>
              <a:t>Something I will do following this lesson is …</a:t>
            </a:r>
          </a:p>
          <a:p>
            <a:pPr marL="171450" lvl="0" indent="-171450">
              <a:lnSpc>
                <a:spcPct val="150000"/>
              </a:lnSpc>
              <a:buFont typeface="Arial" panose="020B0604020202020204" pitchFamily="34" charset="0"/>
              <a:buChar char="•"/>
              <a:defRPr/>
            </a:pPr>
            <a:r>
              <a:rPr lang="en-GB" sz="2800" dirty="0"/>
              <a:t>Something I would like to know more about is …</a:t>
            </a:r>
          </a:p>
          <a:p>
            <a:endParaRPr lang="en-GB" sz="2800" dirty="0">
              <a:latin typeface="Lato" panose="020F0502020204030203" pitchFamily="34" charset="0"/>
              <a:ea typeface="Lato" panose="020F0502020204030203" pitchFamily="34" charset="0"/>
              <a:cs typeface="Lato" panose="020F0502020204030203" pitchFamily="34" charset="0"/>
            </a:endParaRPr>
          </a:p>
        </p:txBody>
      </p:sp>
      <p:pic>
        <p:nvPicPr>
          <p:cNvPr id="3074" name="Picture 2" descr="Thought, Idea, Innovation, Imagin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7831" y="4327009"/>
            <a:ext cx="3244655" cy="2089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60398" y="256579"/>
            <a:ext cx="1781651" cy="1828800"/>
          </a:xfrm>
          <a:prstGeom prst="rect">
            <a:avLst/>
          </a:prstGeom>
        </p:spPr>
      </p:pic>
    </p:spTree>
    <p:extLst>
      <p:ext uri="{BB962C8B-B14F-4D97-AF65-F5344CB8AC3E}">
        <p14:creationId xmlns:p14="http://schemas.microsoft.com/office/powerpoint/2010/main" val="291343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endParaRPr lang="en-GB" sz="4400" b="1" dirty="0">
              <a:solidFill>
                <a:srgbClr val="95519E"/>
              </a:solidFill>
              <a:latin typeface="League Spartan" panose="00000800000000000000" pitchFamily="50" charset="0"/>
            </a:endParaRPr>
          </a:p>
        </p:txBody>
      </p:sp>
      <p:sp>
        <p:nvSpPr>
          <p:cNvPr id="10" name="TextBox 9"/>
          <p:cNvSpPr txBox="1"/>
          <p:nvPr/>
        </p:nvSpPr>
        <p:spPr>
          <a:xfrm>
            <a:off x="5601387" y="1635918"/>
            <a:ext cx="6261099" cy="3816429"/>
          </a:xfrm>
          <a:prstGeom prst="rect">
            <a:avLst/>
          </a:prstGeom>
          <a:noFill/>
        </p:spPr>
        <p:txBody>
          <a:bodyPr wrap="square" rtlCol="0">
            <a:spAutoFit/>
          </a:bodyPr>
          <a:lstStyle/>
          <a:p>
            <a:r>
              <a:rPr lang="en-US" sz="2800" b="1" dirty="0" smtClean="0">
                <a:latin typeface="League Spartan" panose="00000800000000000000" pitchFamily="50" charset="0"/>
              </a:rPr>
              <a:t>Affirmations for mental health</a:t>
            </a:r>
          </a:p>
          <a:p>
            <a:endParaRPr lang="en-US" sz="1000" b="1" dirty="0" smtClean="0">
              <a:latin typeface="League Spartan" panose="00000800000000000000" pitchFamily="50"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Compose a short set of affirmations which could be used to support mental wellbeing at different times. </a:t>
            </a:r>
          </a:p>
          <a:p>
            <a:endParaRPr lang="en-US" sz="2400" dirty="0" smtClean="0">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latin typeface="Lato" panose="020F0502020204030203" pitchFamily="34" charset="0"/>
                <a:ea typeface="Lato" panose="020F0502020204030203" pitchFamily="34" charset="0"/>
                <a:cs typeface="Lato" panose="020F0502020204030203" pitchFamily="34" charset="0"/>
              </a:rPr>
              <a:t>e.g. </a:t>
            </a:r>
            <a:r>
              <a:rPr lang="en-US" sz="2400" i="1" dirty="0" smtClean="0">
                <a:latin typeface="Lato" panose="020F0502020204030203" pitchFamily="34" charset="0"/>
                <a:ea typeface="Lato" panose="020F0502020204030203" pitchFamily="34" charset="0"/>
                <a:cs typeface="Lato" panose="020F0502020204030203" pitchFamily="34" charset="0"/>
              </a:rPr>
              <a:t>‘I always try my best’</a:t>
            </a:r>
          </a:p>
          <a:p>
            <a:pPr>
              <a:lnSpc>
                <a:spcPct val="150000"/>
              </a:lnSpc>
            </a:pPr>
            <a:r>
              <a:rPr lang="en-US" sz="2400" i="1" dirty="0" smtClean="0">
                <a:latin typeface="Lato" panose="020F0502020204030203" pitchFamily="34" charset="0"/>
                <a:ea typeface="Lato" panose="020F0502020204030203" pitchFamily="34" charset="0"/>
                <a:cs typeface="Lato" panose="020F0502020204030203" pitchFamily="34" charset="0"/>
              </a:rPr>
              <a:t> ‘Every day I am getting better at ‘x’</a:t>
            </a:r>
          </a:p>
          <a:p>
            <a:pPr>
              <a:lnSpc>
                <a:spcPct val="150000"/>
              </a:lnSpc>
            </a:pPr>
            <a:r>
              <a:rPr lang="en-US" sz="2400" i="1" dirty="0" smtClean="0">
                <a:latin typeface="Lato" panose="020F0502020204030203" pitchFamily="34" charset="0"/>
                <a:ea typeface="Lato" panose="020F0502020204030203" pitchFamily="34" charset="0"/>
                <a:cs typeface="Lato" panose="020F0502020204030203" pitchFamily="34" charset="0"/>
              </a:rPr>
              <a:t> ‘I can ask for help if I am feeling worried’ …</a:t>
            </a:r>
            <a:endParaRPr lang="en-US" sz="2400" i="1" dirty="0" smtClean="0"/>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20</a:t>
            </a:fld>
            <a:endParaRPr lang="en-GB" dirty="0"/>
          </a:p>
        </p:txBody>
      </p:sp>
      <p:pic>
        <p:nvPicPr>
          <p:cNvPr id="4100" name="Picture 4" descr="Ball, Beach, Happy, Ocean, Pink, Smile"/>
          <p:cNvPicPr>
            <a:picLocks noChangeAspect="1" noChangeArrowheads="1"/>
          </p:cNvPicPr>
          <p:nvPr/>
        </p:nvPicPr>
        <p:blipFill rotWithShape="1">
          <a:blip r:embed="rId3">
            <a:extLst>
              <a:ext uri="{28A0092B-C50C-407E-A947-70E740481C1C}">
                <a14:useLocalDpi xmlns:a14="http://schemas.microsoft.com/office/drawing/2010/main" val="0"/>
              </a:ext>
            </a:extLst>
          </a:blip>
          <a:srcRect l="6363"/>
          <a:stretch/>
        </p:blipFill>
        <p:spPr bwMode="auto">
          <a:xfrm>
            <a:off x="591671" y="1908266"/>
            <a:ext cx="4548654"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4248</TotalTime>
  <Words>2905</Words>
  <Application>Microsoft Office PowerPoint</Application>
  <PresentationFormat>Widescreen</PresentationFormat>
  <Paragraphs>341</Paragraphs>
  <Slides>20</Slides>
  <Notes>20</Notes>
  <HiddenSlides>9</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Open Sans Extrabold</vt:lpstr>
      <vt:lpstr>Gill Sans MT</vt:lpstr>
      <vt:lpstr>Arial</vt:lpstr>
      <vt:lpstr>League Spartan</vt:lpstr>
      <vt:lpstr>Open Sans Light</vt:lpstr>
      <vt:lpstr>Calibri</vt:lpstr>
      <vt:lpstr>Calibri Light</vt:lpstr>
      <vt:lpstr>Times New Roman</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308</cp:revision>
  <dcterms:created xsi:type="dcterms:W3CDTF">2018-11-29T11:01:12Z</dcterms:created>
  <dcterms:modified xsi:type="dcterms:W3CDTF">2020-12-22T16:54:45Z</dcterms:modified>
</cp:coreProperties>
</file>