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3">
  <p:sldMasterIdLst>
    <p:sldMasterId id="2147483648" r:id="rId1"/>
  </p:sldMasterIdLst>
  <p:notesMasterIdLst>
    <p:notesMasterId r:id="rId25"/>
  </p:notesMasterIdLst>
  <p:sldIdLst>
    <p:sldId id="257" r:id="rId2"/>
    <p:sldId id="278" r:id="rId3"/>
    <p:sldId id="280" r:id="rId4"/>
    <p:sldId id="261" r:id="rId5"/>
    <p:sldId id="259" r:id="rId6"/>
    <p:sldId id="276" r:id="rId7"/>
    <p:sldId id="270" r:id="rId8"/>
    <p:sldId id="271" r:id="rId9"/>
    <p:sldId id="264" r:id="rId10"/>
    <p:sldId id="265" r:id="rId11"/>
    <p:sldId id="272" r:id="rId12"/>
    <p:sldId id="266" r:id="rId13"/>
    <p:sldId id="267" r:id="rId14"/>
    <p:sldId id="282" r:id="rId15"/>
    <p:sldId id="285" r:id="rId16"/>
    <p:sldId id="286" r:id="rId17"/>
    <p:sldId id="287" r:id="rId18"/>
    <p:sldId id="284" r:id="rId19"/>
    <p:sldId id="283" r:id="rId20"/>
    <p:sldId id="289" r:id="rId21"/>
    <p:sldId id="291" r:id="rId22"/>
    <p:sldId id="288" r:id="rId23"/>
    <p:sldId id="273" r:id="rId24"/>
  </p:sldIdLst>
  <p:sldSz cx="12192000" cy="6858000"/>
  <p:notesSz cx="6858000" cy="9144000"/>
  <p:embeddedFontLst>
    <p:embeddedFont>
      <p:font typeface="League Spartan" panose="020B0604020202020204" charset="0"/>
      <p:bold r:id="rId26"/>
    </p:embeddedFont>
    <p:embeddedFont>
      <p:font typeface="Gill Sans MT" panose="020B0502020104020203" pitchFamily="34" charset="0"/>
      <p:regular r:id="rId27"/>
      <p:bold r:id="rId28"/>
      <p:italic r:id="rId29"/>
      <p:boldItalic r:id="rId30"/>
    </p:embeddedFont>
    <p:embeddedFont>
      <p:font typeface="Open Sans Light" panose="020B0604020202020204" charset="0"/>
      <p:regular r:id="rId31"/>
      <p:italic r:id="rId32"/>
    </p:embeddedFont>
    <p:embeddedFont>
      <p:font typeface="Lato" panose="020B0604020202020204" charset="0"/>
      <p:regular r:id="rId33"/>
      <p:bold r:id="rId34"/>
      <p:italic r:id="rId35"/>
      <p:boldItalic r:id="rId36"/>
    </p:embeddedFont>
    <p:embeddedFont>
      <p:font typeface="Calibri" panose="020F0502020204030204" pitchFamily="34" charset="0"/>
      <p:regular r:id="rId37"/>
      <p:bold r:id="rId38"/>
      <p:italic r:id="rId39"/>
      <p:boldItalic r:id="rId40"/>
    </p:embeddedFont>
    <p:embeddedFont>
      <p:font typeface="Calibri Light" panose="020F0302020204030204" pitchFamily="34" charset="0"/>
      <p:regular r:id="rId41"/>
      <p:italic r:id="rId42"/>
    </p:embeddedFont>
    <p:embeddedFont>
      <p:font typeface="Open Sans Extrabold" panose="020B0604020202020204" charset="0"/>
      <p:bold r:id="rId43"/>
      <p:boldItalic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59"/>
            <p14:sldId id="276"/>
            <p14:sldId id="270"/>
          </p14:sldIdLst>
        </p14:section>
        <p14:section name="Pupil facing slides" id="{6426DDC9-3476-4499-A402-C5047D3C9974}">
          <p14:sldIdLst>
            <p14:sldId id="271"/>
            <p14:sldId id="264"/>
            <p14:sldId id="265"/>
            <p14:sldId id="272"/>
            <p14:sldId id="266"/>
            <p14:sldId id="267"/>
            <p14:sldId id="282"/>
            <p14:sldId id="285"/>
            <p14:sldId id="286"/>
            <p14:sldId id="287"/>
            <p14:sldId id="284"/>
            <p14:sldId id="283"/>
            <p14:sldId id="289"/>
            <p14:sldId id="291"/>
            <p14:sldId id="288"/>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91" clrIdx="0">
    <p:extLst/>
  </p:cmAuthor>
  <p:cmAuthor id="2" name="Karen" initials="KS" lastIdx="7" clrIdx="1"/>
  <p:cmAuthor id="3" name="Jenny Barksfield" initials="JB" lastIdx="8" clrIdx="2">
    <p:extLst>
      <p:ext uri="{19B8F6BF-5375-455C-9EA6-DF929625EA0E}">
        <p15:presenceInfo xmlns:p15="http://schemas.microsoft.com/office/powerpoint/2012/main" userId="S-1-5-21-1285066173-1815393381-3561576999-2204" providerId="AD"/>
      </p:ext>
    </p:extLst>
  </p:cmAuthor>
  <p:cmAuthor id="4" name="Jenny Fox" initials="JF" lastIdx="7" clrIdx="3">
    <p:extLst>
      <p:ext uri="{19B8F6BF-5375-455C-9EA6-DF929625EA0E}">
        <p15:presenceInfo xmlns:p15="http://schemas.microsoft.com/office/powerpoint/2012/main" userId="S-1-5-21-1285066173-1815393381-3561576999-2620" providerId="AD"/>
      </p:ext>
    </p:extLst>
  </p:cmAuthor>
  <p:cmAuthor id="5" name="Helen Emerson" initials="HE" lastIdx="5" clrIdx="4">
    <p:extLst>
      <p:ext uri="{19B8F6BF-5375-455C-9EA6-DF929625EA0E}">
        <p15:presenceInfo xmlns:p15="http://schemas.microsoft.com/office/powerpoint/2012/main" userId="S-1-5-21-1285066173-1815393381-3561576999-263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6990" autoAdjust="0"/>
  </p:normalViewPr>
  <p:slideViewPr>
    <p:cSldViewPr snapToGrid="0">
      <p:cViewPr varScale="1">
        <p:scale>
          <a:sx n="76" d="100"/>
          <a:sy n="76" d="100"/>
        </p:scale>
        <p:origin x="946" y="43"/>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9.fntdata"/><Relationship Id="rId42" Type="http://schemas.openxmlformats.org/officeDocument/2006/relationships/font" Target="fonts/font17.fntdata"/><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41"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font" Target="fonts/font15.fntdata"/><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4" Type="http://schemas.openxmlformats.org/officeDocument/2006/relationships/font" Target="fonts/font1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font" Target="fonts/font18.fntdata"/><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22/12/2020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pixabay.com/photos/boys-kids-children-two-pair-286151/"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4516128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41545305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42906192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smtClean="0"/>
              <a:t>Teacher Notes </a:t>
            </a:r>
          </a:p>
          <a:p>
            <a:pPr marL="0" marR="0" indent="0" algn="l" defTabSz="914400" rtl="0" eaLnBrk="1" fontAlgn="auto" latinLnBrk="0" hangingPunct="1">
              <a:lnSpc>
                <a:spcPct val="100000"/>
              </a:lnSpc>
              <a:spcBef>
                <a:spcPts val="0"/>
              </a:spcBef>
              <a:spcAft>
                <a:spcPts val="0"/>
              </a:spcAft>
              <a:buClrTx/>
              <a:buSzTx/>
              <a:buFontTx/>
              <a:buNone/>
              <a:tabLst/>
              <a:defRPr/>
            </a:pPr>
            <a:r>
              <a:rPr lang="en-GB" b="0" baseline="0" dirty="0" smtClean="0"/>
              <a:t>Use this slide to display your class agreement / ground rules for PSHE education lessons.  See </a:t>
            </a:r>
            <a:r>
              <a:rPr lang="en-GB" b="1" baseline="0" dirty="0" smtClean="0"/>
              <a:t>Accompanying Teacher Guidance Notes </a:t>
            </a:r>
            <a:r>
              <a:rPr lang="en-GB" b="0" baseline="0" dirty="0" smtClean="0"/>
              <a:t>(separate document). </a:t>
            </a:r>
            <a:r>
              <a:rPr lang="en-GB" sz="1200" b="0" kern="1200" baseline="0" dirty="0" smtClean="0">
                <a:solidFill>
                  <a:schemeClr val="tx1"/>
                </a:solidFill>
                <a:effectLst/>
                <a:latin typeface="+mn-lt"/>
                <a:ea typeface="+mn-ea"/>
                <a:cs typeface="+mn-cs"/>
              </a:rPr>
              <a:t>At the beginning of the lesson, r</a:t>
            </a:r>
            <a:r>
              <a:rPr lang="en-GB" sz="1200" kern="1200" dirty="0" smtClean="0">
                <a:solidFill>
                  <a:schemeClr val="tx1"/>
                </a:solidFill>
                <a:effectLst/>
                <a:latin typeface="+mn-lt"/>
                <a:ea typeface="+mn-ea"/>
                <a:cs typeface="+mn-cs"/>
              </a:rPr>
              <a:t>einforce existing ground rules – add or emphasise any ground rules that are especially relevant to this lesson. </a:t>
            </a:r>
          </a:p>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smtClean="0"/>
              <a:t>Teacher Notes - </a:t>
            </a:r>
            <a:r>
              <a:rPr lang="en-US" b="1" dirty="0" smtClean="0"/>
              <a:t>Baseline assessment</a:t>
            </a:r>
            <a:r>
              <a:rPr lang="en-US" b="1" baseline="0" dirty="0" smtClean="0"/>
              <a:t> - f</a:t>
            </a:r>
            <a:r>
              <a:rPr lang="en-US" b="1" dirty="0" smtClean="0"/>
              <a:t>eelings graffit</a:t>
            </a:r>
            <a:r>
              <a:rPr lang="en-US" b="1" baseline="0" dirty="0" smtClean="0"/>
              <a:t>i wall </a:t>
            </a:r>
            <a:r>
              <a:rPr lang="en-US" b="1" dirty="0" smtClean="0"/>
              <a:t>(10 </a:t>
            </a:r>
            <a:r>
              <a:rPr lang="en-US" b="1" dirty="0" err="1" smtClean="0"/>
              <a:t>mins</a:t>
            </a:r>
            <a:r>
              <a:rPr lang="en-US" b="1" dirty="0" smtClean="0"/>
              <a:t>).</a:t>
            </a:r>
            <a:r>
              <a:rPr lang="en-US" b="1" baseline="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GB" b="1" dirty="0" smtClean="0">
                <a:effectLst/>
                <a:latin typeface="Calibri" panose="020F0502020204030204" pitchFamily="34" charset="0"/>
              </a:rPr>
              <a:t>Ensure this activity is completed before delivering the lesson. </a:t>
            </a:r>
            <a:r>
              <a:rPr lang="en-GB" dirty="0" smtClean="0">
                <a:effectLst/>
              </a:rPr>
              <a:t> </a:t>
            </a:r>
          </a:p>
          <a:p>
            <a:pPr algn="l">
              <a:lnSpc>
                <a:spcPct val="115000"/>
              </a:lnSpc>
              <a:spcAft>
                <a:spcPts val="0"/>
              </a:spcAft>
            </a:pPr>
            <a:r>
              <a:rPr lang="en-US" dirty="0" smtClean="0">
                <a:effectLst/>
                <a:latin typeface="Calibri" panose="020F0502020204030204" pitchFamily="34" charset="0"/>
              </a:rPr>
              <a:t>Ask pupils to come up to the graffiti wall and write all the words they can think of to describe a range of feelings and emotions.</a:t>
            </a:r>
          </a:p>
          <a:p>
            <a:pPr algn="l">
              <a:lnSpc>
                <a:spcPct val="115000"/>
              </a:lnSpc>
              <a:spcAft>
                <a:spcPts val="0"/>
              </a:spcAft>
            </a:pPr>
            <a:r>
              <a:rPr lang="en-US" dirty="0" smtClean="0">
                <a:effectLst/>
                <a:latin typeface="Calibri" panose="020F0502020204030204" pitchFamily="34" charset="0"/>
              </a:rPr>
              <a:t>The purpose of this activity is to enable you to find out the pupils’ existing knowledge, understanding and attitudes, as well as reconnecting them with the learning from last lesson.  Whilst they are working, note any responses, gaps in understanding, or misconceptions that need addressing through the lesson.  Keep the graffiti wall displayed throughout the lesson - pupils will return to this activity at the end of the lesson to assess their learning.</a:t>
            </a:r>
          </a:p>
          <a:p>
            <a:pPr algn="l">
              <a:lnSpc>
                <a:spcPct val="115000"/>
              </a:lnSpc>
              <a:spcAft>
                <a:spcPts val="0"/>
              </a:spcAft>
            </a:pPr>
            <a:endParaRPr lang="en-GB" dirty="0" smtClean="0">
              <a:effectLst/>
            </a:endParaRPr>
          </a:p>
          <a:p>
            <a:endParaRPr lang="en-GB" dirty="0" smtClean="0">
              <a:effectLst/>
            </a:endParaRPr>
          </a:p>
          <a:p>
            <a:endParaRPr lang="en-GB" dirty="0" smtClean="0">
              <a:effectLst/>
            </a:endParaRPr>
          </a:p>
          <a:p>
            <a:r>
              <a:rPr lang="en-GB" sz="1200" kern="1200" dirty="0" smtClean="0">
                <a:solidFill>
                  <a:schemeClr val="tx1"/>
                </a:solidFill>
                <a:effectLst/>
                <a:latin typeface="+mn-lt"/>
                <a:ea typeface="+mn-ea"/>
                <a:cs typeface="+mn-cs"/>
              </a:rPr>
              <a:t> </a:t>
            </a:r>
            <a:endParaRPr lang="en-GB" dirty="0" smtClean="0">
              <a:effectLst/>
            </a:endParaRPr>
          </a:p>
          <a:p>
            <a:pPr algn="l">
              <a:lnSpc>
                <a:spcPct val="115000"/>
              </a:lnSpc>
              <a:spcAft>
                <a:spcPts val="0"/>
              </a:spcAft>
            </a:pPr>
            <a:endParaRPr lang="en-GB" dirty="0" smtClean="0">
              <a:effectLst/>
            </a:endParaRPr>
          </a:p>
          <a:p>
            <a:pPr algn="l">
              <a:lnSpc>
                <a:spcPct val="115000"/>
              </a:lnSpc>
              <a:spcAft>
                <a:spcPts val="0"/>
              </a:spcAft>
            </a:pPr>
            <a:endParaRPr lang="en-GB" dirty="0" smtClean="0">
              <a:effectLst/>
            </a:endParaRPr>
          </a:p>
          <a:p>
            <a:pPr algn="l">
              <a:lnSpc>
                <a:spcPct val="115000"/>
              </a:lnSpc>
              <a:spcAft>
                <a:spcPts val="0"/>
              </a:spcAft>
            </a:pPr>
            <a:endParaRPr lang="en-GB" dirty="0">
              <a:effectLs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Learning objective and outcomes</a:t>
            </a:r>
            <a:endParaRPr lang="en-GB"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Introduce the learning objectives and outcomes</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Warm up game: feelings hot potato (5 </a:t>
            </a:r>
            <a:r>
              <a:rPr lang="en-GB" b="1" baseline="0" dirty="0" err="1" smtClean="0"/>
              <a:t>mins</a:t>
            </a:r>
            <a:r>
              <a:rPr lang="en-GB" b="1" baseline="0" dirty="0" smtClean="0"/>
              <a:t>)</a:t>
            </a:r>
            <a:endParaRPr lang="en-GB" b="1" dirty="0" smtClean="0"/>
          </a:p>
          <a:p>
            <a:pPr algn="l">
              <a:lnSpc>
                <a:spcPts val="1500"/>
              </a:lnSpc>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Remind pupils of the previous lesson about different feelings.  </a:t>
            </a:r>
          </a:p>
          <a:p>
            <a:pPr algn="l">
              <a:lnSpc>
                <a:spcPts val="1500"/>
              </a:lnSpc>
              <a:spcAft>
                <a:spcPts val="600"/>
              </a:spcAft>
            </a:pP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Pupils stand in a circle and throw a ball or beanbag (a ‘hot potato’) to each other. When each pupil catches the ‘hot potato’ they try to name a different feeling or emotion.  Pupils have the right to pass if they can’t think of one. </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a:t>
            </a:r>
          </a:p>
          <a:p>
            <a:endParaRPr lang="en-US" dirty="0" smtClean="0"/>
          </a:p>
          <a:p>
            <a:endParaRPr lang="en-US" dirty="0" smtClean="0"/>
          </a:p>
          <a:p>
            <a:endParaRPr lang="en-US" dirty="0" smtClean="0"/>
          </a:p>
          <a:p>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a:p>
        </p:txBody>
      </p:sp>
    </p:spTree>
    <p:extLst>
      <p:ext uri="{BB962C8B-B14F-4D97-AF65-F5344CB8AC3E}">
        <p14:creationId xmlns:p14="http://schemas.microsoft.com/office/powerpoint/2010/main" val="20582098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feelings thermometers (15 </a:t>
            </a:r>
            <a:r>
              <a:rPr lang="en-GB" b="1" baseline="0" dirty="0" err="1" smtClean="0"/>
              <a:t>mins</a:t>
            </a:r>
            <a:r>
              <a:rPr lang="en-GB" b="1" baseline="0" dirty="0" smtClean="0"/>
              <a:t>) </a:t>
            </a:r>
          </a:p>
          <a:p>
            <a:r>
              <a:rPr lang="en-GB" sz="1200" kern="1200" dirty="0" smtClean="0">
                <a:solidFill>
                  <a:schemeClr val="tx1"/>
                </a:solidFill>
                <a:effectLst/>
                <a:latin typeface="+mn-lt"/>
                <a:ea typeface="+mn-ea"/>
                <a:cs typeface="+mn-cs"/>
              </a:rPr>
              <a:t>This activity will help to introduce more words to describe the intensity of feelings.</a:t>
            </a:r>
          </a:p>
          <a:p>
            <a:r>
              <a:rPr lang="en-GB" sz="1200"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Pupils work in groups to match the word cards from </a:t>
            </a:r>
            <a:r>
              <a:rPr lang="en-US" sz="1200" b="1" kern="1200" dirty="0" smtClean="0">
                <a:solidFill>
                  <a:schemeClr val="tx1"/>
                </a:solidFill>
                <a:effectLst/>
                <a:latin typeface="+mn-lt"/>
                <a:ea typeface="+mn-ea"/>
                <a:cs typeface="+mn-cs"/>
              </a:rPr>
              <a:t>Resource 1: </a:t>
            </a:r>
            <a:r>
              <a:rPr lang="en-US" sz="1200" b="1" i="1" kern="1200" dirty="0" smtClean="0">
                <a:solidFill>
                  <a:schemeClr val="tx1"/>
                </a:solidFill>
                <a:effectLst/>
                <a:latin typeface="+mn-lt"/>
                <a:ea typeface="+mn-ea"/>
                <a:cs typeface="+mn-cs"/>
              </a:rPr>
              <a:t>Feelings match up </a:t>
            </a:r>
            <a:r>
              <a:rPr lang="en-US" sz="1200" kern="1200" dirty="0" smtClean="0">
                <a:solidFill>
                  <a:schemeClr val="tx1"/>
                </a:solidFill>
                <a:effectLst/>
                <a:latin typeface="+mn-lt"/>
                <a:ea typeface="+mn-ea"/>
                <a:cs typeface="+mn-cs"/>
              </a:rPr>
              <a:t>to the root words (happy, sad, scared, angry, worried, pleased). You may wish to provide dictionaries.   </a:t>
            </a:r>
            <a:r>
              <a:rPr lang="en-US" sz="1200" i="1" kern="1200" dirty="0" smtClean="0">
                <a:solidFill>
                  <a:schemeClr val="tx1"/>
                </a:solidFill>
                <a:effectLst/>
                <a:latin typeface="+mn-lt"/>
                <a:ea typeface="+mn-ea"/>
                <a:cs typeface="+mn-cs"/>
              </a:rPr>
              <a:t>Should some groups complete this activity quickly they should use the blank cards to think of other words in each set, as an additional challenge.</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Next, pupils rank the synonyms of the root words on a scale of intensity to show how feelings can build up or suddenly burst.   Ask them to clearly identify the words that best describe the strongest or most intense feelings.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As a class, discuss their work explaining that: </a:t>
            </a:r>
            <a:r>
              <a:rPr lang="en-GB" sz="1200" i="1" kern="1200" dirty="0" smtClean="0">
                <a:solidFill>
                  <a:schemeClr val="tx1"/>
                </a:solidFill>
                <a:effectLst/>
                <a:latin typeface="+mn-lt"/>
                <a:ea typeface="+mn-ea"/>
                <a:cs typeface="+mn-cs"/>
              </a:rPr>
              <a:t>feelings change all the time, but sometimes things happen that make our feelings build up and up until they become very strong or intense.  Sometimes we get a very strong or intense feeling from just one thing or moment in time.  Eventually, for the most part, very strong feelings tend to fade.  You may want to add that if someone feels like this a lot of the time or if they know someone who does, it is best they talk to someone (trusted adult) about what is happening. It is important to be able to describe our feelings as it help us and others know how to manage them.</a:t>
            </a:r>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pPr algn="l">
              <a:lnSpc>
                <a:spcPct val="115000"/>
              </a:lnSpc>
              <a:spcAft>
                <a:spcPts val="0"/>
              </a:spcAft>
            </a:pPr>
            <a:r>
              <a:rPr lang="en-GB" sz="1200" b="1" dirty="0" smtClean="0">
                <a:effectLst/>
                <a:latin typeface="Calibri" panose="020F0502020204030204" pitchFamily="34" charset="0"/>
                <a:ea typeface="Calibri" panose="020F0502020204030204" pitchFamily="34" charset="0"/>
                <a:cs typeface="Times New Roman" panose="02020603050405020304" pitchFamily="18" charset="0"/>
              </a:rPr>
              <a:t>Support: </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Pupils may need adult support to discuss the meanings of the different words.  Pupils are given fewer root words and synonyms to match up and then identify the words that suggest a more intense or strong feeling, rather than making a scale of intensity.</a:t>
            </a:r>
          </a:p>
          <a:p>
            <a:r>
              <a:rPr lang="en-GB" sz="1200" b="1" kern="1200" dirty="0" smtClean="0">
                <a:solidFill>
                  <a:schemeClr val="tx1"/>
                </a:solidFill>
                <a:effectLst/>
                <a:latin typeface="+mn-lt"/>
                <a:ea typeface="+mn-ea"/>
                <a:cs typeface="+mn-cs"/>
              </a:rPr>
              <a:t>Challenge:</a:t>
            </a:r>
            <a:r>
              <a:rPr lang="en-GB" sz="1200"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On flipchart paper, pupils work in groups to brainstorm as many other words as they can associated with a given root word (e.g. happy, sad, scared, angry, worried, pleased), then choose three words to rank on a scale of intensity. They can also think of different root words. You may wish to provide thesauruses to help. </a:t>
            </a:r>
            <a:endParaRPr lang="en-GB" sz="1200" b="1"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2808430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Expressing feelings (5 </a:t>
            </a:r>
            <a:r>
              <a:rPr lang="en-GB" b="1" baseline="0" dirty="0" err="1" smtClean="0"/>
              <a:t>mins</a:t>
            </a:r>
            <a:r>
              <a:rPr lang="en-GB" b="1" baseline="0" dirty="0" smtClean="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Display images from </a:t>
            </a:r>
            <a:r>
              <a:rPr lang="en-US" sz="1200" b="1" i="1" kern="1200" dirty="0" smtClean="0">
                <a:solidFill>
                  <a:schemeClr val="tx1"/>
                </a:solidFill>
                <a:effectLst/>
                <a:latin typeface="+mn-lt"/>
                <a:ea typeface="+mn-ea"/>
                <a:cs typeface="+mn-cs"/>
              </a:rPr>
              <a:t>Resource 2: Picture a feeling</a:t>
            </a:r>
            <a:r>
              <a:rPr lang="en-US" sz="1200" kern="1200" dirty="0" smtClean="0">
                <a:solidFill>
                  <a:schemeClr val="tx1"/>
                </a:solidFill>
                <a:effectLst/>
                <a:latin typeface="+mn-lt"/>
                <a:ea typeface="+mn-ea"/>
                <a:cs typeface="+mn-cs"/>
              </a:rPr>
              <a:t> around the classroom.  Pupils suggest which feelings words are suggested by each image, share ideas and discuss. </a:t>
            </a:r>
            <a:endParaRPr lang="en-GB" b="1"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a:p>
        </p:txBody>
      </p:sp>
    </p:spTree>
    <p:extLst>
      <p:ext uri="{BB962C8B-B14F-4D97-AF65-F5344CB8AC3E}">
        <p14:creationId xmlns:p14="http://schemas.microsoft.com/office/powerpoint/2010/main" val="11410878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Expressing feelings (5 </a:t>
            </a:r>
            <a:r>
              <a:rPr lang="en-GB" b="1" baseline="0" dirty="0" err="1" smtClean="0"/>
              <a:t>mins</a:t>
            </a:r>
            <a:r>
              <a:rPr lang="en-GB" b="1" baseline="0" dirty="0" smtClean="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Provide the class with examples </a:t>
            </a:r>
            <a:r>
              <a:rPr lang="en-GB" sz="1200" kern="1200" dirty="0" smtClean="0">
                <a:solidFill>
                  <a:schemeClr val="tx1"/>
                </a:solidFill>
                <a:effectLst/>
                <a:latin typeface="+mn-lt"/>
                <a:ea typeface="+mn-ea"/>
                <a:cs typeface="+mn-cs"/>
              </a:rPr>
              <a:t>of how feelings are often described as similes or metaphors and discuss their meaning, for example: </a:t>
            </a:r>
          </a:p>
          <a:p>
            <a:pPr lvl="0"/>
            <a:r>
              <a:rPr lang="en-GB" sz="1200" kern="1200" dirty="0" smtClean="0">
                <a:solidFill>
                  <a:schemeClr val="tx1"/>
                </a:solidFill>
                <a:effectLst/>
                <a:latin typeface="+mn-lt"/>
                <a:ea typeface="+mn-ea"/>
                <a:cs typeface="+mn-cs"/>
              </a:rPr>
              <a:t>Colours: ‘she saw red’, ‘feeling blue’, ‘in a black mood’, ‘tickled pink’ or ‘green with envy’</a:t>
            </a:r>
          </a:p>
          <a:p>
            <a:r>
              <a:rPr lang="en-GB" sz="1200" kern="1200" dirty="0" smtClean="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a:p>
        </p:txBody>
      </p:sp>
    </p:spTree>
    <p:extLst>
      <p:ext uri="{BB962C8B-B14F-4D97-AF65-F5344CB8AC3E}">
        <p14:creationId xmlns:p14="http://schemas.microsoft.com/office/powerpoint/2010/main" val="38288332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Expressing feelings (2.5 </a:t>
            </a:r>
            <a:r>
              <a:rPr lang="en-GB" b="1" baseline="0" dirty="0" err="1" smtClean="0"/>
              <a:t>mins</a:t>
            </a:r>
            <a:r>
              <a:rPr lang="en-GB" b="1" baseline="0" dirty="0" smtClean="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Provide the class with examples </a:t>
            </a:r>
            <a:r>
              <a:rPr lang="en-GB" sz="1200" kern="1200" dirty="0" smtClean="0">
                <a:solidFill>
                  <a:schemeClr val="tx1"/>
                </a:solidFill>
                <a:effectLst/>
                <a:latin typeface="+mn-lt"/>
                <a:ea typeface="+mn-ea"/>
                <a:cs typeface="+mn-cs"/>
              </a:rPr>
              <a:t>of how feelings are often described as similes or metaphors and discuss their meaning, for example: </a:t>
            </a:r>
          </a:p>
          <a:p>
            <a:pPr lvl="0"/>
            <a:r>
              <a:rPr lang="en-GB" sz="1200" kern="1200" dirty="0" smtClean="0">
                <a:solidFill>
                  <a:schemeClr val="tx1"/>
                </a:solidFill>
                <a:effectLst/>
                <a:latin typeface="+mn-lt"/>
                <a:ea typeface="+mn-ea"/>
                <a:cs typeface="+mn-cs"/>
              </a:rPr>
              <a:t>Temperature: ‘ fiery temper’, ‘boiling over with rage’ or ‘cool as a cucumber’</a:t>
            </a:r>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a:p>
        </p:txBody>
      </p:sp>
    </p:spTree>
    <p:extLst>
      <p:ext uri="{BB962C8B-B14F-4D97-AF65-F5344CB8AC3E}">
        <p14:creationId xmlns:p14="http://schemas.microsoft.com/office/powerpoint/2010/main" val="37052129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Expressing feelings 2.5 </a:t>
            </a:r>
            <a:r>
              <a:rPr lang="en-GB" b="1" baseline="0" dirty="0" err="1" smtClean="0"/>
              <a:t>mins</a:t>
            </a:r>
            <a:r>
              <a:rPr lang="en-GB" b="1" baseline="0" dirty="0" smtClean="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Provide the class with examples of </a:t>
            </a:r>
            <a:r>
              <a:rPr lang="en-GB" sz="1200" kern="1200" dirty="0" smtClean="0">
                <a:solidFill>
                  <a:schemeClr val="tx1"/>
                </a:solidFill>
                <a:effectLst/>
                <a:latin typeface="+mn-lt"/>
                <a:ea typeface="+mn-ea"/>
                <a:cs typeface="+mn-cs"/>
              </a:rPr>
              <a:t>how feelings are often described as similes or metaphors and discuss their meaning, for example: </a:t>
            </a:r>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a:p>
        </p:txBody>
      </p:sp>
    </p:spTree>
    <p:extLst>
      <p:ext uri="{BB962C8B-B14F-4D97-AF65-F5344CB8AC3E}">
        <p14:creationId xmlns:p14="http://schemas.microsoft.com/office/powerpoint/2010/main" val="27347334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Expressing feelings (10 </a:t>
            </a:r>
            <a:r>
              <a:rPr lang="en-GB" b="1" baseline="0" dirty="0" err="1" smtClean="0"/>
              <a:t>mins</a:t>
            </a:r>
            <a:r>
              <a:rPr lang="en-GB" b="1" baseline="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Explain that feelings can be expressed in lots of different ways: art – drawing and paintings, poetry; singing; listening to, playing or composing music;   writing a diary or journal; making a chart of feelings or just saying them aloud.</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Each pupil chooses one of the words from the feelings thermometer activity (it is a good idea to choose a more intense word or feeling) and using </a:t>
            </a:r>
            <a:r>
              <a:rPr lang="en-GB" sz="1200" b="1" kern="1200" dirty="0" smtClean="0">
                <a:solidFill>
                  <a:schemeClr val="tx1"/>
                </a:solidFill>
                <a:effectLst/>
                <a:latin typeface="+mn-lt"/>
                <a:ea typeface="+mn-ea"/>
                <a:cs typeface="+mn-cs"/>
              </a:rPr>
              <a:t>Resource 3: </a:t>
            </a:r>
            <a:r>
              <a:rPr lang="en-GB" sz="1200" b="1" i="1" kern="1200" dirty="0" smtClean="0">
                <a:solidFill>
                  <a:schemeClr val="tx1"/>
                </a:solidFill>
                <a:effectLst/>
                <a:latin typeface="+mn-lt"/>
                <a:ea typeface="+mn-ea"/>
                <a:cs typeface="+mn-cs"/>
              </a:rPr>
              <a:t>Body outline </a:t>
            </a:r>
            <a:r>
              <a:rPr lang="en-GB" sz="1200" kern="1200" dirty="0" smtClean="0">
                <a:solidFill>
                  <a:schemeClr val="tx1"/>
                </a:solidFill>
                <a:effectLst/>
                <a:latin typeface="+mn-lt"/>
                <a:ea typeface="+mn-ea"/>
                <a:cs typeface="+mn-cs"/>
              </a:rPr>
              <a:t>as a basic template on which to draw and write,</a:t>
            </a:r>
            <a:r>
              <a:rPr lang="en-GB" sz="1200" i="1"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they respond to the questions.</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Display these around the classroom, ask pupils to walk</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around to look at the different ways they have interpreted and expressed the feelings.</a:t>
            </a:r>
          </a:p>
          <a:p>
            <a:r>
              <a:rPr lang="en-GB" sz="1200" i="1" kern="1200" dirty="0" smtClean="0">
                <a:solidFill>
                  <a:schemeClr val="tx1"/>
                </a:solidFill>
                <a:effectLst/>
                <a:latin typeface="+mn-lt"/>
                <a:ea typeface="+mn-ea"/>
                <a:cs typeface="+mn-cs"/>
              </a:rPr>
              <a:t>Pupils can go on to develop artwork or write further about feelings – see optional extension activity.</a:t>
            </a:r>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a:p>
        </p:txBody>
      </p:sp>
    </p:spTree>
    <p:extLst>
      <p:ext uri="{BB962C8B-B14F-4D97-AF65-F5344CB8AC3E}">
        <p14:creationId xmlns:p14="http://schemas.microsoft.com/office/powerpoint/2010/main" val="24525471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The importance of expressing feelings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Discuss with the class, why finding ways to express feelings is important for our health and wellbeing.  </a:t>
            </a:r>
            <a:r>
              <a:rPr lang="en-GB" sz="1200" i="1" kern="1200" dirty="0" smtClean="0">
                <a:solidFill>
                  <a:schemeClr val="tx1"/>
                </a:solidFill>
                <a:effectLst/>
                <a:latin typeface="+mn-lt"/>
                <a:ea typeface="+mn-ea"/>
                <a:cs typeface="+mn-cs"/>
              </a:rPr>
              <a:t>For example: if we allow a feeling (like anger) to build up without expressing it, it can build up so much that it explodes and this may come out in unhealthy or not-very-nice ways, like if someone shouts at someone else for no reason.  </a:t>
            </a:r>
          </a:p>
          <a:p>
            <a:r>
              <a:rPr lang="en-GB" sz="1200" kern="1200" dirty="0" smtClean="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i="1"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19</a:t>
            </a:fld>
            <a:endParaRPr lang="en-GB"/>
          </a:p>
        </p:txBody>
      </p:sp>
    </p:spTree>
    <p:extLst>
      <p:ext uri="{BB962C8B-B14F-4D97-AF65-F5344CB8AC3E}">
        <p14:creationId xmlns:p14="http://schemas.microsoft.com/office/powerpoint/2010/main" val="30476922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Scenario: giving advice and getting support (10 </a:t>
            </a:r>
            <a:r>
              <a:rPr lang="en-GB" b="1" baseline="0" dirty="0" err="1" smtClean="0"/>
              <a:t>mins</a:t>
            </a:r>
            <a:r>
              <a:rPr lang="en-GB" b="1" baseline="0" dirty="0" smtClean="0"/>
              <a:t>) </a:t>
            </a:r>
          </a:p>
          <a:p>
            <a:r>
              <a:rPr lang="en-GB" sz="1200" kern="1200" dirty="0" smtClean="0">
                <a:solidFill>
                  <a:schemeClr val="tx1"/>
                </a:solidFill>
                <a:effectLst/>
                <a:latin typeface="+mn-lt"/>
                <a:ea typeface="+mn-ea"/>
                <a:cs typeface="+mn-cs"/>
              </a:rPr>
              <a:t>Pupils discuss in pairs or small groups,</a:t>
            </a:r>
            <a:r>
              <a:rPr lang="en-GB" sz="1200" kern="1200" baseline="0" dirty="0" smtClean="0">
                <a:solidFill>
                  <a:schemeClr val="tx1"/>
                </a:solidFill>
                <a:effectLst/>
                <a:latin typeface="+mn-lt"/>
                <a:ea typeface="+mn-ea"/>
                <a:cs typeface="+mn-cs"/>
              </a:rPr>
              <a:t> then t</a:t>
            </a:r>
            <a:r>
              <a:rPr lang="en-GB" sz="1200" kern="1200" dirty="0" smtClean="0">
                <a:solidFill>
                  <a:schemeClr val="tx1"/>
                </a:solidFill>
                <a:effectLst/>
                <a:latin typeface="+mn-lt"/>
                <a:ea typeface="+mn-ea"/>
                <a:cs typeface="+mn-cs"/>
              </a:rPr>
              <a:t>ake feedback.  </a:t>
            </a:r>
            <a:endParaRPr lang="en-GB" b="1"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20</a:t>
            </a:fld>
            <a:endParaRPr lang="en-GB"/>
          </a:p>
        </p:txBody>
      </p:sp>
    </p:spTree>
    <p:extLst>
      <p:ext uri="{BB962C8B-B14F-4D97-AF65-F5344CB8AC3E}">
        <p14:creationId xmlns:p14="http://schemas.microsoft.com/office/powerpoint/2010/main" val="40248156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Scenario: giving advice and getting support (10 </a:t>
            </a:r>
            <a:r>
              <a:rPr lang="en-GB" b="1" baseline="0" dirty="0" err="1" smtClean="0"/>
              <a:t>mins</a:t>
            </a:r>
            <a:r>
              <a:rPr lang="en-GB" b="1" baseline="0" dirty="0" smtClean="0"/>
              <a:t>) </a:t>
            </a:r>
          </a:p>
          <a:p>
            <a:r>
              <a:rPr lang="en-GB" sz="1200" kern="1200" dirty="0" smtClean="0">
                <a:solidFill>
                  <a:schemeClr val="tx1"/>
                </a:solidFill>
                <a:effectLst/>
                <a:latin typeface="+mn-lt"/>
                <a:ea typeface="+mn-ea"/>
                <a:cs typeface="+mn-cs"/>
              </a:rPr>
              <a:t>Reiterate the importance of talking to someone about difficult feelings, especially if they have feelings not</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so</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good feelings like worry, sadness or loneliness.  Recap different ways to express feelings (including writing, art-work) but include the importance of talking to others.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1"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21</a:t>
            </a:fld>
            <a:endParaRPr lang="en-GB"/>
          </a:p>
        </p:txBody>
      </p:sp>
    </p:spTree>
    <p:extLst>
      <p:ext uri="{BB962C8B-B14F-4D97-AF65-F5344CB8AC3E}">
        <p14:creationId xmlns:p14="http://schemas.microsoft.com/office/powerpoint/2010/main" val="37833805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End-point assessment (10 </a:t>
            </a:r>
            <a:r>
              <a:rPr lang="en-GB" b="1" baseline="0" dirty="0" err="1" smtClean="0"/>
              <a:t>mins</a:t>
            </a:r>
            <a:r>
              <a:rPr lang="en-GB" b="1" baseline="0" dirty="0" smtClean="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effectLst/>
              </a:rPr>
              <a:t>Pupils feedback something they learned about feelings today, that they have not thought of before.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i="0" dirty="0" smtClean="0"/>
              <a:t>Ask pupils to come back to their feelings graffiti wall from the beginning of the lesson with a different </a:t>
            </a:r>
            <a:r>
              <a:rPr lang="en-US" i="0" dirty="0" err="1" smtClean="0"/>
              <a:t>coloured</a:t>
            </a:r>
            <a:r>
              <a:rPr lang="en-US" i="0" dirty="0" smtClean="0"/>
              <a:t> pen or pencil. Ask the pupils to amend or add their new learning to the wall.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0" dirty="0" smtClean="0">
              <a:hlinkClick r:id="rId3"/>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22</a:t>
            </a:fld>
            <a:endParaRPr lang="en-GB"/>
          </a:p>
        </p:txBody>
      </p:sp>
    </p:spTree>
    <p:extLst>
      <p:ext uri="{BB962C8B-B14F-4D97-AF65-F5344CB8AC3E}">
        <p14:creationId xmlns:p14="http://schemas.microsoft.com/office/powerpoint/2010/main" val="40468333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Extension activities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smtClean="0"/>
              <a:t>These activities</a:t>
            </a:r>
            <a:r>
              <a:rPr lang="en-GB" i="0" baseline="0" dirty="0" smtClean="0"/>
              <a:t> can be included if you have additional time in the lesson or afterwards, to challenge pupils who need to be stretched or for pupils who demonstrate a particular interest in this topic. </a:t>
            </a: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1" u="none" strike="noStrike" kern="1200" cap="none" spc="0" normalizeH="0" baseline="0" noProof="0" dirty="0" smtClean="0">
              <a:ln>
                <a:noFill/>
              </a:ln>
              <a:solidFill>
                <a:prstClr val="black"/>
              </a:solidFill>
              <a:effectLst/>
              <a:uLnTx/>
              <a:uFillTx/>
              <a:latin typeface="+mn-lt"/>
              <a:ea typeface="+mn-ea"/>
              <a:cs typeface="+mn-cs"/>
            </a:endParaRPr>
          </a:p>
          <a:p>
            <a:pPr algn="l">
              <a:lnSpc>
                <a:spcPct val="115000"/>
              </a:lnSpc>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Make links to pupils’ learning in other subjects such as English or Art.  Make a school or classroom display.  </a:t>
            </a:r>
          </a:p>
          <a:p>
            <a:pPr algn="l">
              <a:lnSpc>
                <a:spcPct val="115000"/>
              </a:lnSpc>
              <a:spcAft>
                <a:spcPts val="0"/>
              </a:spcAft>
            </a:pP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lnSpc>
                <a:spcPct val="115000"/>
              </a:lnSpc>
              <a:spcAft>
                <a:spcPts val="0"/>
              </a:spcAft>
              <a:buFont typeface="Arial" panose="020B0604020202020204" pitchFamily="34" charset="0"/>
              <a:buNone/>
            </a:pP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Introduce pupils to poetry and descriptive writing about feelings.  Pupils create their own short pieces of descriptive writing about feelings.  </a:t>
            </a:r>
          </a:p>
          <a:p>
            <a:pPr marL="0" lvl="0" indent="0" algn="l">
              <a:lnSpc>
                <a:spcPct val="115000"/>
              </a:lnSpc>
              <a:spcAft>
                <a:spcPts val="0"/>
              </a:spcAft>
              <a:buFont typeface="Arial" panose="020B0604020202020204" pitchFamily="34" charset="0"/>
              <a:buNone/>
            </a:pP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Look at work by different artists about feelings.  Pupils produce collages or pieces of art work about different feelings. </a:t>
            </a:r>
          </a:p>
          <a:p>
            <a:pPr marL="0" lvl="0" indent="0" algn="l">
              <a:lnSpc>
                <a:spcPct val="115000"/>
              </a:lnSpc>
              <a:spcAft>
                <a:spcPts val="0"/>
              </a:spcAft>
              <a:buFont typeface="Arial" panose="020B0604020202020204" pitchFamily="34" charset="0"/>
              <a:buNone/>
            </a:pPr>
            <a:endParaRPr lang="en-GB"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23</a:t>
            </a:fld>
            <a:endParaRPr lang="en-GB"/>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22/12/2020</a:t>
            </a:fld>
            <a:endParaRPr lang="en-GB"/>
          </a:p>
        </p:txBody>
      </p:sp>
      <p:sp>
        <p:nvSpPr>
          <p:cNvPr id="5" name="Footer Placeholder 4"/>
          <p:cNvSpPr>
            <a:spLocks noGrp="1"/>
          </p:cNvSpPr>
          <p:nvPr>
            <p:ph type="ftr" sz="quarter" idx="11"/>
          </p:nvPr>
        </p:nvSpPr>
        <p:spPr/>
        <p:txBody>
          <a:bodyPr/>
          <a:lstStyle/>
          <a:p>
            <a:r>
              <a:rPr lang="en-GB" smtClean="0"/>
              <a:t>© PSHE Association 2018   </a:t>
            </a:r>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22/12/2020</a:t>
            </a:fld>
            <a:endParaRPr lang="en-GB"/>
          </a:p>
        </p:txBody>
      </p:sp>
      <p:sp>
        <p:nvSpPr>
          <p:cNvPr id="5" name="Footer Placeholder 4"/>
          <p:cNvSpPr>
            <a:spLocks noGrp="1"/>
          </p:cNvSpPr>
          <p:nvPr>
            <p:ph type="ftr" sz="quarter" idx="11"/>
          </p:nvPr>
        </p:nvSpPr>
        <p:spPr/>
        <p:txBody>
          <a:bodyPr/>
          <a:lstStyle/>
          <a:p>
            <a:r>
              <a:rPr lang="en-GB" smtClean="0"/>
              <a:t>© PSHE Association 2018   </a:t>
            </a:r>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22/12/2020</a:t>
            </a:fld>
            <a:endParaRPr lang="en-GB"/>
          </a:p>
        </p:txBody>
      </p:sp>
      <p:sp>
        <p:nvSpPr>
          <p:cNvPr id="6" name="Footer Placeholder 5"/>
          <p:cNvSpPr>
            <a:spLocks noGrp="1"/>
          </p:cNvSpPr>
          <p:nvPr>
            <p:ph type="ftr" sz="quarter" idx="11"/>
          </p:nvPr>
        </p:nvSpPr>
        <p:spPr/>
        <p:txBody>
          <a:bodyPr/>
          <a:lstStyle/>
          <a:p>
            <a:r>
              <a:rPr lang="en-GB" smtClean="0"/>
              <a:t>© PSHE Association 2018   </a:t>
            </a:r>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22/12/2020</a:t>
            </a:fld>
            <a:endParaRPr lang="en-GB"/>
          </a:p>
        </p:txBody>
      </p:sp>
      <p:sp>
        <p:nvSpPr>
          <p:cNvPr id="8" name="Footer Placeholder 7"/>
          <p:cNvSpPr>
            <a:spLocks noGrp="1"/>
          </p:cNvSpPr>
          <p:nvPr>
            <p:ph type="ftr" sz="quarter" idx="11"/>
          </p:nvPr>
        </p:nvSpPr>
        <p:spPr/>
        <p:txBody>
          <a:bodyPr/>
          <a:lstStyle/>
          <a:p>
            <a:r>
              <a:rPr lang="en-GB" smtClean="0"/>
              <a:t>© PSHE Association 2018   </a:t>
            </a:r>
            <a:endParaRPr lang="en-GB"/>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22/12/2020</a:t>
            </a:fld>
            <a:endParaRPr lang="en-GB"/>
          </a:p>
        </p:txBody>
      </p:sp>
      <p:sp>
        <p:nvSpPr>
          <p:cNvPr id="4" name="Footer Placeholder 3"/>
          <p:cNvSpPr>
            <a:spLocks noGrp="1"/>
          </p:cNvSpPr>
          <p:nvPr>
            <p:ph type="ftr" sz="quarter" idx="11"/>
          </p:nvPr>
        </p:nvSpPr>
        <p:spPr/>
        <p:txBody>
          <a:bodyPr/>
          <a:lstStyle/>
          <a:p>
            <a:r>
              <a:rPr lang="en-GB" smtClean="0"/>
              <a:t>© PSHE Association 2018   </a:t>
            </a:r>
            <a:endParaRPr lang="en-GB"/>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smtClean="0"/>
              <a:t>© PSHE Association 2018   </a:t>
            </a:r>
            <a:endParaRPr lang="en-GB" dirty="0"/>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22/12/2020</a:t>
            </a:fld>
            <a:endParaRPr lang="en-GB"/>
          </a:p>
        </p:txBody>
      </p:sp>
      <p:sp>
        <p:nvSpPr>
          <p:cNvPr id="6" name="Footer Placeholder 5"/>
          <p:cNvSpPr>
            <a:spLocks noGrp="1"/>
          </p:cNvSpPr>
          <p:nvPr>
            <p:ph type="ftr" sz="quarter" idx="11"/>
          </p:nvPr>
        </p:nvSpPr>
        <p:spPr/>
        <p:txBody>
          <a:bodyPr/>
          <a:lstStyle/>
          <a:p>
            <a:r>
              <a:rPr lang="en-GB" smtClean="0"/>
              <a:t>© PSHE Association 2018   </a:t>
            </a:r>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22/12/2020</a:t>
            </a:fld>
            <a:endParaRPr lang="en-GB"/>
          </a:p>
        </p:txBody>
      </p:sp>
      <p:sp>
        <p:nvSpPr>
          <p:cNvPr id="6" name="Footer Placeholder 5"/>
          <p:cNvSpPr>
            <a:spLocks noGrp="1"/>
          </p:cNvSpPr>
          <p:nvPr>
            <p:ph type="ftr" sz="quarter" idx="11"/>
          </p:nvPr>
        </p:nvSpPr>
        <p:spPr/>
        <p:txBody>
          <a:bodyPr/>
          <a:lstStyle/>
          <a:p>
            <a:r>
              <a:rPr lang="en-GB" smtClean="0"/>
              <a:t>© PSHE Association 2018   </a:t>
            </a:r>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22/12/2020</a:t>
            </a:fld>
            <a:endParaRPr lang="en-GB"/>
          </a:p>
        </p:txBody>
      </p:sp>
      <p:sp>
        <p:nvSpPr>
          <p:cNvPr id="5" name="Footer Placeholder 4"/>
          <p:cNvSpPr>
            <a:spLocks noGrp="1"/>
          </p:cNvSpPr>
          <p:nvPr>
            <p:ph type="ftr" sz="quarter" idx="11"/>
          </p:nvPr>
        </p:nvSpPr>
        <p:spPr/>
        <p:txBody>
          <a:bodyPr/>
          <a:lstStyle/>
          <a:p>
            <a:r>
              <a:rPr lang="en-GB" smtClean="0"/>
              <a:t>© PSHE Association 2018   </a:t>
            </a:r>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22/12/2020</a:t>
            </a:fld>
            <a:endParaRPr lang="en-GB"/>
          </a:p>
        </p:txBody>
      </p:sp>
      <p:sp>
        <p:nvSpPr>
          <p:cNvPr id="5" name="Footer Placeholder 4"/>
          <p:cNvSpPr>
            <a:spLocks noGrp="1"/>
          </p:cNvSpPr>
          <p:nvPr>
            <p:ph type="ftr" sz="quarter" idx="11"/>
          </p:nvPr>
        </p:nvSpPr>
        <p:spPr/>
        <p:txBody>
          <a:bodyPr/>
          <a:lstStyle/>
          <a:p>
            <a:r>
              <a:rPr lang="en-GB" smtClean="0"/>
              <a:t>© PSHE Association 2018   </a:t>
            </a:r>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smtClean="0"/>
              <a:t>© PSHE Association 2018   </a:t>
            </a:r>
            <a:endParaRPr lang="en-GB" dirty="0"/>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system/files/Mental%20Health%20guidance%20online%20version%20(Updated%20for%202019)_0.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hyperlink" Target="http://www.pshe-association.org.uk/"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2.emf"/><Relationship Id="rId7"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image" Target="../media/image23.emf"/></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hyperlink" Target="http://www.childline.org.uk/"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11831" y="2366090"/>
            <a:ext cx="2957605" cy="4183667"/>
          </a:xfrm>
          <a:prstGeom prst="rect">
            <a:avLst/>
          </a:prstGeom>
          <a:ln>
            <a:noFill/>
          </a:ln>
          <a:effectLst>
            <a:outerShdw blurRad="292100" dist="139700" dir="2700000" algn="tl" rotWithShape="0">
              <a:srgbClr val="333333">
                <a:alpha val="65000"/>
              </a:srgbClr>
            </a:outerShdw>
          </a:effectLst>
        </p:spPr>
      </p:pic>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a:t>
            </a:r>
            <a:r>
              <a:rPr lang="en-GB" dirty="0" smtClean="0">
                <a:solidFill>
                  <a:schemeClr val="bg1"/>
                </a:solidFill>
              </a:rPr>
              <a:t>2019 </a:t>
            </a:r>
            <a:r>
              <a:rPr lang="en-GB" dirty="0">
                <a:solidFill>
                  <a:schemeClr val="bg1"/>
                </a:solidFill>
              </a:rPr>
              <a:t>	</a:t>
            </a:r>
            <a:r>
              <a:rPr lang="en-GB" dirty="0"/>
              <a:t> </a:t>
            </a:r>
          </a:p>
        </p:txBody>
      </p:sp>
      <p:sp>
        <p:nvSpPr>
          <p:cNvPr id="7" name="Cloud Callout 6"/>
          <p:cNvSpPr/>
          <p:nvPr/>
        </p:nvSpPr>
        <p:spPr>
          <a:xfrm>
            <a:off x="5909731" y="195939"/>
            <a:ext cx="3697080" cy="1932775"/>
          </a:xfrm>
          <a:prstGeom prst="cloudCallout">
            <a:avLst>
              <a:gd name="adj1" fmla="val 43743"/>
              <a:gd name="adj2" fmla="val 70002"/>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smtClean="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endPar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2" name="TextBox 11"/>
          <p:cNvSpPr txBox="1"/>
          <p:nvPr/>
        </p:nvSpPr>
        <p:spPr>
          <a:xfrm>
            <a:off x="327393" y="2568233"/>
            <a:ext cx="8481736" cy="1754326"/>
          </a:xfrm>
          <a:prstGeom prst="rect">
            <a:avLst/>
          </a:prstGeom>
          <a:solidFill>
            <a:srgbClr val="95519E"/>
          </a:solidFill>
        </p:spPr>
        <p:txBody>
          <a:bodyPr wrap="square" rtlCol="0">
            <a:spAutoFit/>
          </a:bodyPr>
          <a:lstStyle/>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Mental health and </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emotional wellbeing</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KS2 </a:t>
            </a:r>
            <a:endParaRPr lang="en-GB" sz="36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5" name="TextBox 14"/>
          <p:cNvSpPr txBox="1"/>
          <p:nvPr/>
        </p:nvSpPr>
        <p:spPr>
          <a:xfrm>
            <a:off x="582707" y="4727210"/>
            <a:ext cx="8001883" cy="1077218"/>
          </a:xfrm>
          <a:prstGeom prst="rect">
            <a:avLst/>
          </a:prstGeom>
          <a:noFill/>
        </p:spPr>
        <p:txBody>
          <a:bodyPr wrap="square" rtlCol="0">
            <a:spAutoFit/>
          </a:bodyPr>
          <a:lstStyle/>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Year </a:t>
            </a:r>
            <a:r>
              <a:rPr lang="en-GB" sz="32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3/4</a:t>
            </a:r>
          </a:p>
          <a:p>
            <a:pPr algn="ctr"/>
            <a:r>
              <a:rPr lang="en-GB" sz="32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2 : Expressing feelings</a:t>
            </a:r>
            <a:endPar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56164" y="553923"/>
            <a:ext cx="2090487" cy="1944838"/>
          </a:xfrm>
          <a:prstGeom prst="rect">
            <a:avLst/>
          </a:prstGeom>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6" name="TextBox 5"/>
          <p:cNvSpPr txBox="1"/>
          <p:nvPr/>
        </p:nvSpPr>
        <p:spPr>
          <a:xfrm>
            <a:off x="472808" y="1511171"/>
            <a:ext cx="11246384" cy="4893647"/>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(purple)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provide key information regarding lesson preparation</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Ensure that you select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U</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resenter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V</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iew’ under the ‘Slide Show’ tab – this will allow you to preview the teaching notes on your monitor while the main presentation is displayed on a screen/smartboard.</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Footer Placeholder 1"/>
          <p:cNvSpPr txBox="1">
            <a:spLocks/>
          </p:cNvSpPr>
          <p:nvPr/>
        </p:nvSpPr>
        <p:spPr>
          <a:xfrm>
            <a:off x="0" y="656953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2019 	 </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68099" y="5435378"/>
            <a:ext cx="1412619" cy="1314199"/>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smtClean="0">
                <a:latin typeface="League Spartan" panose="00000800000000000000" pitchFamily="50" charset="0"/>
              </a:rPr>
              <a:t>Challenge</a:t>
            </a:r>
            <a:endParaRPr lang="en-GB" dirty="0">
              <a:latin typeface="League Spartan" panose="00000800000000000000" pitchFamily="50" charset="0"/>
            </a:endParaRP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smtClean="0">
                <a:latin typeface="League Spartan" panose="00000800000000000000" pitchFamily="50" charset="0"/>
              </a:rPr>
              <a:t>Support</a:t>
            </a:r>
            <a:endParaRPr lang="en-GB" dirty="0">
              <a:latin typeface="League Spartan" panose="00000800000000000000" pitchFamily="50" charset="0"/>
            </a:endParaRPr>
          </a:p>
        </p:txBody>
      </p:sp>
      <p:sp>
        <p:nvSpPr>
          <p:cNvPr id="13" name="Footer Placeholder 1"/>
          <p:cNvSpPr txBox="1">
            <a:spLocks/>
          </p:cNvSpPr>
          <p:nvPr/>
        </p:nvSpPr>
        <p:spPr>
          <a:xfrm>
            <a:off x="0" y="6387150"/>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2019	 </a:t>
            </a:r>
            <a:endParaRPr lang="en-GB" dirty="0"/>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See delivery notes for details of the activities.</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68099" y="5435378"/>
            <a:ext cx="1412619" cy="1314199"/>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4" name="Footer Placeholder 3"/>
          <p:cNvSpPr>
            <a:spLocks noGrp="1"/>
          </p:cNvSpPr>
          <p:nvPr>
            <p:ph type="ftr" sz="quarter" idx="4294967295"/>
          </p:nvPr>
        </p:nvSpPr>
        <p:spPr>
          <a:xfrm>
            <a:off x="0" y="6450177"/>
            <a:ext cx="12192000" cy="307975"/>
          </a:xfrm>
        </p:spPr>
        <p:txBody>
          <a:bodyPr/>
          <a:lstStyle/>
          <a:p>
            <a:r>
              <a:rPr lang="en-GB" dirty="0" smtClean="0">
                <a:solidFill>
                  <a:schemeClr val="bg1"/>
                </a:solidFill>
              </a:rPr>
              <a:t>© PSHE Association 2019 	 </a:t>
            </a:r>
            <a:endParaRPr lang="en-GB" dirty="0">
              <a:solidFill>
                <a:schemeClr val="bg1"/>
              </a:solidFill>
            </a:endParaRPr>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9" name="TextBox 8"/>
          <p:cNvSpPr txBox="1"/>
          <p:nvPr/>
        </p:nvSpPr>
        <p:spPr>
          <a:xfrm>
            <a:off x="991739" y="1822227"/>
            <a:ext cx="10574289" cy="4154984"/>
          </a:xfrm>
          <a:prstGeom prst="rect">
            <a:avLst/>
          </a:prstGeom>
          <a:noFill/>
        </p:spPr>
        <p:txBody>
          <a:bodyPr wrap="square" rtlCol="0">
            <a:spAutoFit/>
          </a:bodyPr>
          <a:lstStyle/>
          <a:p>
            <a:pPr lvl="0"/>
            <a:r>
              <a:rPr lang="en-GB" sz="2400" dirty="0">
                <a:solidFill>
                  <a:schemeClr val="bg1"/>
                </a:solidFill>
                <a:latin typeface="Lato" panose="020B0604020202020204" charset="0"/>
                <a:ea typeface="Lato" panose="020B0604020202020204" charset="0"/>
                <a:cs typeface="Lato" panose="020B0604020202020204" charset="0"/>
              </a:rPr>
              <a:t>This is </a:t>
            </a:r>
            <a:r>
              <a:rPr lang="en-GB" sz="2400" dirty="0" smtClean="0">
                <a:solidFill>
                  <a:schemeClr val="bg1"/>
                </a:solidFill>
                <a:latin typeface="Lato" panose="020B0604020202020204" charset="0"/>
                <a:ea typeface="Lato" panose="020B0604020202020204" charset="0"/>
                <a:cs typeface="Lato" panose="020B0604020202020204" charset="0"/>
              </a:rPr>
              <a:t>the second in </a:t>
            </a:r>
            <a:r>
              <a:rPr lang="en-GB" sz="2400" dirty="0">
                <a:solidFill>
                  <a:schemeClr val="bg1"/>
                </a:solidFill>
                <a:latin typeface="Lato" panose="020B0604020202020204" charset="0"/>
                <a:ea typeface="Lato" panose="020B0604020202020204" charset="0"/>
                <a:cs typeface="Lato" panose="020B0604020202020204" charset="0"/>
              </a:rPr>
              <a:t>a series of three lessons KS2 lessons written for Year 3 or 4 exploring mental health and wellbeing.  </a:t>
            </a:r>
            <a:endParaRPr lang="en-GB" sz="2400" dirty="0" smtClean="0">
              <a:solidFill>
                <a:schemeClr val="bg1"/>
              </a:solidFill>
              <a:latin typeface="Lato" panose="020B0604020202020204" charset="0"/>
              <a:ea typeface="Lato" panose="020B0604020202020204" charset="0"/>
              <a:cs typeface="Lato" panose="020B0604020202020204" charset="0"/>
            </a:endParaRPr>
          </a:p>
          <a:p>
            <a:pPr lvl="0"/>
            <a:endParaRPr lang="en-GB" sz="2400" dirty="0" smtClean="0">
              <a:solidFill>
                <a:schemeClr val="bg1"/>
              </a:solidFill>
              <a:latin typeface="Lato" panose="020B0604020202020204" charset="0"/>
              <a:ea typeface="Lato" panose="020B0604020202020204" charset="0"/>
              <a:cs typeface="Lato" panose="020B0604020202020204" charset="0"/>
            </a:endParaRPr>
          </a:p>
          <a:p>
            <a:pPr lvl="0"/>
            <a:r>
              <a:rPr lang="en-GB" sz="2400" dirty="0">
                <a:solidFill>
                  <a:schemeClr val="bg1"/>
                </a:solidFill>
                <a:latin typeface="Lato" panose="020B0604020202020204" charset="0"/>
                <a:ea typeface="Lato" panose="020B0604020202020204" charset="0"/>
                <a:cs typeface="Lato" panose="020B0604020202020204" charset="0"/>
              </a:rPr>
              <a:t>This lesson </a:t>
            </a:r>
            <a:r>
              <a:rPr lang="en-GB" sz="2400" dirty="0" smtClean="0">
                <a:solidFill>
                  <a:schemeClr val="bg1"/>
                </a:solidFill>
                <a:latin typeface="Lato" panose="020B0604020202020204" charset="0"/>
                <a:ea typeface="Lato" panose="020B0604020202020204" charset="0"/>
                <a:cs typeface="Lato" panose="020B0604020202020204" charset="0"/>
              </a:rPr>
              <a:t>focuses </a:t>
            </a:r>
            <a:r>
              <a:rPr lang="en-GB" sz="2400" dirty="0">
                <a:solidFill>
                  <a:schemeClr val="bg1"/>
                </a:solidFill>
                <a:latin typeface="Lato" panose="020B0604020202020204" charset="0"/>
                <a:ea typeface="Lato" panose="020B0604020202020204" charset="0"/>
                <a:cs typeface="Lato" panose="020B0604020202020204" charset="0"/>
              </a:rPr>
              <a:t>on learning to describe and express feelings and the importance of doing so. </a:t>
            </a:r>
            <a:endParaRPr lang="en-GB" sz="2400" dirty="0" smtClean="0">
              <a:solidFill>
                <a:schemeClr val="bg1"/>
              </a:solidFill>
              <a:latin typeface="Lato" panose="020B0604020202020204" charset="0"/>
              <a:ea typeface="Lato" panose="020B0604020202020204" charset="0"/>
              <a:cs typeface="Lato" panose="020B0604020202020204" charset="0"/>
            </a:endParaRPr>
          </a:p>
          <a:p>
            <a:pPr lvl="0"/>
            <a:endParaRPr lang="en-GB" sz="2400" dirty="0">
              <a:solidFill>
                <a:schemeClr val="bg1"/>
              </a:solidFill>
              <a:latin typeface="Lato" panose="020B0604020202020204" charset="0"/>
              <a:ea typeface="Lato" panose="020B0604020202020204" charset="0"/>
              <a:cs typeface="Lato" panose="020B0604020202020204" charset="0"/>
            </a:endParaRPr>
          </a:p>
          <a:p>
            <a:pPr lvl="0"/>
            <a:r>
              <a:rPr lang="en-US" sz="2400" dirty="0" smtClean="0">
                <a:solidFill>
                  <a:schemeClr val="bg1"/>
                </a:solidFill>
                <a:latin typeface="Lato" panose="020B0604020202020204" charset="0"/>
                <a:ea typeface="Lato" panose="020B0604020202020204" charset="0"/>
                <a:cs typeface="Lato" panose="020B0604020202020204" charset="0"/>
              </a:rPr>
              <a:t>Neither </a:t>
            </a:r>
            <a:r>
              <a:rPr lang="en-US" sz="2400" dirty="0">
                <a:solidFill>
                  <a:schemeClr val="bg1"/>
                </a:solidFill>
                <a:latin typeface="Lato" panose="020B0604020202020204" charset="0"/>
                <a:ea typeface="Lato" panose="020B0604020202020204" charset="0"/>
                <a:cs typeface="Lato" panose="020B0604020202020204" charset="0"/>
              </a:rPr>
              <a:t>this, nor any of the other lessons, is designed to be taught in isolation, but should always form part of a planned, developmental PSHE education </a:t>
            </a:r>
            <a:r>
              <a:rPr lang="en-US" sz="2400" dirty="0" err="1">
                <a:solidFill>
                  <a:schemeClr val="bg1"/>
                </a:solidFill>
                <a:latin typeface="Lato" panose="020B0604020202020204" charset="0"/>
                <a:ea typeface="Lato" panose="020B0604020202020204" charset="0"/>
                <a:cs typeface="Lato" panose="020B0604020202020204" charset="0"/>
              </a:rPr>
              <a:t>programme</a:t>
            </a:r>
            <a:r>
              <a:rPr lang="en-US" sz="2400" dirty="0">
                <a:solidFill>
                  <a:schemeClr val="bg1"/>
                </a:solidFill>
                <a:latin typeface="Lato" panose="020B0604020202020204" charset="0"/>
                <a:ea typeface="Lato" panose="020B0604020202020204" charset="0"/>
                <a:cs typeface="Lato" panose="020B0604020202020204" charset="0"/>
              </a:rPr>
              <a:t>.</a:t>
            </a:r>
            <a:endParaRPr lang="en-GB" sz="2400" dirty="0">
              <a:solidFill>
                <a:schemeClr val="bg1"/>
              </a:solidFill>
              <a:latin typeface="Lato" panose="020B0604020202020204" charset="0"/>
              <a:ea typeface="Lato" panose="020B0604020202020204" charset="0"/>
              <a:cs typeface="Lato" panose="020B0604020202020204" charset="0"/>
            </a:endParaRP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68099" y="5435378"/>
            <a:ext cx="1412619" cy="1314199"/>
          </a:xfrm>
          <a:prstGeom prst="rect">
            <a:avLst/>
          </a:prstGeom>
        </p:spPr>
      </p:pic>
    </p:spTree>
    <p:extLst>
      <p:ext uri="{BB962C8B-B14F-4D97-AF65-F5344CB8AC3E}">
        <p14:creationId xmlns:p14="http://schemas.microsoft.com/office/powerpoint/2010/main" val="485573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panose="020B0604020202020204" pitchFamily="34" charset="0"/>
              </a:rPr>
              <a:t/>
            </a:r>
            <a:br>
              <a:rPr kumimoji="0" lang="en-GB" altLang="en-US" sz="1800" b="0" i="0" u="none" strike="noStrike" cap="none" normalizeH="0" baseline="0" smtClean="0">
                <a:ln>
                  <a:noFill/>
                </a:ln>
                <a:solidFill>
                  <a:schemeClr val="tx1"/>
                </a:solidFill>
                <a:effectLst/>
                <a:latin typeface="Arial" panose="020B0604020202020204" pitchFamily="34" charset="0"/>
              </a:rPr>
            </a:b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5</a:t>
            </a:fld>
            <a:endParaRPr lang="en-GB" dirty="0"/>
          </a:p>
        </p:txBody>
      </p:sp>
      <p:sp>
        <p:nvSpPr>
          <p:cNvPr id="13" name="TextBox 12"/>
          <p:cNvSpPr txBox="1"/>
          <p:nvPr/>
        </p:nvSpPr>
        <p:spPr>
          <a:xfrm>
            <a:off x="513085" y="2460552"/>
            <a:ext cx="9010925" cy="3754874"/>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smtClean="0">
              <a:latin typeface="Gill Sans MT" panose="020B0502020104020203" pitchFamily="34" charset="0"/>
            </a:endParaRPr>
          </a:p>
          <a:p>
            <a:pPr lvl="1"/>
            <a:endParaRPr lang="en-GB" sz="1100" b="1" dirty="0">
              <a:latin typeface="Gill Sans MT" panose="020B0502020104020203" pitchFamily="34" charset="0"/>
            </a:endParaRPr>
          </a:p>
          <a:p>
            <a:r>
              <a:rPr lang="en-GB" b="1" dirty="0" smtClean="0">
                <a:latin typeface="League Spartan" panose="00000800000000000000" pitchFamily="50" charset="0"/>
              </a:rPr>
              <a:t>Pupils will be able to:</a:t>
            </a:r>
          </a:p>
          <a:p>
            <a:endParaRPr lang="en-GB" b="1" dirty="0">
              <a:latin typeface="League Spartan" panose="00000800000000000000" pitchFamily="50" charset="0"/>
            </a:endParaRPr>
          </a:p>
          <a:p>
            <a:pPr lvl="3"/>
            <a:endParaRPr lang="en-GB" sz="400" b="1" dirty="0">
              <a:latin typeface="Gill Sans MT" panose="020B0502020104020203" pitchFamily="34" charset="0"/>
            </a:endParaRPr>
          </a:p>
          <a:p>
            <a:pPr marL="457200" indent="-457200">
              <a:buSzPct val="202000"/>
              <a:buBlip>
                <a:blip r:embed="rId3"/>
              </a:buBlip>
            </a:pPr>
            <a:r>
              <a:rPr lang="en-US" dirty="0">
                <a:latin typeface="Lato" panose="020F0502020204030203" pitchFamily="34" charset="0"/>
                <a:ea typeface="Lato" panose="020F0502020204030203" pitchFamily="34" charset="0"/>
                <a:cs typeface="Lato" panose="020F0502020204030203" pitchFamily="34" charset="0"/>
              </a:rPr>
              <a:t>name a wide range of feelings and emotions </a:t>
            </a:r>
            <a:endParaRPr lang="en-US" dirty="0" smtClean="0">
              <a:latin typeface="Lato" panose="020F0502020204030203" pitchFamily="34" charset="0"/>
              <a:ea typeface="Lato" panose="020F0502020204030203" pitchFamily="34" charset="0"/>
              <a:cs typeface="Lato" panose="020F0502020204030203" pitchFamily="34" charset="0"/>
            </a:endParaRPr>
          </a:p>
          <a:p>
            <a:pPr marL="457200" indent="-457200">
              <a:buSzPct val="202000"/>
              <a:buBlip>
                <a:blip r:embed="rId3"/>
              </a:buBlip>
            </a:pPr>
            <a:endParaRPr lang="en-US" dirty="0" smtClean="0">
              <a:latin typeface="Lato" panose="020F0502020204030203" pitchFamily="34" charset="0"/>
              <a:ea typeface="Lato" panose="020F0502020204030203" pitchFamily="34" charset="0"/>
              <a:cs typeface="Lato" panose="020F0502020204030203" pitchFamily="34" charset="0"/>
            </a:endParaRPr>
          </a:p>
          <a:p>
            <a:pPr marL="457200" indent="-457200">
              <a:buSzPct val="202000"/>
              <a:buBlip>
                <a:blip r:embed="rId3"/>
              </a:buBlip>
            </a:pPr>
            <a:r>
              <a:rPr lang="en-US" dirty="0" smtClean="0">
                <a:latin typeface="Lato" panose="020F0502020204030203" pitchFamily="34" charset="0"/>
                <a:ea typeface="Lato" panose="020F0502020204030203" pitchFamily="34" charset="0"/>
                <a:cs typeface="Lato" panose="020F0502020204030203" pitchFamily="34" charset="0"/>
              </a:rPr>
              <a:t>match </a:t>
            </a:r>
            <a:r>
              <a:rPr lang="en-US" dirty="0">
                <a:latin typeface="Lato" panose="020F0502020204030203" pitchFamily="34" charset="0"/>
                <a:ea typeface="Lato" panose="020F0502020204030203" pitchFamily="34" charset="0"/>
                <a:cs typeface="Lato" panose="020F0502020204030203" pitchFamily="34" charset="0"/>
              </a:rPr>
              <a:t>feelings to a scale of intensity and identify strong </a:t>
            </a:r>
            <a:r>
              <a:rPr lang="en-US" dirty="0" smtClean="0">
                <a:latin typeface="Lato" panose="020F0502020204030203" pitchFamily="34" charset="0"/>
                <a:ea typeface="Lato" panose="020F0502020204030203" pitchFamily="34" charset="0"/>
                <a:cs typeface="Lato" panose="020F0502020204030203" pitchFamily="34" charset="0"/>
              </a:rPr>
              <a:t>feelings</a:t>
            </a:r>
          </a:p>
          <a:p>
            <a:pPr marL="457200" indent="-457200">
              <a:lnSpc>
                <a:spcPct val="200000"/>
              </a:lnSpc>
              <a:buSzPct val="202000"/>
              <a:buBlip>
                <a:blip r:embed="rId3"/>
              </a:buBlip>
            </a:pPr>
            <a:r>
              <a:rPr lang="en-US" dirty="0" smtClean="0">
                <a:latin typeface="Lato" panose="020F0502020204030203" pitchFamily="34" charset="0"/>
                <a:ea typeface="Lato" panose="020F0502020204030203" pitchFamily="34" charset="0"/>
                <a:cs typeface="Lato" panose="020F0502020204030203" pitchFamily="34" charset="0"/>
              </a:rPr>
              <a:t>describe </a:t>
            </a:r>
            <a:r>
              <a:rPr lang="en-US" dirty="0">
                <a:latin typeface="Lato" panose="020F0502020204030203" pitchFamily="34" charset="0"/>
                <a:ea typeface="Lato" panose="020F0502020204030203" pitchFamily="34" charset="0"/>
                <a:cs typeface="Lato" panose="020F0502020204030203" pitchFamily="34" charset="0"/>
              </a:rPr>
              <a:t>different feelings and how they are experienced in the </a:t>
            </a:r>
            <a:r>
              <a:rPr lang="en-US" dirty="0" smtClean="0">
                <a:latin typeface="Lato" panose="020F0502020204030203" pitchFamily="34" charset="0"/>
                <a:ea typeface="Lato" panose="020F0502020204030203" pitchFamily="34" charset="0"/>
                <a:cs typeface="Lato" panose="020F0502020204030203" pitchFamily="34" charset="0"/>
              </a:rPr>
              <a:t>body</a:t>
            </a:r>
          </a:p>
          <a:p>
            <a:pPr marL="457200" indent="-457200">
              <a:lnSpc>
                <a:spcPct val="150000"/>
              </a:lnSpc>
              <a:buSzPct val="202000"/>
              <a:buBlip>
                <a:blip r:embed="rId3"/>
              </a:buBlip>
            </a:pPr>
            <a:r>
              <a:rPr lang="en-US" dirty="0" err="1" smtClean="0">
                <a:latin typeface="Lato" panose="020F0502020204030203" pitchFamily="34" charset="0"/>
                <a:ea typeface="Lato" panose="020F0502020204030203" pitchFamily="34" charset="0"/>
                <a:cs typeface="Lato" panose="020F0502020204030203" pitchFamily="34" charset="0"/>
              </a:rPr>
              <a:t>recognise</a:t>
            </a:r>
            <a:r>
              <a:rPr lang="en-US" dirty="0" smtClean="0">
                <a:latin typeface="Lato" panose="020F0502020204030203" pitchFamily="34" charset="0"/>
                <a:ea typeface="Lato" panose="020F0502020204030203" pitchFamily="34" charset="0"/>
                <a:cs typeface="Lato" panose="020F0502020204030203" pitchFamily="34" charset="0"/>
              </a:rPr>
              <a:t> </a:t>
            </a:r>
            <a:r>
              <a:rPr lang="en-US" dirty="0">
                <a:latin typeface="Lato" panose="020F0502020204030203" pitchFamily="34" charset="0"/>
                <a:ea typeface="Lato" panose="020F0502020204030203" pitchFamily="34" charset="0"/>
                <a:cs typeface="Lato" panose="020F0502020204030203" pitchFamily="34" charset="0"/>
              </a:rPr>
              <a:t>why it is important for people to express their feelings </a:t>
            </a:r>
            <a:endParaRPr lang="en-US" b="1" dirty="0" smtClean="0">
              <a:latin typeface="League Spartan" panose="00000800000000000000" pitchFamily="50" charset="0"/>
            </a:endParaRPr>
          </a:p>
        </p:txBody>
      </p:sp>
      <p:sp>
        <p:nvSpPr>
          <p:cNvPr id="16" name="TextBox 15"/>
          <p:cNvSpPr txBox="1"/>
          <p:nvPr/>
        </p:nvSpPr>
        <p:spPr>
          <a:xfrm>
            <a:off x="513085" y="538199"/>
            <a:ext cx="9010925" cy="1692771"/>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objective</a:t>
            </a:r>
          </a:p>
          <a:p>
            <a:pPr lvl="3"/>
            <a:endParaRPr lang="en-GB" sz="1600" b="1" dirty="0" smtClean="0">
              <a:latin typeface="Gill Sans MT" panose="020B0502020104020203" pitchFamily="34" charset="0"/>
            </a:endParaRPr>
          </a:p>
          <a:p>
            <a:pPr lvl="3"/>
            <a:endParaRPr lang="en-GB" sz="400" b="1" dirty="0" smtClean="0">
              <a:latin typeface="Gill Sans MT" panose="020B0502020104020203" pitchFamily="34" charset="0"/>
            </a:endParaRPr>
          </a:p>
          <a:p>
            <a:pPr marL="457200" indent="-457200">
              <a:lnSpc>
                <a:spcPct val="20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about ways of expressing feelings and emotions and why this important</a:t>
            </a:r>
            <a:endParaRPr lang="en-GB" sz="500" b="1" dirty="0" smtClean="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51418" y="2527570"/>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1" name="Footer Placeholder 3"/>
          <p:cNvSpPr txBox="1">
            <a:spLocks/>
          </p:cNvSpPr>
          <p:nvPr/>
        </p:nvSpPr>
        <p:spPr>
          <a:xfrm>
            <a:off x="218449" y="6481632"/>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2019 	 </a:t>
            </a:r>
            <a:endParaRPr lang="en-GB" dirty="0"/>
          </a:p>
        </p:txBody>
      </p:sp>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68099" y="5435378"/>
            <a:ext cx="1412619" cy="1314199"/>
          </a:xfrm>
          <a:prstGeom prst="rect">
            <a:avLst/>
          </a:prstGeom>
        </p:spPr>
      </p:pic>
      <p:sp>
        <p:nvSpPr>
          <p:cNvPr id="19" name="Rectangle 18"/>
          <p:cNvSpPr/>
          <p:nvPr/>
        </p:nvSpPr>
        <p:spPr>
          <a:xfrm>
            <a:off x="1856892" y="1164217"/>
            <a:ext cx="6096000" cy="584775"/>
          </a:xfrm>
          <a:prstGeom prst="rect">
            <a:avLst/>
          </a:prstGeom>
        </p:spPr>
        <p:txBody>
          <a:bodyPr>
            <a:spAutoFit/>
          </a:bodyPr>
          <a:lstStyle/>
          <a:p>
            <a:pPr lvl="1"/>
            <a:endParaRPr lang="en-GB" sz="1200" b="1" dirty="0">
              <a:latin typeface="Gill Sans MT" panose="020B0502020104020203" pitchFamily="34" charset="0"/>
            </a:endParaRPr>
          </a:p>
          <a:p>
            <a:r>
              <a:rPr lang="en-GB" sz="2000" b="1" dirty="0">
                <a:latin typeface="League Spartan" panose="00000800000000000000" pitchFamily="50" charset="0"/>
              </a:rPr>
              <a:t>Pupils will </a:t>
            </a:r>
            <a:r>
              <a:rPr lang="en-GB" sz="2000" b="1" dirty="0" smtClean="0">
                <a:latin typeface="League Spartan" panose="00000800000000000000" pitchFamily="50" charset="0"/>
              </a:rPr>
              <a:t>learn:</a:t>
            </a:r>
            <a:endParaRPr lang="en-GB" sz="2000" b="1" dirty="0">
              <a:latin typeface="League Spartan" panose="00000800000000000000" pitchFamily="50" charset="0"/>
            </a:endParaRPr>
          </a:p>
        </p:txBody>
      </p:sp>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panose="020B0604020202020204" pitchFamily="34" charset="0"/>
              </a:rPr>
              <a:t/>
            </a:r>
            <a:br>
              <a:rPr kumimoji="0" lang="en-GB" altLang="en-US" sz="1800" b="0" i="0" u="none" strike="noStrike" cap="none" normalizeH="0" baseline="0" smtClean="0">
                <a:ln>
                  <a:noFill/>
                </a:ln>
                <a:solidFill>
                  <a:schemeClr val="tx1"/>
                </a:solidFill>
                <a:effectLst/>
                <a:latin typeface="Arial" panose="020B0604020202020204" pitchFamily="34" charset="0"/>
              </a:rPr>
            </a:b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6" name="TextBox 15"/>
          <p:cNvSpPr txBox="1"/>
          <p:nvPr/>
        </p:nvSpPr>
        <p:spPr>
          <a:xfrm>
            <a:off x="388762" y="1442174"/>
            <a:ext cx="5494464" cy="3154710"/>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Gill Sans MT" panose="020B0502020104020203" pitchFamily="34" charset="0"/>
              </a:rPr>
              <a:t>Climate for learning</a:t>
            </a:r>
          </a:p>
          <a:p>
            <a:pPr lvl="3"/>
            <a:endParaRPr lang="en-GB" sz="1100" b="1" dirty="0" smtClean="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smtClean="0">
              <a:latin typeface="Gill Sans MT" panose="020B0502020104020203" pitchFamily="34" charset="0"/>
            </a:endParaRPr>
          </a:p>
          <a:p>
            <a:pPr>
              <a:buSzPct val="202000"/>
            </a:pPr>
            <a:r>
              <a:rPr lang="en-GB" b="1" dirty="0" smtClean="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a:t>
            </a:r>
          </a:p>
          <a:p>
            <a:pPr>
              <a:buSzPct val="202000"/>
            </a:pPr>
            <a:r>
              <a:rPr lang="en-GB" b="1" dirty="0" smtClean="0">
                <a:latin typeface="Lato" panose="020F0502020204030203" pitchFamily="34" charset="0"/>
                <a:ea typeface="Lato" panose="020F0502020204030203" pitchFamily="34" charset="0"/>
                <a:cs typeface="Lato" panose="020F0502020204030203" pitchFamily="34" charset="0"/>
              </a:rPr>
              <a:t>confidentiality, communication and handling questions effectively.</a:t>
            </a:r>
          </a:p>
          <a:p>
            <a:pPr>
              <a:buSzPct val="202000"/>
            </a:pPr>
            <a:endParaRPr lang="en-GB" sz="1600" b="1" dirty="0">
              <a:latin typeface="Lato" panose="020F0502020204030203" pitchFamily="34" charset="0"/>
              <a:ea typeface="Lato" panose="020F0502020204030203" pitchFamily="34" charset="0"/>
              <a:cs typeface="Lato" panose="020F0502020204030203" pitchFamily="34" charset="0"/>
            </a:endParaRPr>
          </a:p>
          <a:p>
            <a:pPr>
              <a:buSzPct val="202000"/>
            </a:pPr>
            <a:endParaRPr lang="en-GB" sz="1400" b="1" dirty="0" smtClean="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559881"/>
            <a:ext cx="887768" cy="887768"/>
          </a:xfrm>
          <a:prstGeom prst="rect">
            <a:avLst/>
          </a:prstGeom>
        </p:spPr>
      </p:pic>
      <p:sp>
        <p:nvSpPr>
          <p:cNvPr id="21" name="TextBox 20"/>
          <p:cNvSpPr txBox="1"/>
          <p:nvPr/>
        </p:nvSpPr>
        <p:spPr>
          <a:xfrm>
            <a:off x="6031964" y="1390310"/>
            <a:ext cx="5690757" cy="3200876"/>
          </a:xfrm>
          <a:prstGeom prst="rect">
            <a:avLst/>
          </a:prstGeom>
          <a:solidFill>
            <a:schemeClr val="bg1"/>
          </a:solidFill>
        </p:spPr>
        <p:txBody>
          <a:bodyPr wrap="square" rtlCol="0">
            <a:spAutoFit/>
          </a:bodyPr>
          <a:lstStyle/>
          <a:p>
            <a:pPr lvl="3"/>
            <a:r>
              <a:rPr lang="en-GB" sz="3200" b="1" dirty="0" smtClean="0">
                <a:latin typeface="Gill Sans MT" panose="020B0502020104020203" pitchFamily="34" charset="0"/>
              </a:rPr>
              <a:t>Resources required</a:t>
            </a:r>
            <a:endParaRPr lang="en-GB" sz="1600" b="1" dirty="0" smtClean="0">
              <a:latin typeface="Gill Sans MT" panose="020B0502020104020203" pitchFamily="34" charset="0"/>
            </a:endParaRPr>
          </a:p>
          <a:p>
            <a:pPr lvl="3"/>
            <a:endParaRPr lang="en-US" sz="800" b="1" dirty="0">
              <a:latin typeface="Gill Sans MT" panose="020B0502020104020203" pitchFamily="34" charset="0"/>
            </a:endParaRPr>
          </a:p>
          <a:p>
            <a:pPr lvl="3"/>
            <a:endParaRPr lang="en-GB" sz="800" b="1" dirty="0">
              <a:latin typeface="Gill Sans MT" panose="020B0502020104020203" pitchFamily="34" charset="0"/>
            </a:endParaRPr>
          </a:p>
          <a:p>
            <a:pPr marL="457200" indent="-457200">
              <a:buSzPct val="202000"/>
              <a:buBlip>
                <a:blip r:embed="rId4"/>
              </a:buBlip>
            </a:pPr>
            <a:r>
              <a:rPr lang="en-GB" sz="1600" b="1" dirty="0" smtClean="0">
                <a:latin typeface="Lato" panose="020F0502020204030203" pitchFamily="34" charset="0"/>
                <a:ea typeface="Lato" panose="020F0502020204030203" pitchFamily="34" charset="0"/>
                <a:cs typeface="Lato" panose="020F0502020204030203" pitchFamily="34" charset="0"/>
              </a:rPr>
              <a:t>Box/envelope for anonymous questions</a:t>
            </a:r>
          </a:p>
          <a:p>
            <a:pPr marL="457200" indent="-457200">
              <a:buSzPct val="202000"/>
              <a:buBlip>
                <a:blip r:embed="rId4"/>
              </a:buBlip>
            </a:pPr>
            <a:r>
              <a:rPr lang="en-US" sz="1600" b="1" dirty="0" smtClean="0">
                <a:latin typeface="Lato" panose="020F0502020204030203" pitchFamily="34" charset="0"/>
                <a:ea typeface="Lato" panose="020F0502020204030203" pitchFamily="34" charset="0"/>
                <a:cs typeface="Lato" panose="020F0502020204030203" pitchFamily="34" charset="0"/>
              </a:rPr>
              <a:t>Flipchart paper/sugar paper for ‘Graffiti wall’</a:t>
            </a:r>
          </a:p>
          <a:p>
            <a:pPr marL="457200" indent="-457200">
              <a:buSzPct val="202000"/>
              <a:buBlip>
                <a:blip r:embed="rId4"/>
              </a:buBlip>
            </a:pPr>
            <a:r>
              <a:rPr lang="en-US" sz="1600" b="1" dirty="0" smtClean="0">
                <a:latin typeface="Lato" panose="020F0502020204030203" pitchFamily="34" charset="0"/>
                <a:ea typeface="Lato" panose="020F0502020204030203" pitchFamily="34" charset="0"/>
                <a:cs typeface="Lato" panose="020F0502020204030203" pitchFamily="34" charset="0"/>
              </a:rPr>
              <a:t>Ball or bean bag</a:t>
            </a:r>
            <a:endParaRPr lang="en-GB" sz="1600" b="1" dirty="0" smtClean="0">
              <a:latin typeface="Lato" panose="020F0502020204030203" pitchFamily="34" charset="0"/>
              <a:ea typeface="Lato" panose="020F0502020204030203" pitchFamily="34" charset="0"/>
              <a:cs typeface="Lato" panose="020F0502020204030203" pitchFamily="34" charset="0"/>
            </a:endParaRPr>
          </a:p>
          <a:p>
            <a:pPr marL="457200" indent="-457200">
              <a:buSzPct val="202000"/>
              <a:buBlip>
                <a:blip r:embed="rId4"/>
              </a:buBlip>
            </a:pPr>
            <a:r>
              <a:rPr lang="en-GB" sz="1600" b="1" dirty="0" smtClean="0">
                <a:latin typeface="Lato" panose="020F0502020204030203" pitchFamily="34" charset="0"/>
                <a:ea typeface="Lato" panose="020F0502020204030203" pitchFamily="34" charset="0"/>
                <a:cs typeface="Lato" panose="020F0502020204030203" pitchFamily="34" charset="0"/>
              </a:rPr>
              <a:t>Resource 1: Feelings match up</a:t>
            </a:r>
          </a:p>
          <a:p>
            <a:pPr marL="457200" indent="-457200">
              <a:buSzPct val="202000"/>
              <a:buBlip>
                <a:blip r:embed="rId4"/>
              </a:buBlip>
            </a:pPr>
            <a:r>
              <a:rPr lang="en-GB" sz="1600" b="1" dirty="0" smtClean="0">
                <a:latin typeface="Lato" panose="020F0502020204030203" pitchFamily="34" charset="0"/>
                <a:ea typeface="Lato" panose="020F0502020204030203" pitchFamily="34" charset="0"/>
                <a:cs typeface="Lato" panose="020F0502020204030203" pitchFamily="34" charset="0"/>
              </a:rPr>
              <a:t>Resource 2: Picture a feeling – stimulus a, b, c, d</a:t>
            </a:r>
          </a:p>
          <a:p>
            <a:pPr marL="457200" indent="-457200">
              <a:buSzPct val="202000"/>
              <a:buBlip>
                <a:blip r:embed="rId4"/>
              </a:buBlip>
            </a:pPr>
            <a:r>
              <a:rPr lang="en-GB" sz="1600" b="1" dirty="0" smtClean="0">
                <a:latin typeface="Lato" panose="020F0502020204030203" pitchFamily="34" charset="0"/>
                <a:ea typeface="Lato" panose="020F0502020204030203" pitchFamily="34" charset="0"/>
                <a:cs typeface="Lato" panose="020F0502020204030203" pitchFamily="34" charset="0"/>
              </a:rPr>
              <a:t>Resource 3: Body outline</a:t>
            </a:r>
          </a:p>
          <a:p>
            <a:pPr marL="457200" indent="-457200">
              <a:buSzPct val="202000"/>
              <a:buBlip>
                <a:blip r:embed="rId4"/>
              </a:buBlip>
            </a:pPr>
            <a:r>
              <a:rPr lang="en-GB" sz="1600" b="1" dirty="0" smtClean="0">
                <a:latin typeface="Lato" panose="020F0502020204030203" pitchFamily="34" charset="0"/>
                <a:ea typeface="Lato" panose="020F0502020204030203" pitchFamily="34" charset="0"/>
                <a:cs typeface="Lato" panose="020F0502020204030203" pitchFamily="34" charset="0"/>
              </a:rPr>
              <a:t>Optional: dictionaries and thesauruses</a:t>
            </a:r>
          </a:p>
          <a:p>
            <a:pPr marL="457200" indent="-457200">
              <a:buSzPct val="202000"/>
              <a:buBlip>
                <a:blip r:embed="rId4"/>
              </a:buBlip>
            </a:pPr>
            <a:r>
              <a:rPr lang="en-GB" sz="1600" b="1" dirty="0" smtClean="0">
                <a:latin typeface="Lato" panose="020F0502020204030203" pitchFamily="34" charset="0"/>
                <a:ea typeface="Lato" panose="020F0502020204030203" pitchFamily="34" charset="0"/>
                <a:cs typeface="Lato" panose="020F0502020204030203" pitchFamily="34" charset="0"/>
              </a:rPr>
              <a:t>Optional: additional range of poetry and artwork on the theme of ‘feelings’</a:t>
            </a:r>
            <a:endParaRPr lang="en-US" sz="400" b="1" dirty="0" smtClean="0">
              <a:latin typeface="Lato" panose="020F0502020204030203" pitchFamily="34" charset="0"/>
              <a:ea typeface="Lato" panose="020F0502020204030203" pitchFamily="34" charset="0"/>
              <a:cs typeface="Lato" panose="020F0502020204030203" pitchFamily="34" charset="0"/>
            </a:endParaRPr>
          </a:p>
          <a:p>
            <a:pPr>
              <a:buSzPct val="202000"/>
            </a:pPr>
            <a:endParaRPr lang="en-US" sz="500" b="1" dirty="0">
              <a:latin typeface="Lato" panose="020F0502020204030203" pitchFamily="34" charset="0"/>
              <a:ea typeface="Lato" panose="020F0502020204030203" pitchFamily="34" charset="0"/>
              <a:cs typeface="Lato" panose="020F0502020204030203" pitchFamily="34" charset="0"/>
            </a:endParaRPr>
          </a:p>
          <a:p>
            <a:pPr>
              <a:buSzPct val="202000"/>
            </a:pPr>
            <a:endParaRPr lang="en-GB" sz="500" b="1" dirty="0" smtClean="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14964" y="1395442"/>
            <a:ext cx="705853" cy="705853"/>
          </a:xfrm>
          <a:prstGeom prst="rect">
            <a:avLst/>
          </a:prstGeom>
        </p:spPr>
      </p:pic>
      <p:sp>
        <p:nvSpPr>
          <p:cNvPr id="23" name="TextBox 22"/>
          <p:cNvSpPr txBox="1"/>
          <p:nvPr/>
        </p:nvSpPr>
        <p:spPr>
          <a:xfrm>
            <a:off x="365767" y="4729156"/>
            <a:ext cx="5517459" cy="1815882"/>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Gill Sans MT" panose="020B0502020104020203" pitchFamily="34" charset="0"/>
              </a:rPr>
              <a:t>Duration</a:t>
            </a:r>
          </a:p>
          <a:p>
            <a:pPr lvl="3"/>
            <a:endParaRPr lang="en-GB" sz="400" b="1" dirty="0" smtClean="0">
              <a:latin typeface="Gill Sans MT" panose="020B0502020104020203" pitchFamily="34" charset="0"/>
            </a:endParaRPr>
          </a:p>
          <a:p>
            <a:pPr lvl="3">
              <a:buSzPct val="202000"/>
            </a:pPr>
            <a:r>
              <a:rPr lang="en-GB" sz="1600" b="1" dirty="0" smtClean="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80520" y="4831324"/>
            <a:ext cx="817394" cy="1611545"/>
          </a:xfrm>
          <a:prstGeom prst="rect">
            <a:avLst/>
          </a:prstGeom>
        </p:spPr>
      </p:pic>
      <p:sp>
        <p:nvSpPr>
          <p:cNvPr id="24" name="TextBox 23"/>
          <p:cNvSpPr txBox="1"/>
          <p:nvPr/>
        </p:nvSpPr>
        <p:spPr>
          <a:xfrm>
            <a:off x="675483" y="5841089"/>
            <a:ext cx="552546" cy="461665"/>
          </a:xfrm>
          <a:prstGeom prst="rect">
            <a:avLst/>
          </a:prstGeom>
          <a:noFill/>
        </p:spPr>
        <p:txBody>
          <a:bodyPr wrap="square" rtlCol="0">
            <a:spAutoFit/>
          </a:bodyPr>
          <a:lstStyle/>
          <a:p>
            <a:pPr algn="ctr"/>
            <a:r>
              <a:rPr lang="en-GB" sz="2400" b="1" dirty="0" smtClean="0">
                <a:solidFill>
                  <a:srgbClr val="95519E"/>
                </a:solidFill>
                <a:latin typeface="Gill Sans MT" panose="020B0502020104020203" pitchFamily="34" charset="0"/>
              </a:rPr>
              <a:t>60</a:t>
            </a:r>
            <a:endParaRPr lang="en-GB" sz="2400" b="1" dirty="0">
              <a:solidFill>
                <a:srgbClr val="95519E"/>
              </a:solidFill>
              <a:latin typeface="Gill Sans MT" panose="020B0502020104020203" pitchFamily="34" charset="0"/>
            </a:endParaRP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8" name="Footer Placeholder 3"/>
          <p:cNvSpPr txBox="1">
            <a:spLocks/>
          </p:cNvSpPr>
          <p:nvPr/>
        </p:nvSpPr>
        <p:spPr>
          <a:xfrm>
            <a:off x="304298"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9" name="TextBox 18"/>
          <p:cNvSpPr txBox="1"/>
          <p:nvPr/>
        </p:nvSpPr>
        <p:spPr>
          <a:xfrm>
            <a:off x="6057901" y="4715053"/>
            <a:ext cx="5673435" cy="1846659"/>
          </a:xfrm>
          <a:prstGeom prst="rect">
            <a:avLst/>
          </a:prstGeom>
          <a:solidFill>
            <a:schemeClr val="bg1"/>
          </a:solidFill>
        </p:spPr>
        <p:txBody>
          <a:bodyPr wrap="square" rtlCol="0">
            <a:spAutoFit/>
          </a:bodyPr>
          <a:lstStyle/>
          <a:p>
            <a:pPr lvl="3"/>
            <a:r>
              <a:rPr lang="en-GB" sz="3200" b="1" dirty="0" smtClean="0">
                <a:latin typeface="Gill Sans MT" panose="020B0502020104020203" pitchFamily="34" charset="0"/>
              </a:rPr>
              <a:t>Further guidance</a:t>
            </a:r>
            <a:endParaRPr lang="en-GB" b="1" dirty="0" smtClean="0">
              <a:latin typeface="Gill Sans MT" panose="020B0502020104020203" pitchFamily="34" charset="0"/>
            </a:endParaRPr>
          </a:p>
          <a:p>
            <a:pPr lvl="3">
              <a:buSzPct val="202000"/>
            </a:pPr>
            <a:r>
              <a:rPr lang="en-GB" b="1" dirty="0" smtClean="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a:t>
            </a:r>
            <a:r>
              <a:rPr lang="en-GB" b="1" dirty="0">
                <a:latin typeface="Lato" panose="020F0502020204030203" pitchFamily="34" charset="0"/>
                <a:ea typeface="Lato" panose="020F0502020204030203" pitchFamily="34" charset="0"/>
                <a:cs typeface="Lato" panose="020F0502020204030203" pitchFamily="34" charset="0"/>
              </a:rPr>
              <a:t> </a:t>
            </a:r>
            <a:r>
              <a:rPr lang="en-GB" b="1" dirty="0" smtClean="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500" b="1" dirty="0" smtClean="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273636" y="4808755"/>
            <a:ext cx="1094363" cy="710172"/>
          </a:xfrm>
          <a:prstGeom prst="rect">
            <a:avLst/>
          </a:prstGeom>
        </p:spPr>
      </p:pic>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6" name="TextBox 5"/>
          <p:cNvSpPr txBox="1"/>
          <p:nvPr/>
        </p:nvSpPr>
        <p:spPr>
          <a:xfrm>
            <a:off x="445477" y="355734"/>
            <a:ext cx="6377352" cy="830997"/>
          </a:xfrm>
          <a:prstGeom prst="rect">
            <a:avLst/>
          </a:prstGeom>
          <a:noFill/>
        </p:spPr>
        <p:txBody>
          <a:bodyPr wrap="square" rtlCol="0">
            <a:spAutoFit/>
          </a:bodyPr>
          <a:lstStyle/>
          <a:p>
            <a:r>
              <a:rPr lang="en-GB" sz="4800" dirty="0" smtClean="0">
                <a:solidFill>
                  <a:schemeClr val="bg1"/>
                </a:solidFill>
                <a:latin typeface="League Spartan" panose="00000800000000000000" pitchFamily="50" charset="0"/>
              </a:rPr>
              <a:t>Lesson summary</a:t>
            </a:r>
            <a:endParaRPr lang="en-GB" sz="4800" dirty="0">
              <a:solidFill>
                <a:schemeClr val="bg1"/>
              </a:solidFill>
              <a:latin typeface="League Spartan" panose="00000800000000000000" pitchFamily="50"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21989812"/>
              </p:ext>
            </p:extLst>
          </p:nvPr>
        </p:nvGraphicFramePr>
        <p:xfrm>
          <a:off x="327713" y="1289153"/>
          <a:ext cx="11441723" cy="5380214"/>
        </p:xfrm>
        <a:graphic>
          <a:graphicData uri="http://schemas.openxmlformats.org/drawingml/2006/table">
            <a:tbl>
              <a:tblPr firstRow="1" bandRow="1">
                <a:tableStyleId>{5940675A-B579-460E-94D1-54222C63F5DA}</a:tableStyleId>
              </a:tblPr>
              <a:tblGrid>
                <a:gridCol w="3051702">
                  <a:extLst>
                    <a:ext uri="{9D8B030D-6E8A-4147-A177-3AD203B41FA5}">
                      <a16:colId xmlns:a16="http://schemas.microsoft.com/office/drawing/2014/main" val="4041274174"/>
                    </a:ext>
                  </a:extLst>
                </a:gridCol>
                <a:gridCol w="7411453">
                  <a:extLst>
                    <a:ext uri="{9D8B030D-6E8A-4147-A177-3AD203B41FA5}">
                      <a16:colId xmlns:a16="http://schemas.microsoft.com/office/drawing/2014/main" val="2234187062"/>
                    </a:ext>
                  </a:extLst>
                </a:gridCol>
                <a:gridCol w="978568">
                  <a:extLst>
                    <a:ext uri="{9D8B030D-6E8A-4147-A177-3AD203B41FA5}">
                      <a16:colId xmlns:a16="http://schemas.microsoft.com/office/drawing/2014/main" val="3063766827"/>
                    </a:ext>
                  </a:extLst>
                </a:gridCol>
              </a:tblGrid>
              <a:tr h="466517">
                <a:tc>
                  <a:txBody>
                    <a:bodyPr/>
                    <a:lstStyle/>
                    <a:p>
                      <a:pPr algn="ctr"/>
                      <a:r>
                        <a:rPr lang="en-GB" sz="2400" dirty="0" smtClean="0">
                          <a:latin typeface="League Spartan" panose="00000800000000000000" pitchFamily="50" charset="0"/>
                        </a:rPr>
                        <a:t>Activity</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Description</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Time</a:t>
                      </a:r>
                      <a:endParaRPr lang="en-GB" sz="2400" dirty="0">
                        <a:latin typeface="League Spartan" panose="00000800000000000000" pitchFamily="50" charset="0"/>
                      </a:endParaRPr>
                    </a:p>
                  </a:txBody>
                  <a:tcPr>
                    <a:solidFill>
                      <a:schemeClr val="bg1">
                        <a:lumMod val="95000"/>
                      </a:schemeClr>
                    </a:solidFill>
                  </a:tcPr>
                </a:tc>
                <a:extLst>
                  <a:ext uri="{0D108BD9-81ED-4DB2-BD59-A6C34878D82A}">
                    <a16:rowId xmlns:a16="http://schemas.microsoft.com/office/drawing/2014/main" val="128198059"/>
                  </a:ext>
                </a:extLst>
              </a:tr>
              <a:tr h="721895">
                <a:tc>
                  <a:txBody>
                    <a:bodyPr/>
                    <a:lstStyle/>
                    <a:p>
                      <a:pPr marL="342900" indent="-342900">
                        <a:buAutoNum type="arabicPeriod"/>
                      </a:pPr>
                      <a:r>
                        <a:rPr lang="en-GB" sz="1800" dirty="0" smtClean="0">
                          <a:latin typeface="League Spartan" panose="00000800000000000000" pitchFamily="50" charset="0"/>
                        </a:rPr>
                        <a:t>Baseline assessment:</a:t>
                      </a:r>
                      <a:r>
                        <a:rPr lang="en-GB" sz="1800" baseline="0" dirty="0" smtClean="0">
                          <a:latin typeface="League Spartan" panose="00000800000000000000" pitchFamily="50" charset="0"/>
                        </a:rPr>
                        <a:t> feelings graffiti wall</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US" sz="1600" dirty="0" smtClean="0">
                          <a:latin typeface="Lato" panose="020F0502020204030203" pitchFamily="34" charset="0"/>
                          <a:ea typeface="Lato" panose="020F0502020204030203" pitchFamily="34" charset="0"/>
                          <a:cs typeface="Lato" panose="020F0502020204030203" pitchFamily="34" charset="0"/>
                        </a:rPr>
                        <a:t>Pupils write all the feelings and emotions they can think of on the graffiti wall.</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474858058"/>
                  </a:ext>
                </a:extLst>
              </a:tr>
              <a:tr h="802105">
                <a:tc>
                  <a:txBody>
                    <a:bodyPr/>
                    <a:lstStyle/>
                    <a:p>
                      <a:r>
                        <a:rPr lang="en-GB" sz="1800" dirty="0" smtClean="0">
                          <a:latin typeface="League Spartan" panose="00000800000000000000" pitchFamily="50" charset="0"/>
                        </a:rPr>
                        <a:t>2. Warm up game:     </a:t>
                      </a:r>
                    </a:p>
                    <a:p>
                      <a:r>
                        <a:rPr lang="en-GB" sz="1800" dirty="0" smtClean="0">
                          <a:latin typeface="League Spartan" panose="00000800000000000000" pitchFamily="50" charset="0"/>
                        </a:rPr>
                        <a:t>     Feelings hot potato</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US" sz="1600" dirty="0" smtClean="0">
                          <a:latin typeface="Lato" panose="020F0502020204030203" pitchFamily="34" charset="0"/>
                          <a:ea typeface="Lato" panose="020F0502020204030203" pitchFamily="34" charset="0"/>
                          <a:cs typeface="Lato" panose="020F0502020204030203" pitchFamily="34" charset="0"/>
                        </a:rPr>
                        <a:t>Pupils throw a ball or beanbag (hot potato) to each other – each person tries to name a different feeling or emotion </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346566372"/>
                  </a:ext>
                </a:extLst>
              </a:tr>
              <a:tr h="770021">
                <a:tc>
                  <a:txBody>
                    <a:bodyPr/>
                    <a:lstStyle/>
                    <a:p>
                      <a:r>
                        <a:rPr lang="en-GB" sz="1800" dirty="0" smtClean="0">
                          <a:latin typeface="League Spartan" panose="00000800000000000000" pitchFamily="50" charset="0"/>
                        </a:rPr>
                        <a:t>3. Feelings  </a:t>
                      </a:r>
                    </a:p>
                    <a:p>
                      <a:r>
                        <a:rPr lang="en-GB" sz="1800" dirty="0" smtClean="0">
                          <a:latin typeface="League Spartan" panose="00000800000000000000" pitchFamily="50" charset="0"/>
                        </a:rPr>
                        <a:t>     thermometers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US" sz="1600" dirty="0" smtClean="0">
                          <a:latin typeface="Lato" panose="020F0502020204030203" pitchFamily="34" charset="0"/>
                          <a:ea typeface="Lato" panose="020F0502020204030203" pitchFamily="34" charset="0"/>
                          <a:cs typeface="Lato" panose="020F0502020204030203" pitchFamily="34" charset="0"/>
                        </a:rPr>
                        <a:t>In groups, pupils match synonyms to a ‘root’ word, then identify the strong or intense feelings by ranking similar vocabulary on a scale of intensity</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15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62548691"/>
                  </a:ext>
                </a:extLst>
              </a:tr>
              <a:tr h="882316">
                <a:tc>
                  <a:txBody>
                    <a:bodyPr/>
                    <a:lstStyle/>
                    <a:p>
                      <a:r>
                        <a:rPr lang="en-GB" sz="1800" dirty="0" smtClean="0">
                          <a:latin typeface="League Spartan" panose="00000800000000000000" pitchFamily="50" charset="0"/>
                        </a:rPr>
                        <a:t>4. Expressing feelings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US" sz="1600" dirty="0" smtClean="0">
                          <a:latin typeface="Lato" panose="020F0502020204030203" pitchFamily="34" charset="0"/>
                          <a:ea typeface="Lato" panose="020F0502020204030203" pitchFamily="34" charset="0"/>
                          <a:cs typeface="Lato" panose="020F0502020204030203" pitchFamily="34" charset="0"/>
                        </a:rPr>
                        <a:t>Pupils use pictorial and descriptive imagery to talk about different feelings, then draw and write about a feeling on body outline to describe how it is experienced</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20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658251162"/>
                  </a:ext>
                </a:extLst>
              </a:tr>
              <a:tr h="859193">
                <a:tc>
                  <a:txBody>
                    <a:bodyPr/>
                    <a:lstStyle/>
                    <a:p>
                      <a:pPr marL="0" indent="0">
                        <a:buNone/>
                      </a:pPr>
                      <a:r>
                        <a:rPr lang="en-GB" sz="1800" dirty="0" smtClean="0">
                          <a:latin typeface="League Spartan" panose="00000800000000000000" pitchFamily="50" charset="0"/>
                        </a:rPr>
                        <a:t>5. Scenario: giving  </a:t>
                      </a:r>
                    </a:p>
                    <a:p>
                      <a:pPr marL="0" indent="0">
                        <a:buNone/>
                      </a:pPr>
                      <a:r>
                        <a:rPr lang="en-GB" sz="1800" dirty="0" smtClean="0">
                          <a:latin typeface="League Spartan" panose="00000800000000000000" pitchFamily="50" charset="0"/>
                        </a:rPr>
                        <a:t>    advice and providing </a:t>
                      </a:r>
                    </a:p>
                    <a:p>
                      <a:pPr marL="0" indent="0">
                        <a:buNone/>
                      </a:pPr>
                      <a:r>
                        <a:rPr lang="en-GB" sz="1800" dirty="0" smtClean="0">
                          <a:latin typeface="League Spartan" panose="00000800000000000000" pitchFamily="50" charset="0"/>
                        </a:rPr>
                        <a:t>    support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US" sz="1600" dirty="0" smtClean="0">
                          <a:latin typeface="Lato" panose="020F0502020204030203" pitchFamily="34" charset="0"/>
                          <a:ea typeface="Lato" panose="020F0502020204030203" pitchFamily="34" charset="0"/>
                          <a:cs typeface="Lato" panose="020F0502020204030203" pitchFamily="34" charset="0"/>
                        </a:rPr>
                        <a:t>Pupils read a scenario about a child who is not expressing some difficult feelings – they provide advice</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341841840"/>
                  </a:ext>
                </a:extLst>
              </a:tr>
              <a:tr h="657727">
                <a:tc>
                  <a:txBody>
                    <a:bodyPr/>
                    <a:lstStyle/>
                    <a:p>
                      <a:r>
                        <a:rPr lang="en-GB" sz="1800" dirty="0" smtClean="0">
                          <a:latin typeface="League Spartan" panose="00000800000000000000" pitchFamily="50" charset="0"/>
                        </a:rPr>
                        <a:t>6. Plenary and endpoint</a:t>
                      </a:r>
                      <a:r>
                        <a:rPr lang="en-GB" sz="1800" baseline="0" dirty="0" smtClean="0">
                          <a:latin typeface="League Spartan" panose="00000800000000000000" pitchFamily="50" charset="0"/>
                        </a:rPr>
                        <a:t> </a:t>
                      </a:r>
                    </a:p>
                    <a:p>
                      <a:r>
                        <a:rPr lang="en-GB" sz="1800" baseline="0" dirty="0" smtClean="0">
                          <a:latin typeface="League Spartan" panose="00000800000000000000" pitchFamily="50" charset="0"/>
                        </a:rPr>
                        <a:t>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US" sz="1600" dirty="0" smtClean="0">
                          <a:latin typeface="Lato" panose="020F0502020204030203" pitchFamily="34" charset="0"/>
                          <a:ea typeface="Lato" panose="020F0502020204030203" pitchFamily="34" charset="0"/>
                          <a:cs typeface="Lato" panose="020F0502020204030203" pitchFamily="34" charset="0"/>
                        </a:rPr>
                        <a:t>Pupils feedback something they learned about feelings today, that they have not thought of before. Pupils go back to their feelings graffiti wall activity - add to or amend it in light of their new learning</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044539330"/>
                  </a:ext>
                </a:extLst>
              </a:tr>
            </a:tbl>
          </a:graphicData>
        </a:graphic>
      </p:graphicFrame>
      <p:sp>
        <p:nvSpPr>
          <p:cNvPr id="9" name="TextBox 8"/>
          <p:cNvSpPr txBox="1"/>
          <p:nvPr/>
        </p:nvSpPr>
        <p:spPr>
          <a:xfrm>
            <a:off x="9869891" y="152483"/>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121376" y="3575311"/>
            <a:ext cx="10096499" cy="218521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400" b="1" dirty="0" smtClean="0">
                <a:latin typeface="League Spartan" panose="00000800000000000000" pitchFamily="50" charset="0"/>
              </a:rPr>
              <a:t>Lesson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400" b="1" dirty="0" smtClean="0">
                <a:solidFill>
                  <a:srgbClr val="95519E"/>
                </a:solidFill>
                <a:latin typeface="League Spartan" panose="00000800000000000000" pitchFamily="50" charset="0"/>
              </a:rPr>
              <a:t>Expressing feelings</a:t>
            </a:r>
            <a:r>
              <a:rPr kumimoji="0" lang="en-GB" sz="5400" b="1" i="0" u="none" strike="noStrike" kern="1200" cap="none" spc="0" normalizeH="0" baseline="0" noProof="0" dirty="0" smtClean="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smtClean="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8</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smtClean="0"/>
              <a:t>© PSHE Association 2019 </a:t>
            </a:r>
            <a:r>
              <a:rPr lang="en-GB" dirty="0" smtClean="0"/>
              <a:t>	 </a:t>
            </a:r>
            <a:endParaRPr lang="en-GB" dirty="0"/>
          </a:p>
        </p:txBody>
      </p:sp>
      <p:pic>
        <p:nvPicPr>
          <p:cNvPr id="1026" name="Picture 2" descr="Kids, Clipart, Cute, Design, The Classroom, Learn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5747" y="307391"/>
            <a:ext cx="3179511" cy="3179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smtClean="0">
                <a:latin typeface="League Spartan" panose="00000800000000000000" pitchFamily="50" charset="0"/>
              </a:rPr>
              <a:t>Ground rules</a:t>
            </a:r>
            <a:endParaRPr lang="en-GB" sz="4400" b="1" dirty="0">
              <a:latin typeface="League Spartan" panose="00000800000000000000" pitchFamily="50" charset="0"/>
            </a:endParaRP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smtClean="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p:txBody>
      </p:sp>
      <p:sp>
        <p:nvSpPr>
          <p:cNvPr id="4" name="Footer Placeholder 3"/>
          <p:cNvSpPr>
            <a:spLocks noGrp="1"/>
          </p:cNvSpPr>
          <p:nvPr>
            <p:ph type="ftr" sz="quarter" idx="11"/>
          </p:nvPr>
        </p:nvSpPr>
        <p:spPr>
          <a:xfrm>
            <a:off x="-19051" y="6405273"/>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Tree>
    <p:extLst>
      <p:ext uri="{BB962C8B-B14F-4D97-AF65-F5344CB8AC3E}">
        <p14:creationId xmlns:p14="http://schemas.microsoft.com/office/powerpoint/2010/main" val="27572448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80474" y="687185"/>
            <a:ext cx="10714182" cy="1323439"/>
          </a:xfrm>
          <a:prstGeom prst="rect">
            <a:avLst/>
          </a:prstGeom>
          <a:noFill/>
        </p:spPr>
        <p:txBody>
          <a:bodyPr wrap="square" rtlCol="0">
            <a:spAutoFit/>
          </a:bodyPr>
          <a:lstStyle/>
          <a:p>
            <a:r>
              <a:rPr lang="en-GB" sz="4000" b="1" dirty="0" smtClean="0">
                <a:solidFill>
                  <a:srgbClr val="95519E"/>
                </a:solidFill>
                <a:latin typeface="League Spartan" panose="00000800000000000000" pitchFamily="50" charset="0"/>
              </a:rPr>
              <a:t>Expressing feelings: </a:t>
            </a:r>
          </a:p>
          <a:p>
            <a:r>
              <a:rPr lang="en-GB" sz="4000" b="1" dirty="0" smtClean="0">
                <a:solidFill>
                  <a:srgbClr val="95519E"/>
                </a:solidFill>
                <a:latin typeface="League Spartan" panose="00000800000000000000" pitchFamily="50" charset="0"/>
              </a:rPr>
              <a:t>What’s our starting point?</a:t>
            </a:r>
            <a:endParaRPr lang="en-GB" sz="4000" b="1" dirty="0">
              <a:solidFill>
                <a:srgbClr val="95519E"/>
              </a:solidFill>
              <a:latin typeface="League Spartan" panose="00000800000000000000" pitchFamily="50" charset="0"/>
            </a:endParaRPr>
          </a:p>
        </p:txBody>
      </p:sp>
      <p:sp>
        <p:nvSpPr>
          <p:cNvPr id="8" name="TextBox 7"/>
          <p:cNvSpPr txBox="1"/>
          <p:nvPr/>
        </p:nvSpPr>
        <p:spPr>
          <a:xfrm>
            <a:off x="935707" y="2647369"/>
            <a:ext cx="5145313" cy="523220"/>
          </a:xfrm>
          <a:prstGeom prst="rect">
            <a:avLst/>
          </a:prstGeom>
          <a:noFill/>
        </p:spPr>
        <p:txBody>
          <a:bodyPr wrap="square" rtlCol="0">
            <a:spAutoFit/>
          </a:bodyPr>
          <a:lstStyle/>
          <a:p>
            <a:r>
              <a:rPr lang="en-US" sz="2800" b="1" dirty="0" smtClean="0">
                <a:latin typeface="Lato" panose="020B0604020202020204" charset="0"/>
                <a:ea typeface="Lato" panose="020B0604020202020204" charset="0"/>
                <a:cs typeface="Lato" panose="020B0604020202020204" charset="0"/>
              </a:rPr>
              <a:t>Make a ‘feelings’ graffiti board</a:t>
            </a:r>
            <a:endParaRPr lang="en-US" sz="2800" b="1" dirty="0">
              <a:latin typeface="Lato" panose="020B0604020202020204" charset="0"/>
              <a:ea typeface="Lato" panose="020B0604020202020204" charset="0"/>
              <a:cs typeface="Lato" panose="020B0604020202020204" charset="0"/>
            </a:endParaRPr>
          </a:p>
        </p:txBody>
      </p:sp>
      <p:sp>
        <p:nvSpPr>
          <p:cNvPr id="5" name="Footer Placeholder 4"/>
          <p:cNvSpPr>
            <a:spLocks noGrp="1"/>
          </p:cNvSpPr>
          <p:nvPr>
            <p:ph type="ftr" sz="quarter" idx="11"/>
          </p:nvPr>
        </p:nvSpPr>
        <p:spPr>
          <a:xfrm>
            <a:off x="0" y="6415306"/>
            <a:ext cx="12192000" cy="365125"/>
          </a:xfrm>
        </p:spPr>
        <p:txBody>
          <a:bodyPr/>
          <a:lstStyle/>
          <a:p>
            <a:r>
              <a:rPr lang="en-GB" sz="1050" dirty="0" smtClean="0"/>
              <a:t>© PSHE Association 2019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pic>
        <p:nvPicPr>
          <p:cNvPr id="1026" name="Picture 2" descr="Background, Graffiti, Grunge, Street 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5983" y="2574797"/>
            <a:ext cx="4701892" cy="313459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935707" y="3520467"/>
            <a:ext cx="4706750" cy="1384995"/>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J</a:t>
            </a:r>
            <a:r>
              <a:rPr lang="en-US" sz="2800" dirty="0" smtClean="0">
                <a:latin typeface="Lato" panose="020B0604020202020204" charset="0"/>
                <a:ea typeface="Lato" panose="020B0604020202020204" charset="0"/>
                <a:cs typeface="Lato" panose="020B0604020202020204" charset="0"/>
              </a:rPr>
              <a:t>ot down all of the words you can think of to describe feelings and emotions.</a:t>
            </a:r>
            <a:endParaRPr lang="en-US" sz="2800" dirty="0">
              <a:latin typeface="Lato" panose="020B0604020202020204" charset="0"/>
              <a:ea typeface="Lato" panose="020B0604020202020204" charset="0"/>
              <a:cs typeface="Lato" panose="020B0604020202020204" charset="0"/>
            </a:endParaRPr>
          </a:p>
        </p:txBody>
      </p:sp>
      <p:pic>
        <p:nvPicPr>
          <p:cNvPr id="2050" name="Picture 2" descr="Green, Flag, Pennon, Waving, Pennant, Bann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10019123" y="474529"/>
            <a:ext cx="1475533" cy="139435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3854" y="5113929"/>
            <a:ext cx="1535228" cy="1114812"/>
          </a:xfrm>
          <a:prstGeom prst="rect">
            <a:avLst/>
          </a:prstGeom>
        </p:spPr>
      </p:pic>
    </p:spTree>
    <p:extLst>
      <p:ext uri="{BB962C8B-B14F-4D97-AF65-F5344CB8AC3E}">
        <p14:creationId xmlns:p14="http://schemas.microsoft.com/office/powerpoint/2010/main" val="5766368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827256" y="2605776"/>
            <a:ext cx="10965901" cy="3554819"/>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smtClean="0">
              <a:latin typeface="Gill Sans MT" panose="020B0502020104020203" pitchFamily="34" charset="0"/>
            </a:endParaRPr>
          </a:p>
          <a:p>
            <a:pPr marL="914400" lvl="1" indent="-457200">
              <a:lnSpc>
                <a:spcPct val="20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 name a range of feelings and emotions</a:t>
            </a:r>
          </a:p>
          <a:p>
            <a:pPr marL="914400" lvl="1" indent="-457200">
              <a:lnSpc>
                <a:spcPct val="20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 match feelings to a scale of intensity and identify strong feelings</a:t>
            </a:r>
          </a:p>
          <a:p>
            <a:pPr marL="914400" lvl="1" indent="-457200">
              <a:lnSpc>
                <a:spcPct val="20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 describe different feelings and how they are experienced in the body</a:t>
            </a:r>
          </a:p>
          <a:p>
            <a:pPr marL="914400" lvl="1" indent="-457200">
              <a:lnSpc>
                <a:spcPct val="20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 recognise why it is important for people to express their feelings</a:t>
            </a: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3" name="Footer Placeholder 2"/>
          <p:cNvSpPr>
            <a:spLocks noGrp="1"/>
          </p:cNvSpPr>
          <p:nvPr>
            <p:ph type="ftr" sz="quarter" idx="11"/>
          </p:nvPr>
        </p:nvSpPr>
        <p:spPr>
          <a:xfrm>
            <a:off x="0" y="6320257"/>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
        <p:nvSpPr>
          <p:cNvPr id="10" name="TextBox 9"/>
          <p:cNvSpPr txBox="1"/>
          <p:nvPr/>
        </p:nvSpPr>
        <p:spPr>
          <a:xfrm>
            <a:off x="144816" y="559573"/>
            <a:ext cx="11717670" cy="1354217"/>
          </a:xfrm>
          <a:prstGeom prst="rect">
            <a:avLst/>
          </a:prstGeom>
          <a:solidFill>
            <a:schemeClr val="bg1"/>
          </a:solidFill>
        </p:spPr>
        <p:txBody>
          <a:bodyPr wrap="square" rtlCol="0">
            <a:spAutoFit/>
          </a:bodyPr>
          <a:lstStyle/>
          <a:p>
            <a:pPr lvl="3"/>
            <a:r>
              <a:rPr lang="en-GB" sz="3200" b="1" dirty="0" smtClean="0">
                <a:latin typeface="League Spartan" panose="00000800000000000000" pitchFamily="50" charset="0"/>
              </a:rPr>
              <a:t>We are learning </a:t>
            </a:r>
            <a:r>
              <a:rPr lang="en-US" sz="3200" b="1" dirty="0" smtClean="0">
                <a:latin typeface="League Spartan" panose="020B0604020202020204" charset="0"/>
                <a:ea typeface="Lato" panose="020F0502020204030203" pitchFamily="34" charset="0"/>
                <a:cs typeface="Lato" panose="020F0502020204030203" pitchFamily="34" charset="0"/>
              </a:rPr>
              <a:t>about ways of expressing</a:t>
            </a:r>
            <a:r>
              <a:rPr lang="en-GB" sz="3200" b="1" dirty="0" smtClean="0">
                <a:latin typeface="League Spartan" panose="020B0604020202020204" charset="0"/>
                <a:ea typeface="Lato" panose="020F0502020204030203" pitchFamily="34" charset="0"/>
                <a:cs typeface="Lato" panose="020F0502020204030203" pitchFamily="34" charset="0"/>
              </a:rPr>
              <a:t> feelings and emotions and why this is important</a:t>
            </a:r>
          </a:p>
          <a:p>
            <a:pPr lvl="1">
              <a:lnSpc>
                <a:spcPct val="200000"/>
              </a:lnSpc>
              <a:buSzPct val="202000"/>
            </a:pPr>
            <a:endParaRPr lang="en-GB" sz="900" b="1" dirty="0" smtClean="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2883" y="519261"/>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1057194" y="2073452"/>
            <a:ext cx="877333" cy="1001704"/>
          </a:xfrm>
          <a:prstGeom prst="rect">
            <a:avLst/>
          </a:prstGeom>
        </p:spPr>
      </p:pic>
    </p:spTree>
    <p:extLst>
      <p:ext uri="{BB962C8B-B14F-4D97-AF65-F5344CB8AC3E}">
        <p14:creationId xmlns:p14="http://schemas.microsoft.com/office/powerpoint/2010/main" val="15594884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712055"/>
            <a:ext cx="10714182" cy="769441"/>
          </a:xfrm>
          <a:prstGeom prst="rect">
            <a:avLst/>
          </a:prstGeom>
          <a:noFill/>
        </p:spPr>
        <p:txBody>
          <a:bodyPr wrap="square" rtlCol="0">
            <a:spAutoFit/>
          </a:bodyPr>
          <a:lstStyle/>
          <a:p>
            <a:r>
              <a:rPr lang="en-GB" sz="4400" b="1" dirty="0" smtClean="0">
                <a:solidFill>
                  <a:schemeClr val="bg1">
                    <a:lumMod val="50000"/>
                  </a:schemeClr>
                </a:solidFill>
              </a:rPr>
              <a:t>  </a:t>
            </a:r>
            <a:r>
              <a:rPr lang="en-GB" sz="4400" b="1" dirty="0" smtClean="0">
                <a:solidFill>
                  <a:srgbClr val="95519E"/>
                </a:solidFill>
                <a:latin typeface="League Spartan" panose="00000800000000000000" pitchFamily="50" charset="0"/>
              </a:rPr>
              <a:t>Game: Feelings hot potato</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2019</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pic>
        <p:nvPicPr>
          <p:cNvPr id="2050" name="Picture 2" descr="Playing, Children, Ball, Girl, Boy, Ki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2062" y="2577864"/>
            <a:ext cx="4044596" cy="229193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886485" y="4011588"/>
            <a:ext cx="4939474" cy="954107"/>
          </a:xfrm>
          <a:prstGeom prst="rect">
            <a:avLst/>
          </a:prstGeom>
          <a:noFill/>
        </p:spPr>
        <p:txBody>
          <a:bodyPr wrap="square" rtlCol="0">
            <a:spAutoFit/>
          </a:bodyPr>
          <a:lstStyle/>
          <a:p>
            <a:r>
              <a:rPr lang="en-US" sz="2800" dirty="0" smtClean="0">
                <a:latin typeface="Lato" panose="020B0604020202020204" charset="0"/>
                <a:ea typeface="Lato" panose="020B0604020202020204" charset="0"/>
                <a:cs typeface="Lato" panose="020B0604020202020204" charset="0"/>
              </a:rPr>
              <a:t>How many different words can we think of?</a:t>
            </a:r>
            <a:endParaRPr lang="en-US" sz="2800" dirty="0">
              <a:latin typeface="Lato" panose="020B0604020202020204" charset="0"/>
              <a:ea typeface="Lato" panose="020B0604020202020204" charset="0"/>
              <a:cs typeface="Lato" panose="020B0604020202020204" charset="0"/>
            </a:endParaRPr>
          </a:p>
        </p:txBody>
      </p:sp>
      <p:sp>
        <p:nvSpPr>
          <p:cNvPr id="10" name="TextBox 9"/>
          <p:cNvSpPr txBox="1"/>
          <p:nvPr/>
        </p:nvSpPr>
        <p:spPr>
          <a:xfrm>
            <a:off x="1102098" y="2191015"/>
            <a:ext cx="5145313" cy="1384995"/>
          </a:xfrm>
          <a:prstGeom prst="rect">
            <a:avLst/>
          </a:prstGeom>
          <a:noFill/>
        </p:spPr>
        <p:txBody>
          <a:bodyPr wrap="square" rtlCol="0">
            <a:spAutoFit/>
          </a:bodyPr>
          <a:lstStyle/>
          <a:p>
            <a:r>
              <a:rPr lang="en-US" sz="2800" b="1" dirty="0" smtClean="0">
                <a:latin typeface="Lato" panose="020B0604020202020204" charset="0"/>
                <a:ea typeface="Lato" panose="020B0604020202020204" charset="0"/>
                <a:cs typeface="Lato" panose="020B0604020202020204" charset="0"/>
              </a:rPr>
              <a:t>Each time you catch the ‘hot potato’ say a word to name or describe a different feeling.</a:t>
            </a:r>
            <a:endParaRPr lang="en-US" sz="2800" b="1" dirty="0">
              <a:latin typeface="Lato" panose="020B0604020202020204" charset="0"/>
              <a:ea typeface="Lato" panose="020B0604020202020204" charset="0"/>
              <a:cs typeface="Lato" panose="020B0604020202020204" charset="0"/>
            </a:endParaRP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9409" y="3975740"/>
            <a:ext cx="1085850" cy="1085850"/>
          </a:xfrm>
          <a:prstGeom prst="rect">
            <a:avLst/>
          </a:prstGeom>
        </p:spPr>
      </p:pic>
    </p:spTree>
    <p:extLst>
      <p:ext uri="{BB962C8B-B14F-4D97-AF65-F5344CB8AC3E}">
        <p14:creationId xmlns:p14="http://schemas.microsoft.com/office/powerpoint/2010/main" val="24735307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72222" y="1637596"/>
            <a:ext cx="6600253" cy="2408352"/>
          </a:xfrm>
          <a:prstGeom prst="rect">
            <a:avLst/>
          </a:prstGeom>
          <a:noFill/>
        </p:spPr>
        <p:txBody>
          <a:bodyPr wrap="square" rtlCol="0">
            <a:spAutoFit/>
          </a:bodyPr>
          <a:lstStyle/>
          <a:p>
            <a:endParaRPr lang="en-US" sz="1050" dirty="0"/>
          </a:p>
          <a:p>
            <a:pPr marL="342900" indent="-342900">
              <a:buFont typeface="Arial" panose="020B0604020202020204" pitchFamily="34" charset="0"/>
              <a:buChar char="•"/>
            </a:pPr>
            <a:r>
              <a:rPr lang="en-US" sz="2800" dirty="0" smtClean="0">
                <a:latin typeface="Lato" panose="020B0604020202020204" charset="0"/>
                <a:ea typeface="Lato" panose="020B0604020202020204" charset="0"/>
                <a:cs typeface="Lato" panose="020B0604020202020204" charset="0"/>
              </a:rPr>
              <a:t>Match the synonyms to their root word</a:t>
            </a:r>
          </a:p>
          <a:p>
            <a:pPr marL="342900" indent="-342900">
              <a:buFont typeface="Arial" panose="020B0604020202020204" pitchFamily="34" charset="0"/>
              <a:buChar char="•"/>
            </a:pPr>
            <a:r>
              <a:rPr lang="en-US" sz="2800" dirty="0" smtClean="0">
                <a:latin typeface="Lato" panose="020B0604020202020204" charset="0"/>
                <a:ea typeface="Lato" panose="020B0604020202020204" charset="0"/>
                <a:cs typeface="Lato" panose="020B0604020202020204" charset="0"/>
              </a:rPr>
              <a:t>Identify the ‘strong’ feelings</a:t>
            </a:r>
          </a:p>
          <a:p>
            <a:pPr marL="342900" indent="-342900">
              <a:buFont typeface="Arial" panose="020B0604020202020204" pitchFamily="34" charset="0"/>
              <a:buChar char="•"/>
            </a:pPr>
            <a:r>
              <a:rPr lang="en-US" sz="2800" dirty="0" smtClean="0">
                <a:latin typeface="Lato" panose="020B0604020202020204" charset="0"/>
                <a:ea typeface="Lato" panose="020B0604020202020204" charset="0"/>
                <a:cs typeface="Lato" panose="020B0604020202020204" charset="0"/>
              </a:rPr>
              <a:t>Rank the feelings in order of intensity</a:t>
            </a:r>
          </a:p>
          <a:p>
            <a:pPr marL="342900" indent="-342900">
              <a:buFont typeface="Arial" panose="020B0604020202020204" pitchFamily="34" charset="0"/>
              <a:buChar char="•"/>
            </a:pPr>
            <a:endParaRPr lang="en-US" sz="2800" dirty="0" smtClean="0">
              <a:latin typeface="Lato" panose="020B0604020202020204" charset="0"/>
              <a:ea typeface="Lato" panose="020B0604020202020204" charset="0"/>
              <a:cs typeface="Lato" panose="020B0604020202020204" charset="0"/>
            </a:endParaRPr>
          </a:p>
        </p:txBody>
      </p:sp>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 </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13</a:t>
            </a:fld>
            <a:endParaRPr lang="en-GB" dirty="0"/>
          </a:p>
        </p:txBody>
      </p:sp>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588721" y="5567113"/>
            <a:ext cx="575687" cy="1151372"/>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59958" b="29919"/>
          <a:stretch/>
        </p:blipFill>
        <p:spPr>
          <a:xfrm>
            <a:off x="1427187" y="5893121"/>
            <a:ext cx="655794" cy="722143"/>
          </a:xfrm>
          <a:prstGeom prst="rect">
            <a:avLst/>
          </a:prstGeom>
        </p:spPr>
      </p:pic>
      <p:sp>
        <p:nvSpPr>
          <p:cNvPr id="13" name="TextBox 12"/>
          <p:cNvSpPr txBox="1"/>
          <p:nvPr/>
        </p:nvSpPr>
        <p:spPr>
          <a:xfrm>
            <a:off x="773684" y="566301"/>
            <a:ext cx="7369317"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Feelings thermometers</a:t>
            </a:r>
            <a:endParaRPr lang="en-GB" sz="4400" b="1" dirty="0">
              <a:solidFill>
                <a:srgbClr val="95519E"/>
              </a:solidFill>
              <a:latin typeface="League Spartan" panose="00000800000000000000" pitchFamily="50" charset="0"/>
            </a:endParaRPr>
          </a:p>
        </p:txBody>
      </p:sp>
      <p:sp>
        <p:nvSpPr>
          <p:cNvPr id="3" name="TextBox 2"/>
          <p:cNvSpPr txBox="1"/>
          <p:nvPr/>
        </p:nvSpPr>
        <p:spPr>
          <a:xfrm>
            <a:off x="8167064" y="5379145"/>
            <a:ext cx="2766950" cy="707886"/>
          </a:xfrm>
          <a:prstGeom prst="rect">
            <a:avLst/>
          </a:prstGeom>
          <a:noFill/>
          <a:ln w="57150">
            <a:solidFill>
              <a:schemeClr val="tx1"/>
            </a:solidFill>
          </a:ln>
        </p:spPr>
        <p:txBody>
          <a:bodyPr wrap="square" rtlCol="0">
            <a:spAutoFit/>
          </a:bodyPr>
          <a:lstStyle/>
          <a:p>
            <a:pPr algn="ctr"/>
            <a:r>
              <a:rPr lang="en-GB" sz="4000" b="1" dirty="0" smtClean="0">
                <a:latin typeface="Lato" panose="020B0604020202020204" charset="0"/>
                <a:ea typeface="Lato" panose="020B0604020202020204" charset="0"/>
                <a:cs typeface="Lato" panose="020B0604020202020204" charset="0"/>
              </a:rPr>
              <a:t>sleepy</a:t>
            </a:r>
            <a:endParaRPr lang="en-GB" sz="4000" b="1" dirty="0">
              <a:latin typeface="Lato" panose="020B0604020202020204" charset="0"/>
              <a:ea typeface="Lato" panose="020B0604020202020204" charset="0"/>
              <a:cs typeface="Lato" panose="020B0604020202020204" charset="0"/>
            </a:endParaRPr>
          </a:p>
        </p:txBody>
      </p:sp>
      <p:sp>
        <p:nvSpPr>
          <p:cNvPr id="16" name="TextBox 15"/>
          <p:cNvSpPr txBox="1"/>
          <p:nvPr/>
        </p:nvSpPr>
        <p:spPr>
          <a:xfrm>
            <a:off x="8143001" y="2641681"/>
            <a:ext cx="2766950" cy="707886"/>
          </a:xfrm>
          <a:prstGeom prst="rect">
            <a:avLst/>
          </a:prstGeom>
          <a:noFill/>
          <a:ln w="38100">
            <a:solidFill>
              <a:schemeClr val="tx1"/>
            </a:solidFill>
          </a:ln>
        </p:spPr>
        <p:txBody>
          <a:bodyPr wrap="square" rtlCol="0">
            <a:spAutoFit/>
          </a:bodyPr>
          <a:lstStyle/>
          <a:p>
            <a:pPr algn="ctr"/>
            <a:r>
              <a:rPr lang="en-GB" sz="4000" dirty="0" smtClean="0">
                <a:latin typeface="Lato" panose="020B0604020202020204" charset="0"/>
                <a:ea typeface="Lato" panose="020B0604020202020204" charset="0"/>
                <a:cs typeface="Lato" panose="020B0604020202020204" charset="0"/>
              </a:rPr>
              <a:t>tired</a:t>
            </a:r>
            <a:endParaRPr lang="en-GB" sz="4000" dirty="0">
              <a:latin typeface="Lato" panose="020B0604020202020204" charset="0"/>
              <a:ea typeface="Lato" panose="020B0604020202020204" charset="0"/>
              <a:cs typeface="Lato" panose="020B0604020202020204" charset="0"/>
            </a:endParaRPr>
          </a:p>
        </p:txBody>
      </p:sp>
      <p:sp>
        <p:nvSpPr>
          <p:cNvPr id="17" name="TextBox 16"/>
          <p:cNvSpPr txBox="1"/>
          <p:nvPr/>
        </p:nvSpPr>
        <p:spPr>
          <a:xfrm>
            <a:off x="8167064" y="4179181"/>
            <a:ext cx="2766950" cy="707886"/>
          </a:xfrm>
          <a:prstGeom prst="rect">
            <a:avLst/>
          </a:prstGeom>
          <a:noFill/>
          <a:ln w="38100">
            <a:solidFill>
              <a:schemeClr val="tx1"/>
            </a:solidFill>
          </a:ln>
        </p:spPr>
        <p:txBody>
          <a:bodyPr wrap="square" rtlCol="0">
            <a:spAutoFit/>
          </a:bodyPr>
          <a:lstStyle/>
          <a:p>
            <a:pPr algn="ctr"/>
            <a:r>
              <a:rPr lang="en-GB" sz="4000" dirty="0" smtClean="0">
                <a:latin typeface="Lato" panose="020B0604020202020204" charset="0"/>
                <a:ea typeface="Lato" panose="020B0604020202020204" charset="0"/>
                <a:cs typeface="Lato" panose="020B0604020202020204" charset="0"/>
              </a:rPr>
              <a:t>weary</a:t>
            </a:r>
            <a:endParaRPr lang="en-GB" sz="4000" dirty="0">
              <a:latin typeface="Lato" panose="020B0604020202020204" charset="0"/>
              <a:ea typeface="Lato" panose="020B0604020202020204" charset="0"/>
              <a:cs typeface="Lato" panose="020B0604020202020204" charset="0"/>
            </a:endParaRPr>
          </a:p>
        </p:txBody>
      </p:sp>
      <p:sp>
        <p:nvSpPr>
          <p:cNvPr id="19" name="TextBox 18"/>
          <p:cNvSpPr txBox="1"/>
          <p:nvPr/>
        </p:nvSpPr>
        <p:spPr>
          <a:xfrm>
            <a:off x="773684" y="3806996"/>
            <a:ext cx="6624904" cy="1200329"/>
          </a:xfrm>
          <a:prstGeom prst="rect">
            <a:avLst/>
          </a:prstGeom>
          <a:solidFill>
            <a:schemeClr val="bg1">
              <a:alpha val="64000"/>
            </a:schemeClr>
          </a:solidFill>
        </p:spPr>
        <p:txBody>
          <a:bodyPr wrap="square" rtlCol="0">
            <a:spAutoFit/>
          </a:bodyPr>
          <a:lstStyle/>
          <a:p>
            <a:r>
              <a:rPr lang="en-US" sz="2400" dirty="0" smtClean="0">
                <a:latin typeface="Lato" panose="020B0604020202020204" charset="0"/>
                <a:ea typeface="Lato" panose="020B0604020202020204" charset="0"/>
                <a:cs typeface="Lato" panose="020B0604020202020204" charset="0"/>
              </a:rPr>
              <a:t>Here is an example.  </a:t>
            </a:r>
            <a:r>
              <a:rPr lang="en-US" sz="2400" b="1" dirty="0" smtClean="0">
                <a:latin typeface="Lato" panose="020B0604020202020204" charset="0"/>
                <a:ea typeface="Lato" panose="020B0604020202020204" charset="0"/>
                <a:cs typeface="Lato" panose="020B0604020202020204" charset="0"/>
              </a:rPr>
              <a:t>Sleepy </a:t>
            </a:r>
            <a:r>
              <a:rPr lang="en-US" sz="2400" dirty="0" smtClean="0">
                <a:latin typeface="Lato" panose="020B0604020202020204" charset="0"/>
                <a:ea typeface="Lato" panose="020B0604020202020204" charset="0"/>
                <a:cs typeface="Lato" panose="020B0604020202020204" charset="0"/>
              </a:rPr>
              <a:t>is the root word and </a:t>
            </a:r>
            <a:r>
              <a:rPr lang="en-US" sz="2400" b="1" dirty="0" smtClean="0">
                <a:latin typeface="Lato" panose="020B0604020202020204" charset="0"/>
                <a:ea typeface="Lato" panose="020B0604020202020204" charset="0"/>
                <a:cs typeface="Lato" panose="020B0604020202020204" charset="0"/>
              </a:rPr>
              <a:t>exhausted</a:t>
            </a:r>
            <a:r>
              <a:rPr lang="en-US" sz="2400" dirty="0" smtClean="0">
                <a:latin typeface="Lato" panose="020B0604020202020204" charset="0"/>
                <a:ea typeface="Lato" panose="020B0604020202020204" charset="0"/>
                <a:cs typeface="Lato" panose="020B0604020202020204" charset="0"/>
              </a:rPr>
              <a:t> is the </a:t>
            </a:r>
            <a:r>
              <a:rPr lang="en-US" sz="2400" dirty="0">
                <a:latin typeface="Lato" panose="020B0604020202020204" charset="0"/>
                <a:ea typeface="Lato" panose="020B0604020202020204" charset="0"/>
                <a:cs typeface="Lato" panose="020B0604020202020204" charset="0"/>
              </a:rPr>
              <a:t>s</a:t>
            </a:r>
            <a:r>
              <a:rPr lang="en-US" sz="2400" dirty="0" smtClean="0">
                <a:latin typeface="Lato" panose="020B0604020202020204" charset="0"/>
                <a:ea typeface="Lato" panose="020B0604020202020204" charset="0"/>
                <a:cs typeface="Lato" panose="020B0604020202020204" charset="0"/>
              </a:rPr>
              <a:t>trongest or most intense feeling.</a:t>
            </a:r>
            <a:endParaRPr lang="en-US" sz="2400"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20" name="TextBox 19"/>
          <p:cNvSpPr txBox="1"/>
          <p:nvPr/>
        </p:nvSpPr>
        <p:spPr>
          <a:xfrm>
            <a:off x="8167064" y="1104181"/>
            <a:ext cx="2766950" cy="707886"/>
          </a:xfrm>
          <a:prstGeom prst="rect">
            <a:avLst/>
          </a:prstGeom>
          <a:noFill/>
          <a:ln w="38100">
            <a:solidFill>
              <a:srgbClr val="FF0000"/>
            </a:solidFill>
          </a:ln>
        </p:spPr>
        <p:txBody>
          <a:bodyPr wrap="square" rtlCol="0">
            <a:spAutoFit/>
          </a:bodyPr>
          <a:lstStyle/>
          <a:p>
            <a:pPr algn="ctr"/>
            <a:r>
              <a:rPr lang="en-GB" sz="4000" dirty="0" smtClean="0">
                <a:latin typeface="Lato" panose="020B0604020202020204" charset="0"/>
                <a:ea typeface="Lato" panose="020B0604020202020204" charset="0"/>
                <a:cs typeface="Lato" panose="020B0604020202020204" charset="0"/>
              </a:rPr>
              <a:t>exhausted</a:t>
            </a:r>
            <a:endParaRPr lang="en-GB" sz="4000" dirty="0">
              <a:latin typeface="Lato" panose="020B0604020202020204" charset="0"/>
              <a:ea typeface="Lato" panose="020B0604020202020204" charset="0"/>
              <a:cs typeface="Lato" panose="020B0604020202020204" charset="0"/>
            </a:endParaRPr>
          </a:p>
        </p:txBody>
      </p:sp>
      <p:cxnSp>
        <p:nvCxnSpPr>
          <p:cNvPr id="24" name="Straight Arrow Connector 23"/>
          <p:cNvCxnSpPr/>
          <p:nvPr/>
        </p:nvCxnSpPr>
        <p:spPr>
          <a:xfrm flipV="1">
            <a:off x="9550539" y="3630982"/>
            <a:ext cx="0" cy="373660"/>
          </a:xfrm>
          <a:prstGeom prst="straightConnector1">
            <a:avLst/>
          </a:prstGeom>
          <a:ln w="57150">
            <a:solidFill>
              <a:srgbClr val="95519E"/>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9550539" y="2083039"/>
            <a:ext cx="0" cy="373660"/>
          </a:xfrm>
          <a:prstGeom prst="straightConnector1">
            <a:avLst/>
          </a:prstGeom>
          <a:ln w="57150">
            <a:solidFill>
              <a:srgbClr val="95519E"/>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14</a:t>
            </a:fld>
            <a:endParaRPr lang="en-GB" dirty="0"/>
          </a:p>
        </p:txBody>
      </p:sp>
      <p:sp>
        <p:nvSpPr>
          <p:cNvPr id="13" name="TextBox 12"/>
          <p:cNvSpPr txBox="1"/>
          <p:nvPr/>
        </p:nvSpPr>
        <p:spPr>
          <a:xfrm>
            <a:off x="591991" y="532985"/>
            <a:ext cx="5861113"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Expressing feelings</a:t>
            </a:r>
            <a:endParaRPr lang="en-GB" sz="4400" b="1" dirty="0">
              <a:solidFill>
                <a:srgbClr val="95519E"/>
              </a:solidFill>
              <a:latin typeface="League Spartan" panose="00000800000000000000" pitchFamily="50" charset="0"/>
            </a:endParaRPr>
          </a:p>
        </p:txBody>
      </p:sp>
      <p:sp>
        <p:nvSpPr>
          <p:cNvPr id="14" name="TextBox 13"/>
          <p:cNvSpPr txBox="1"/>
          <p:nvPr/>
        </p:nvSpPr>
        <p:spPr>
          <a:xfrm>
            <a:off x="1700232" y="4862515"/>
            <a:ext cx="9793607" cy="954107"/>
          </a:xfrm>
          <a:prstGeom prst="rect">
            <a:avLst/>
          </a:prstGeom>
          <a:noFill/>
        </p:spPr>
        <p:txBody>
          <a:bodyPr wrap="square" rtlCol="0">
            <a:spAutoFit/>
          </a:bodyPr>
          <a:lstStyle/>
          <a:p>
            <a:endParaRPr lang="en-US" sz="2800" dirty="0">
              <a:latin typeface="Lato" panose="020B0604020202020204" charset="0"/>
              <a:ea typeface="Lato" panose="020B0604020202020204" charset="0"/>
              <a:cs typeface="Lato" panose="020B0604020202020204" charset="0"/>
            </a:endParaRPr>
          </a:p>
          <a:p>
            <a:r>
              <a:rPr lang="en-US" sz="2800" dirty="0" smtClean="0">
                <a:latin typeface="Lato" panose="020B0604020202020204" charset="0"/>
                <a:ea typeface="Lato" panose="020B0604020202020204" charset="0"/>
                <a:cs typeface="Lato" panose="020B0604020202020204" charset="0"/>
              </a:rPr>
              <a:t>What feelings words do these images make you think of? </a:t>
            </a:r>
          </a:p>
        </p:txBody>
      </p:sp>
      <p:pic>
        <p:nvPicPr>
          <p:cNvPr id="16" name="Picture 15"/>
          <p:cNvPicPr/>
          <p:nvPr/>
        </p:nvPicPr>
        <p:blipFill>
          <a:blip r:embed="rId3">
            <a:extLst>
              <a:ext uri="{28A0092B-C50C-407E-A947-70E740481C1C}">
                <a14:useLocalDpi xmlns:a14="http://schemas.microsoft.com/office/drawing/2010/main" val="0"/>
              </a:ext>
            </a:extLst>
          </a:blip>
          <a:srcRect/>
          <a:stretch>
            <a:fillRect/>
          </a:stretch>
        </p:blipFill>
        <p:spPr bwMode="auto">
          <a:xfrm>
            <a:off x="5634371" y="2297913"/>
            <a:ext cx="3515096" cy="2183045"/>
          </a:xfrm>
          <a:prstGeom prst="rect">
            <a:avLst/>
          </a:prstGeom>
          <a:noFill/>
          <a:ln>
            <a:noFill/>
          </a:ln>
        </p:spPr>
      </p:pic>
      <p:pic>
        <p:nvPicPr>
          <p:cNvPr id="17" name="Picture 16"/>
          <p:cNvPicPr/>
          <p:nvPr/>
        </p:nvPicPr>
        <p:blipFill>
          <a:blip r:embed="rId4">
            <a:extLst>
              <a:ext uri="{28A0092B-C50C-407E-A947-70E740481C1C}">
                <a14:useLocalDpi xmlns:a14="http://schemas.microsoft.com/office/drawing/2010/main" val="0"/>
              </a:ext>
            </a:extLst>
          </a:blip>
          <a:srcRect/>
          <a:stretch>
            <a:fillRect/>
          </a:stretch>
        </p:blipFill>
        <p:spPr bwMode="auto">
          <a:xfrm>
            <a:off x="9032536" y="1912427"/>
            <a:ext cx="2687319" cy="2833581"/>
          </a:xfrm>
          <a:prstGeom prst="rect">
            <a:avLst/>
          </a:prstGeom>
          <a:noFill/>
          <a:ln>
            <a:noFill/>
          </a:ln>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2016216"/>
            <a:ext cx="4695658" cy="2788046"/>
          </a:xfrm>
          <a:prstGeom prst="rect">
            <a:avLst/>
          </a:prstGeom>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73483" y="2544571"/>
            <a:ext cx="2904864" cy="1936387"/>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33425" y="5054654"/>
            <a:ext cx="1085850" cy="1085850"/>
          </a:xfrm>
          <a:prstGeom prst="rect">
            <a:avLst/>
          </a:prstGeom>
        </p:spPr>
      </p:pic>
    </p:spTree>
    <p:extLst>
      <p:ext uri="{BB962C8B-B14F-4D97-AF65-F5344CB8AC3E}">
        <p14:creationId xmlns:p14="http://schemas.microsoft.com/office/powerpoint/2010/main" val="6264752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 </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15</a:t>
            </a:fld>
            <a:endParaRPr lang="en-GB" dirty="0"/>
          </a:p>
        </p:txBody>
      </p:sp>
      <p:sp>
        <p:nvSpPr>
          <p:cNvPr id="13" name="TextBox 12"/>
          <p:cNvSpPr txBox="1"/>
          <p:nvPr/>
        </p:nvSpPr>
        <p:spPr>
          <a:xfrm>
            <a:off x="591991" y="532985"/>
            <a:ext cx="112120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Feelings can be described as colours…</a:t>
            </a:r>
            <a:endParaRPr lang="en-GB" sz="4400" b="1" dirty="0">
              <a:solidFill>
                <a:srgbClr val="95519E"/>
              </a:solidFill>
              <a:latin typeface="League Spartan" panose="00000800000000000000" pitchFamily="50" charset="0"/>
            </a:endParaRPr>
          </a:p>
        </p:txBody>
      </p:sp>
      <p:sp>
        <p:nvSpPr>
          <p:cNvPr id="11" name="TextBox 10"/>
          <p:cNvSpPr txBox="1"/>
          <p:nvPr/>
        </p:nvSpPr>
        <p:spPr>
          <a:xfrm>
            <a:off x="1028964" y="2060534"/>
            <a:ext cx="3136636" cy="584775"/>
          </a:xfrm>
          <a:prstGeom prst="rect">
            <a:avLst/>
          </a:prstGeom>
          <a:solidFill>
            <a:srgbClr val="FF0000">
              <a:alpha val="64000"/>
            </a:srgbClr>
          </a:solidFill>
        </p:spPr>
        <p:txBody>
          <a:bodyPr wrap="square" rtlCol="0">
            <a:spAutoFit/>
          </a:bodyPr>
          <a:lstStyle/>
          <a:p>
            <a:pPr algn="ctr"/>
            <a:r>
              <a:rPr lang="en-US" sz="3200" b="1" dirty="0" smtClean="0">
                <a:latin typeface="Lato" panose="020B0604020202020204" charset="0"/>
                <a:ea typeface="Lato" panose="020B0604020202020204" charset="0"/>
                <a:cs typeface="Lato" panose="020B0604020202020204" charset="0"/>
              </a:rPr>
              <a:t>She saw red</a:t>
            </a:r>
            <a:endParaRPr lang="en-US" sz="32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15" name="TextBox 14"/>
          <p:cNvSpPr txBox="1"/>
          <p:nvPr/>
        </p:nvSpPr>
        <p:spPr>
          <a:xfrm>
            <a:off x="1028964" y="5121502"/>
            <a:ext cx="3454454" cy="584775"/>
          </a:xfrm>
          <a:prstGeom prst="rect">
            <a:avLst/>
          </a:prstGeom>
          <a:solidFill>
            <a:schemeClr val="tx1">
              <a:alpha val="64000"/>
            </a:schemeClr>
          </a:solidFill>
        </p:spPr>
        <p:txBody>
          <a:bodyPr wrap="square" rtlCol="0">
            <a:spAutoFit/>
          </a:bodyPr>
          <a:lstStyle/>
          <a:p>
            <a:pPr algn="ctr"/>
            <a:r>
              <a:rPr lang="en-US" sz="3200" b="1" dirty="0" smtClean="0">
                <a:solidFill>
                  <a:schemeClr val="bg1"/>
                </a:solidFill>
                <a:latin typeface="Lato" panose="020B0604020202020204" charset="0"/>
                <a:ea typeface="Lato" panose="020B0604020202020204" charset="0"/>
                <a:cs typeface="Lato" panose="020B0604020202020204" charset="0"/>
              </a:rPr>
              <a:t>In a black mood</a:t>
            </a:r>
          </a:p>
        </p:txBody>
      </p:sp>
      <p:sp>
        <p:nvSpPr>
          <p:cNvPr id="18" name="TextBox 17"/>
          <p:cNvSpPr txBox="1"/>
          <p:nvPr/>
        </p:nvSpPr>
        <p:spPr>
          <a:xfrm>
            <a:off x="3816392" y="3648708"/>
            <a:ext cx="2894987" cy="584775"/>
          </a:xfrm>
          <a:prstGeom prst="rect">
            <a:avLst/>
          </a:prstGeom>
          <a:solidFill>
            <a:schemeClr val="accent1">
              <a:lumMod val="75000"/>
              <a:alpha val="64000"/>
            </a:schemeClr>
          </a:solidFill>
        </p:spPr>
        <p:txBody>
          <a:bodyPr wrap="square" rtlCol="0">
            <a:spAutoFit/>
          </a:bodyPr>
          <a:lstStyle/>
          <a:p>
            <a:pPr algn="ctr"/>
            <a:r>
              <a:rPr lang="en-US" sz="3200" b="1" dirty="0" smtClean="0">
                <a:latin typeface="Lato" panose="020B0604020202020204" charset="0"/>
                <a:ea typeface="Lato" panose="020B0604020202020204" charset="0"/>
                <a:cs typeface="Lato" panose="020B0604020202020204" charset="0"/>
              </a:rPr>
              <a:t>Feeling blue</a:t>
            </a:r>
            <a:endParaRPr lang="en-US" sz="32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19" name="TextBox 18"/>
          <p:cNvSpPr txBox="1"/>
          <p:nvPr/>
        </p:nvSpPr>
        <p:spPr>
          <a:xfrm>
            <a:off x="7067981" y="2060533"/>
            <a:ext cx="3505432" cy="584775"/>
          </a:xfrm>
          <a:prstGeom prst="rect">
            <a:avLst/>
          </a:prstGeom>
          <a:solidFill>
            <a:srgbClr val="FF00FF">
              <a:alpha val="63922"/>
            </a:srgbClr>
          </a:solidFill>
        </p:spPr>
        <p:txBody>
          <a:bodyPr wrap="square" rtlCol="0">
            <a:spAutoFit/>
          </a:bodyPr>
          <a:lstStyle/>
          <a:p>
            <a:pPr algn="ctr"/>
            <a:r>
              <a:rPr lang="en-US" sz="3200" b="1" dirty="0" smtClean="0">
                <a:latin typeface="Lato" panose="020B0604020202020204" charset="0"/>
                <a:ea typeface="Lato" panose="020B0604020202020204" charset="0"/>
                <a:cs typeface="Lato" panose="020B0604020202020204" charset="0"/>
              </a:rPr>
              <a:t>Tickled pink </a:t>
            </a:r>
            <a:endParaRPr lang="en-US" sz="32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20" name="TextBox 19"/>
          <p:cNvSpPr txBox="1"/>
          <p:nvPr/>
        </p:nvSpPr>
        <p:spPr>
          <a:xfrm>
            <a:off x="7676690" y="4654628"/>
            <a:ext cx="3398554" cy="584775"/>
          </a:xfrm>
          <a:prstGeom prst="rect">
            <a:avLst/>
          </a:prstGeom>
          <a:solidFill>
            <a:srgbClr val="00B050">
              <a:alpha val="64000"/>
            </a:srgbClr>
          </a:solidFill>
          <a:ln>
            <a:solidFill>
              <a:schemeClr val="accent6">
                <a:lumMod val="60000"/>
                <a:lumOff val="40000"/>
              </a:schemeClr>
            </a:solidFill>
          </a:ln>
        </p:spPr>
        <p:txBody>
          <a:bodyPr wrap="square" rtlCol="0">
            <a:spAutoFit/>
          </a:bodyPr>
          <a:lstStyle/>
          <a:p>
            <a:pPr algn="ctr"/>
            <a:r>
              <a:rPr lang="en-US" sz="3200" b="1" dirty="0" smtClean="0">
                <a:latin typeface="Lato" panose="020B0604020202020204" charset="0"/>
                <a:ea typeface="Lato" panose="020B0604020202020204" charset="0"/>
                <a:cs typeface="Lato" panose="020B0604020202020204" charset="0"/>
              </a:rPr>
              <a:t>Green with envy </a:t>
            </a:r>
            <a:endParaRPr lang="en-US" sz="32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18619858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16</a:t>
            </a:fld>
            <a:endParaRPr lang="en-GB" dirty="0"/>
          </a:p>
        </p:txBody>
      </p:sp>
      <p:sp>
        <p:nvSpPr>
          <p:cNvPr id="13" name="TextBox 12"/>
          <p:cNvSpPr txBox="1"/>
          <p:nvPr/>
        </p:nvSpPr>
        <p:spPr>
          <a:xfrm>
            <a:off x="591991" y="532985"/>
            <a:ext cx="112120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o</a:t>
            </a:r>
            <a:r>
              <a:rPr lang="en-GB" sz="4400" b="1" dirty="0" smtClean="0">
                <a:solidFill>
                  <a:srgbClr val="95519E"/>
                </a:solidFill>
                <a:latin typeface="League Spartan" panose="00000800000000000000" pitchFamily="50" charset="0"/>
              </a:rPr>
              <a:t>r temperature…</a:t>
            </a:r>
            <a:endParaRPr lang="en-GB" sz="4400" b="1" dirty="0">
              <a:solidFill>
                <a:srgbClr val="95519E"/>
              </a:solidFill>
              <a:latin typeface="League Spartan" panose="00000800000000000000" pitchFamily="50" charset="0"/>
            </a:endParaRPr>
          </a:p>
        </p:txBody>
      </p:sp>
      <p:sp>
        <p:nvSpPr>
          <p:cNvPr id="11" name="TextBox 10"/>
          <p:cNvSpPr txBox="1"/>
          <p:nvPr/>
        </p:nvSpPr>
        <p:spPr>
          <a:xfrm>
            <a:off x="981462" y="2257865"/>
            <a:ext cx="2818642" cy="461665"/>
          </a:xfrm>
          <a:prstGeom prst="rect">
            <a:avLst/>
          </a:prstGeom>
          <a:noFill/>
        </p:spPr>
        <p:txBody>
          <a:bodyPr wrap="square" rtlCol="0">
            <a:spAutoFit/>
          </a:bodyPr>
          <a:lstStyle/>
          <a:p>
            <a:pPr algn="ctr"/>
            <a:r>
              <a:rPr lang="en-US" sz="2400" b="1" dirty="0" smtClean="0">
                <a:latin typeface="Lato" panose="020B0604020202020204" charset="0"/>
                <a:ea typeface="Lato" panose="020B0604020202020204" charset="0"/>
                <a:cs typeface="Lato" panose="020B0604020202020204" charset="0"/>
              </a:rPr>
              <a:t>Fiery temper</a:t>
            </a:r>
            <a:endParaRPr lang="en-US" sz="24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18" name="TextBox 17"/>
          <p:cNvSpPr txBox="1"/>
          <p:nvPr/>
        </p:nvSpPr>
        <p:spPr>
          <a:xfrm>
            <a:off x="3303045" y="3421740"/>
            <a:ext cx="3596519" cy="461665"/>
          </a:xfrm>
          <a:prstGeom prst="rect">
            <a:avLst/>
          </a:prstGeom>
          <a:noFill/>
        </p:spPr>
        <p:txBody>
          <a:bodyPr wrap="square" rtlCol="0">
            <a:spAutoFit/>
          </a:bodyPr>
          <a:lstStyle/>
          <a:p>
            <a:pPr algn="ctr"/>
            <a:r>
              <a:rPr lang="en-US" sz="2400" b="1" dirty="0" smtClean="0">
                <a:latin typeface="Lato" panose="020B0604020202020204" charset="0"/>
                <a:ea typeface="Lato" panose="020B0604020202020204" charset="0"/>
                <a:cs typeface="Lato" panose="020B0604020202020204" charset="0"/>
              </a:rPr>
              <a:t>Boiling over with rage</a:t>
            </a:r>
            <a:endParaRPr lang="en-US" sz="24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20" name="TextBox 19"/>
          <p:cNvSpPr txBox="1"/>
          <p:nvPr/>
        </p:nvSpPr>
        <p:spPr>
          <a:xfrm>
            <a:off x="5854535" y="4585616"/>
            <a:ext cx="4773880" cy="461665"/>
          </a:xfrm>
          <a:prstGeom prst="rect">
            <a:avLst/>
          </a:prstGeom>
          <a:noFill/>
          <a:ln>
            <a:noFill/>
          </a:ln>
        </p:spPr>
        <p:txBody>
          <a:bodyPr wrap="square" rtlCol="0">
            <a:spAutoFit/>
          </a:bodyPr>
          <a:lstStyle/>
          <a:p>
            <a:pPr algn="ctr"/>
            <a:r>
              <a:rPr lang="en-US" sz="2400" b="1" dirty="0">
                <a:latin typeface="Lato" panose="020B0604020202020204" charset="0"/>
                <a:ea typeface="Lato" panose="020B0604020202020204" charset="0"/>
                <a:cs typeface="Lato" panose="020B0604020202020204" charset="0"/>
              </a:rPr>
              <a:t>A</a:t>
            </a:r>
            <a:r>
              <a:rPr lang="en-US" sz="2400" b="1" dirty="0" smtClean="0">
                <a:latin typeface="Lato" panose="020B0604020202020204" charset="0"/>
                <a:ea typeface="Lato" panose="020B0604020202020204" charset="0"/>
                <a:cs typeface="Lato" panose="020B0604020202020204" charset="0"/>
              </a:rPr>
              <a:t>s cool as a cucumber</a:t>
            </a:r>
            <a:endParaRPr lang="en-US" sz="24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pic>
        <p:nvPicPr>
          <p:cNvPr id="1026" name="Picture 2" descr="Fire, Camp, Bonfire, Wood, Heat, Flam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945" y="3160452"/>
            <a:ext cx="2324100" cy="32385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oiling, Pan, Sauce, Water, Grey, P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3321" y="1226438"/>
            <a:ext cx="4390603" cy="219530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cumber, Cut, Green, Vegetabl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36114" y="5276363"/>
            <a:ext cx="1415143" cy="1188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23635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17</a:t>
            </a:fld>
            <a:endParaRPr lang="en-GB" dirty="0"/>
          </a:p>
        </p:txBody>
      </p:sp>
      <p:sp>
        <p:nvSpPr>
          <p:cNvPr id="13" name="TextBox 12"/>
          <p:cNvSpPr txBox="1"/>
          <p:nvPr/>
        </p:nvSpPr>
        <p:spPr>
          <a:xfrm>
            <a:off x="591991" y="532985"/>
            <a:ext cx="112120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o</a:t>
            </a:r>
            <a:r>
              <a:rPr lang="en-GB" sz="4400" b="1" dirty="0" smtClean="0">
                <a:solidFill>
                  <a:srgbClr val="95519E"/>
                </a:solidFill>
                <a:latin typeface="League Spartan" panose="00000800000000000000" pitchFamily="50" charset="0"/>
              </a:rPr>
              <a:t>r imagined images…</a:t>
            </a:r>
            <a:endParaRPr lang="en-GB" sz="4400" b="1" dirty="0">
              <a:solidFill>
                <a:srgbClr val="95519E"/>
              </a:solidFill>
              <a:latin typeface="League Spartan" panose="00000800000000000000" pitchFamily="50" charset="0"/>
            </a:endParaRPr>
          </a:p>
        </p:txBody>
      </p:sp>
      <p:sp>
        <p:nvSpPr>
          <p:cNvPr id="11" name="TextBox 10"/>
          <p:cNvSpPr txBox="1"/>
          <p:nvPr/>
        </p:nvSpPr>
        <p:spPr>
          <a:xfrm>
            <a:off x="1052713" y="1882191"/>
            <a:ext cx="4491744" cy="461665"/>
          </a:xfrm>
          <a:prstGeom prst="rect">
            <a:avLst/>
          </a:prstGeom>
          <a:noFill/>
        </p:spPr>
        <p:txBody>
          <a:bodyPr wrap="square" rtlCol="0">
            <a:spAutoFit/>
          </a:bodyPr>
          <a:lstStyle/>
          <a:p>
            <a:pPr algn="ctr"/>
            <a:r>
              <a:rPr lang="en-US" sz="2400" b="1" dirty="0" smtClean="0">
                <a:latin typeface="Lato" panose="020B0604020202020204" charset="0"/>
                <a:ea typeface="Lato" panose="020B0604020202020204" charset="0"/>
                <a:cs typeface="Lato" panose="020B0604020202020204" charset="0"/>
              </a:rPr>
              <a:t>So excited – over the moon</a:t>
            </a:r>
            <a:endParaRPr lang="en-US" sz="24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18" name="TextBox 17"/>
          <p:cNvSpPr txBox="1"/>
          <p:nvPr/>
        </p:nvSpPr>
        <p:spPr>
          <a:xfrm>
            <a:off x="5475123" y="2861060"/>
            <a:ext cx="3596519" cy="830997"/>
          </a:xfrm>
          <a:prstGeom prst="rect">
            <a:avLst/>
          </a:prstGeom>
          <a:noFill/>
        </p:spPr>
        <p:txBody>
          <a:bodyPr wrap="square" rtlCol="0">
            <a:spAutoFit/>
          </a:bodyPr>
          <a:lstStyle/>
          <a:p>
            <a:pPr algn="ctr"/>
            <a:r>
              <a:rPr lang="en-US" sz="2400" b="1" dirty="0" smtClean="0">
                <a:latin typeface="Lato" panose="020B0604020202020204" charset="0"/>
                <a:ea typeface="Lato" panose="020B0604020202020204" charset="0"/>
                <a:cs typeface="Lato" panose="020B0604020202020204" charset="0"/>
              </a:rPr>
              <a:t>So scared – </a:t>
            </a:r>
          </a:p>
          <a:p>
            <a:pPr algn="ctr"/>
            <a:r>
              <a:rPr lang="en-US" sz="2400" b="1" dirty="0" smtClean="0">
                <a:latin typeface="Lato" panose="020B0604020202020204" charset="0"/>
                <a:ea typeface="Lato" panose="020B0604020202020204" charset="0"/>
                <a:cs typeface="Lato" panose="020B0604020202020204" charset="0"/>
              </a:rPr>
              <a:t>shaking like a leaf</a:t>
            </a:r>
            <a:endParaRPr lang="en-US" sz="24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20" name="TextBox 19"/>
          <p:cNvSpPr txBox="1"/>
          <p:nvPr/>
        </p:nvSpPr>
        <p:spPr>
          <a:xfrm>
            <a:off x="7372365" y="4903338"/>
            <a:ext cx="3398554" cy="830997"/>
          </a:xfrm>
          <a:prstGeom prst="rect">
            <a:avLst/>
          </a:prstGeom>
          <a:noFill/>
          <a:ln>
            <a:noFill/>
          </a:ln>
        </p:spPr>
        <p:txBody>
          <a:bodyPr wrap="square" rtlCol="0">
            <a:spAutoFit/>
          </a:bodyPr>
          <a:lstStyle/>
          <a:p>
            <a:pPr algn="ctr"/>
            <a:r>
              <a:rPr lang="en-US" sz="2400" b="1" dirty="0" smtClean="0">
                <a:latin typeface="Lato" panose="020B0604020202020204" charset="0"/>
                <a:ea typeface="Lato" panose="020B0604020202020204" charset="0"/>
                <a:cs typeface="Lato" panose="020B0604020202020204" charset="0"/>
              </a:rPr>
              <a:t>So happy – walking on sunshine</a:t>
            </a:r>
            <a:endParaRPr lang="en-US" sz="24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pic>
        <p:nvPicPr>
          <p:cNvPr id="3074" name="Picture 2" descr="Moon, Cow, Jumping, Over, Anim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6626" y="2616253"/>
            <a:ext cx="2333783" cy="215621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ear, I'M Afraid, Sitting, The Jit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88827" y="1040487"/>
            <a:ext cx="2341362" cy="234136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Sun, Happy, Sunshine, Golden, Yello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31382" y="4538017"/>
            <a:ext cx="1940983" cy="1653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1954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45157" y="1521862"/>
            <a:ext cx="5788779" cy="954107"/>
          </a:xfrm>
          <a:prstGeom prst="rect">
            <a:avLst/>
          </a:prstGeom>
          <a:noFill/>
        </p:spPr>
        <p:txBody>
          <a:bodyPr wrap="square" rtlCol="0">
            <a:spAutoFit/>
          </a:bodyPr>
          <a:lstStyle/>
          <a:p>
            <a:r>
              <a:rPr lang="en-US" sz="2800" b="1" dirty="0" smtClean="0">
                <a:latin typeface="Lato" panose="020B0604020202020204" charset="0"/>
                <a:ea typeface="Lato" panose="020B0604020202020204" charset="0"/>
                <a:cs typeface="Lato" panose="020B0604020202020204" charset="0"/>
              </a:rPr>
              <a:t>Choose one word to describe a feeling</a:t>
            </a:r>
          </a:p>
        </p:txBody>
      </p:sp>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18</a:t>
            </a:fld>
            <a:endParaRPr lang="en-GB" dirty="0"/>
          </a:p>
        </p:txBody>
      </p:sp>
      <p:sp>
        <p:nvSpPr>
          <p:cNvPr id="13" name="TextBox 12"/>
          <p:cNvSpPr txBox="1"/>
          <p:nvPr/>
        </p:nvSpPr>
        <p:spPr>
          <a:xfrm>
            <a:off x="745157" y="631567"/>
            <a:ext cx="7405273"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Expressing feelings</a:t>
            </a:r>
            <a:endParaRPr lang="en-GB" sz="4400" b="1" dirty="0">
              <a:solidFill>
                <a:srgbClr val="95519E"/>
              </a:solidFill>
              <a:latin typeface="League Spartan" panose="00000800000000000000" pitchFamily="50" charset="0"/>
            </a:endParaRPr>
          </a:p>
        </p:txBody>
      </p:sp>
      <p:sp>
        <p:nvSpPr>
          <p:cNvPr id="11" name="TextBox 10"/>
          <p:cNvSpPr txBox="1"/>
          <p:nvPr/>
        </p:nvSpPr>
        <p:spPr>
          <a:xfrm>
            <a:off x="567146" y="2558677"/>
            <a:ext cx="7428340" cy="3577903"/>
          </a:xfrm>
          <a:prstGeom prst="rect">
            <a:avLst/>
          </a:prstGeom>
          <a:noFill/>
        </p:spPr>
        <p:txBody>
          <a:bodyPr wrap="square" rtlCol="0">
            <a:spAutoFit/>
          </a:bodyPr>
          <a:lstStyle/>
          <a:p>
            <a:endParaRPr lang="en-US" sz="1050" dirty="0"/>
          </a:p>
          <a:p>
            <a:pPr marL="342900" lvl="0" indent="-342900">
              <a:buFont typeface="Arial" panose="020B0604020202020204" pitchFamily="34" charset="0"/>
              <a:buChar char="•"/>
            </a:pPr>
            <a:r>
              <a:rPr lang="en-GB" sz="2400" dirty="0" smtClean="0">
                <a:latin typeface="Lato" panose="020B0604020202020204" charset="0"/>
                <a:ea typeface="Lato" panose="020B0604020202020204" charset="0"/>
                <a:cs typeface="Lato" panose="020B0604020202020204" charset="0"/>
              </a:rPr>
              <a:t>Where in </a:t>
            </a:r>
            <a:r>
              <a:rPr lang="en-GB" sz="2400" dirty="0">
                <a:latin typeface="Lato" panose="020B0604020202020204" charset="0"/>
                <a:ea typeface="Lato" panose="020B0604020202020204" charset="0"/>
                <a:cs typeface="Lato" panose="020B0604020202020204" charset="0"/>
              </a:rPr>
              <a:t>the body </a:t>
            </a:r>
            <a:r>
              <a:rPr lang="en-GB" sz="2400" dirty="0" smtClean="0">
                <a:latin typeface="Lato" panose="020B0604020202020204" charset="0"/>
                <a:ea typeface="Lato" panose="020B0604020202020204" charset="0"/>
                <a:cs typeface="Lato" panose="020B0604020202020204" charset="0"/>
              </a:rPr>
              <a:t>would someone experience </a:t>
            </a:r>
            <a:r>
              <a:rPr lang="en-GB" sz="2400" dirty="0">
                <a:latin typeface="Lato" panose="020B0604020202020204" charset="0"/>
                <a:ea typeface="Lato" panose="020B0604020202020204" charset="0"/>
                <a:cs typeface="Lato" panose="020B0604020202020204" charset="0"/>
              </a:rPr>
              <a:t>that </a:t>
            </a:r>
            <a:r>
              <a:rPr lang="en-GB" sz="2400" dirty="0" smtClean="0">
                <a:latin typeface="Lato" panose="020B0604020202020204" charset="0"/>
                <a:ea typeface="Lato" panose="020B0604020202020204" charset="0"/>
                <a:cs typeface="Lato" panose="020B0604020202020204" charset="0"/>
              </a:rPr>
              <a:t>feeling?</a:t>
            </a:r>
            <a:endParaRPr lang="en-GB" sz="2400" dirty="0">
              <a:latin typeface="Lato" panose="020B0604020202020204" charset="0"/>
              <a:ea typeface="Lato" panose="020B0604020202020204" charset="0"/>
              <a:cs typeface="Lato" panose="020B0604020202020204" charset="0"/>
            </a:endParaRP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If the feeling had a colour, what colour would it be? </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If it had a shape what shape would it be?</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If it had a texture, what texture would it be?</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If the feeling were an image or a picture, what would this be</a:t>
            </a:r>
            <a:r>
              <a:rPr lang="en-GB" sz="2400" dirty="0" smtClean="0">
                <a:latin typeface="Lato" panose="020B0604020202020204" charset="0"/>
                <a:ea typeface="Lato" panose="020B0604020202020204" charset="0"/>
                <a:cs typeface="Lato" panose="020B0604020202020204" charset="0"/>
              </a:rPr>
              <a:t>?</a:t>
            </a:r>
          </a:p>
          <a:p>
            <a:pPr marL="342900" lvl="0" indent="-342900">
              <a:buFont typeface="Arial" panose="020B0604020202020204" pitchFamily="34" charset="0"/>
              <a:buChar char="•"/>
            </a:pPr>
            <a:r>
              <a:rPr lang="en-GB" sz="2400" dirty="0" smtClean="0">
                <a:latin typeface="Lato" panose="020B0604020202020204" charset="0"/>
                <a:ea typeface="Lato" panose="020B0604020202020204" charset="0"/>
                <a:cs typeface="Lato" panose="020B0604020202020204" charset="0"/>
              </a:rPr>
              <a:t>If the feeling had a sound, what would this be?</a:t>
            </a:r>
            <a:endParaRPr lang="en-GB" sz="2400" dirty="0">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endParaRPr lang="en-US" sz="2400" dirty="0">
              <a:latin typeface="Lato" panose="020B0604020202020204" charset="0"/>
              <a:ea typeface="Lato" panose="020B0604020202020204" charset="0"/>
              <a:cs typeface="Lato" panose="020B0604020202020204" charset="0"/>
            </a:endParaRPr>
          </a:p>
        </p:txBody>
      </p:sp>
      <p:sp>
        <p:nvSpPr>
          <p:cNvPr id="12" name="TextBox 11"/>
          <p:cNvSpPr txBox="1"/>
          <p:nvPr/>
        </p:nvSpPr>
        <p:spPr>
          <a:xfrm>
            <a:off x="8256285" y="1075192"/>
            <a:ext cx="4263670" cy="992579"/>
          </a:xfrm>
          <a:prstGeom prst="rect">
            <a:avLst/>
          </a:prstGeom>
          <a:noFill/>
        </p:spPr>
        <p:txBody>
          <a:bodyPr wrap="square" rtlCol="0">
            <a:spAutoFit/>
          </a:bodyPr>
          <a:lstStyle/>
          <a:p>
            <a:endParaRPr lang="en-US" sz="1050" dirty="0"/>
          </a:p>
          <a:p>
            <a:r>
              <a:rPr lang="en-US" sz="2400" b="1" dirty="0" smtClean="0">
                <a:latin typeface="Lato" panose="020B0604020202020204" charset="0"/>
                <a:ea typeface="Lato" panose="020B0604020202020204" charset="0"/>
                <a:cs typeface="Lato" panose="020B0604020202020204" charset="0"/>
              </a:rPr>
              <a:t>Draw and write on and around the body outline</a:t>
            </a:r>
            <a:endParaRPr lang="en-US" sz="2400" b="1" dirty="0">
              <a:latin typeface="Lato" panose="020B0604020202020204" charset="0"/>
              <a:ea typeface="Lato" panose="020B0604020202020204" charset="0"/>
              <a:cs typeface="Lato" panose="020B060402020202020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12715" y="664572"/>
            <a:ext cx="683635" cy="566135"/>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02205" y="699989"/>
            <a:ext cx="495300" cy="49530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04545" y="2118758"/>
            <a:ext cx="3315309" cy="4292110"/>
          </a:xfrm>
          <a:prstGeom prst="rect">
            <a:avLst/>
          </a:prstGeom>
        </p:spPr>
      </p:pic>
    </p:spTree>
    <p:extLst>
      <p:ext uri="{BB962C8B-B14F-4D97-AF65-F5344CB8AC3E}">
        <p14:creationId xmlns:p14="http://schemas.microsoft.com/office/powerpoint/2010/main" val="23405368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 </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19</a:t>
            </a:fld>
            <a:endParaRPr lang="en-GB" dirty="0"/>
          </a:p>
        </p:txBody>
      </p:sp>
      <p:sp>
        <p:nvSpPr>
          <p:cNvPr id="13" name="TextBox 12"/>
          <p:cNvSpPr txBox="1"/>
          <p:nvPr/>
        </p:nvSpPr>
        <p:spPr>
          <a:xfrm>
            <a:off x="1020938" y="631444"/>
            <a:ext cx="10698917" cy="707886"/>
          </a:xfrm>
          <a:prstGeom prst="rect">
            <a:avLst/>
          </a:prstGeom>
          <a:noFill/>
        </p:spPr>
        <p:txBody>
          <a:bodyPr wrap="square" rtlCol="0">
            <a:spAutoFit/>
          </a:bodyPr>
          <a:lstStyle/>
          <a:p>
            <a:r>
              <a:rPr lang="en-GB" sz="4000" b="1" dirty="0" smtClean="0">
                <a:solidFill>
                  <a:srgbClr val="95519E"/>
                </a:solidFill>
                <a:latin typeface="League Spartan" panose="00000800000000000000" pitchFamily="50" charset="0"/>
              </a:rPr>
              <a:t>Why is it important to express feelings?</a:t>
            </a:r>
            <a:endParaRPr lang="en-GB" sz="4000" b="1" dirty="0">
              <a:solidFill>
                <a:srgbClr val="95519E"/>
              </a:solidFill>
              <a:latin typeface="League Spartan" panose="00000800000000000000" pitchFamily="50" charset="0"/>
            </a:endParaRPr>
          </a:p>
        </p:txBody>
      </p:sp>
      <p:pic>
        <p:nvPicPr>
          <p:cNvPr id="5124" name="Picture 4" descr="Questions, Demand, Doubts, Psycholog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6085" y="2019550"/>
            <a:ext cx="3764614" cy="376461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200" y="347488"/>
            <a:ext cx="1085850" cy="1085850"/>
          </a:xfrm>
          <a:prstGeom prst="rect">
            <a:avLst/>
          </a:prstGeom>
        </p:spPr>
      </p:pic>
    </p:spTree>
    <p:extLst>
      <p:ext uri="{BB962C8B-B14F-4D97-AF65-F5344CB8AC3E}">
        <p14:creationId xmlns:p14="http://schemas.microsoft.com/office/powerpoint/2010/main" val="2117503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72330" y="2006679"/>
            <a:ext cx="5189083" cy="3970318"/>
          </a:xfrm>
          <a:prstGeom prst="rect">
            <a:avLst/>
          </a:prstGeom>
          <a:noFill/>
          <a:ln w="38100">
            <a:solidFill>
              <a:srgbClr val="7030A0"/>
            </a:solidFill>
          </a:ln>
        </p:spPr>
        <p:txBody>
          <a:bodyPr wrap="square" rtlCol="0">
            <a:spAutoFit/>
          </a:bodyPr>
          <a:lstStyle/>
          <a:p>
            <a:r>
              <a:rPr lang="en-GB" sz="2800" b="1" dirty="0" smtClean="0">
                <a:latin typeface="Lato" panose="020B0604020202020204" charset="0"/>
                <a:ea typeface="Lato" panose="020B0604020202020204" charset="0"/>
                <a:cs typeface="Lato" panose="020B0604020202020204" charset="0"/>
              </a:rPr>
              <a:t>Jamie </a:t>
            </a:r>
            <a:r>
              <a:rPr lang="en-GB" sz="2800" b="1" dirty="0">
                <a:latin typeface="Lato" panose="020B0604020202020204" charset="0"/>
                <a:ea typeface="Lato" panose="020B0604020202020204" charset="0"/>
                <a:cs typeface="Lato" panose="020B0604020202020204" charset="0"/>
              </a:rPr>
              <a:t>feels worried a lot of the time.  Everything seems to worry Jamie.  It feels like all the worries in the world are building up into a big pile, sometimes it feels like a wall of worries.  Jamie tries not to think </a:t>
            </a:r>
            <a:r>
              <a:rPr lang="en-GB" sz="2800" b="1" dirty="0" smtClean="0">
                <a:latin typeface="Lato" panose="020B0604020202020204" charset="0"/>
                <a:ea typeface="Lato" panose="020B0604020202020204" charset="0"/>
                <a:cs typeface="Lato" panose="020B0604020202020204" charset="0"/>
              </a:rPr>
              <a:t>about what </a:t>
            </a:r>
            <a:r>
              <a:rPr lang="en-GB" sz="2800" b="1" dirty="0">
                <a:latin typeface="Lato" panose="020B0604020202020204" charset="0"/>
                <a:ea typeface="Lato" panose="020B0604020202020204" charset="0"/>
                <a:cs typeface="Lato" panose="020B0604020202020204" charset="0"/>
              </a:rPr>
              <a:t>is happening or the feelings.  </a:t>
            </a:r>
            <a:endParaRPr lang="en-GB" sz="2800" dirty="0">
              <a:latin typeface="Lato" panose="020B0604020202020204" charset="0"/>
              <a:ea typeface="Lato" panose="020B0604020202020204" charset="0"/>
              <a:cs typeface="Lato" panose="020B0604020202020204" charset="0"/>
            </a:endParaRPr>
          </a:p>
        </p:txBody>
      </p:sp>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20</a:t>
            </a:fld>
            <a:endParaRPr lang="en-GB" dirty="0"/>
          </a:p>
        </p:txBody>
      </p:sp>
      <p:sp>
        <p:nvSpPr>
          <p:cNvPr id="13" name="TextBox 12"/>
          <p:cNvSpPr txBox="1"/>
          <p:nvPr/>
        </p:nvSpPr>
        <p:spPr>
          <a:xfrm>
            <a:off x="503693" y="640483"/>
            <a:ext cx="1121616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Giving advice and getting support</a:t>
            </a:r>
            <a:endParaRPr lang="en-GB" sz="4400" b="1" dirty="0">
              <a:solidFill>
                <a:srgbClr val="95519E"/>
              </a:solidFill>
              <a:latin typeface="League Spartan" panose="00000800000000000000" pitchFamily="50" charset="0"/>
            </a:endParaRPr>
          </a:p>
        </p:txBody>
      </p:sp>
      <p:sp>
        <p:nvSpPr>
          <p:cNvPr id="4" name="TextBox 3"/>
          <p:cNvSpPr txBox="1"/>
          <p:nvPr/>
        </p:nvSpPr>
        <p:spPr>
          <a:xfrm>
            <a:off x="6374286" y="1883568"/>
            <a:ext cx="5165766" cy="4154984"/>
          </a:xfrm>
          <a:prstGeom prst="rect">
            <a:avLst/>
          </a:prstGeom>
          <a:noFill/>
        </p:spPr>
        <p:txBody>
          <a:bodyPr wrap="square" rtlCol="0">
            <a:spAutoFit/>
          </a:bodyPr>
          <a:lstStyle/>
          <a:p>
            <a:pPr lvl="0"/>
            <a:r>
              <a:rPr lang="en-GB" sz="2400" b="1" dirty="0" smtClean="0">
                <a:latin typeface="Lato" panose="020B0604020202020204" charset="0"/>
                <a:ea typeface="Lato" panose="020B0604020202020204" charset="0"/>
                <a:cs typeface="Lato" panose="020B0604020202020204" charset="0"/>
              </a:rPr>
              <a:t>Discuss: </a:t>
            </a:r>
          </a:p>
          <a:p>
            <a:pPr lvl="1"/>
            <a:endParaRPr lang="en-GB" sz="1400" b="1" dirty="0" smtClean="0">
              <a:latin typeface="Lato" panose="020B0604020202020204" charset="0"/>
              <a:ea typeface="Lato" panose="020B0604020202020204" charset="0"/>
              <a:cs typeface="Lato" panose="020B0604020202020204" charset="0"/>
            </a:endParaRPr>
          </a:p>
          <a:p>
            <a:pPr marL="800100" lvl="1" indent="-342900">
              <a:buFont typeface="Arial" panose="020B0604020202020204" pitchFamily="34" charset="0"/>
              <a:buChar char="•"/>
            </a:pPr>
            <a:r>
              <a:rPr lang="en-GB" sz="2400" dirty="0" smtClean="0">
                <a:latin typeface="Lato" panose="020B0604020202020204" charset="0"/>
                <a:ea typeface="Lato" panose="020B0604020202020204" charset="0"/>
                <a:cs typeface="Lato" panose="020B0604020202020204" charset="0"/>
              </a:rPr>
              <a:t>What </a:t>
            </a:r>
            <a:r>
              <a:rPr lang="en-GB" sz="2400" dirty="0">
                <a:latin typeface="Lato" panose="020B0604020202020204" charset="0"/>
                <a:ea typeface="Lato" panose="020B0604020202020204" charset="0"/>
                <a:cs typeface="Lato" panose="020B0604020202020204" charset="0"/>
              </a:rPr>
              <a:t>would help Jamie express the feelings?</a:t>
            </a:r>
          </a:p>
          <a:p>
            <a:pPr marL="800100" lvl="1"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What might be stopping Jamie from doing this?</a:t>
            </a:r>
          </a:p>
          <a:p>
            <a:pPr marL="800100" lvl="1"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What might be the consequences of Jamie not expressing the feelings?   </a:t>
            </a:r>
          </a:p>
          <a:p>
            <a:pPr marL="800100" lvl="1"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What would most help Jamie in this situation?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200" y="1438564"/>
            <a:ext cx="917496" cy="917496"/>
          </a:xfrm>
          <a:prstGeom prst="rect">
            <a:avLst/>
          </a:prstGeom>
        </p:spPr>
      </p:pic>
    </p:spTree>
    <p:extLst>
      <p:ext uri="{BB962C8B-B14F-4D97-AF65-F5344CB8AC3E}">
        <p14:creationId xmlns:p14="http://schemas.microsoft.com/office/powerpoint/2010/main" val="3860700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 </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21</a:t>
            </a:fld>
            <a:endParaRPr lang="en-GB" dirty="0"/>
          </a:p>
        </p:txBody>
      </p:sp>
      <p:sp>
        <p:nvSpPr>
          <p:cNvPr id="13" name="TextBox 12"/>
          <p:cNvSpPr txBox="1"/>
          <p:nvPr/>
        </p:nvSpPr>
        <p:spPr>
          <a:xfrm>
            <a:off x="503693" y="624269"/>
            <a:ext cx="1121616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Getting support</a:t>
            </a:r>
            <a:endParaRPr lang="en-GB" sz="4400" b="1" dirty="0">
              <a:solidFill>
                <a:srgbClr val="95519E"/>
              </a:solidFill>
              <a:latin typeface="League Spartan" panose="00000800000000000000" pitchFamily="50" charset="0"/>
            </a:endParaRPr>
          </a:p>
        </p:txBody>
      </p:sp>
      <p:sp>
        <p:nvSpPr>
          <p:cNvPr id="4" name="TextBox 3"/>
          <p:cNvSpPr txBox="1"/>
          <p:nvPr/>
        </p:nvSpPr>
        <p:spPr>
          <a:xfrm>
            <a:off x="6562972" y="1196239"/>
            <a:ext cx="4642901" cy="4893647"/>
          </a:xfrm>
          <a:prstGeom prst="rect">
            <a:avLst/>
          </a:prstGeom>
          <a:noFill/>
        </p:spPr>
        <p:txBody>
          <a:bodyPr wrap="square" rtlCol="0">
            <a:spAutoFit/>
          </a:bodyPr>
          <a:lstStyle/>
          <a:p>
            <a:pPr lvl="0"/>
            <a:r>
              <a:rPr lang="en-GB" sz="2800" b="1" dirty="0" smtClean="0">
                <a:latin typeface="Lato" panose="020B0604020202020204" charset="0"/>
                <a:ea typeface="Lato" panose="020B0604020202020204" charset="0"/>
                <a:cs typeface="Lato" panose="020B0604020202020204" charset="0"/>
              </a:rPr>
              <a:t>If someone is experiencing difficult feelings (maybe feeling sad, lonely or worried for example) they should talk to an adult they trust.  </a:t>
            </a:r>
          </a:p>
          <a:p>
            <a:pPr lvl="0"/>
            <a:endParaRPr lang="en-GB" sz="2400" dirty="0">
              <a:latin typeface="League Spartan"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This can help the situation and can stop it from getting worse.</a:t>
            </a:r>
          </a:p>
          <a:p>
            <a:endParaRPr lang="en-GB" sz="2400" dirty="0">
              <a:latin typeface="Lato" panose="020B0604020202020204" charset="0"/>
              <a:ea typeface="Lato" panose="020B0604020202020204" charset="0"/>
              <a:cs typeface="Lato" panose="020B0604020202020204" charset="0"/>
            </a:endParaRPr>
          </a:p>
          <a:p>
            <a:pPr lvl="0"/>
            <a:r>
              <a:rPr lang="en-GB" sz="2400" dirty="0" smtClean="0">
                <a:latin typeface="Lato" panose="020B0604020202020204" charset="0"/>
                <a:ea typeface="Lato" panose="020B0604020202020204" charset="0"/>
                <a:cs typeface="Lato" panose="020B0604020202020204" charset="0"/>
              </a:rPr>
              <a:t>You can also get advice on the </a:t>
            </a:r>
            <a:r>
              <a:rPr lang="en-GB" sz="2400" dirty="0" err="1" smtClean="0">
                <a:latin typeface="Lato" panose="020B0604020202020204" charset="0"/>
                <a:ea typeface="Lato" panose="020B0604020202020204" charset="0"/>
                <a:cs typeface="Lato" panose="020B0604020202020204" charset="0"/>
              </a:rPr>
              <a:t>ChildLine</a:t>
            </a:r>
            <a:r>
              <a:rPr lang="en-GB" sz="2400" dirty="0" smtClean="0">
                <a:latin typeface="Lato" panose="020B0604020202020204" charset="0"/>
                <a:ea typeface="Lato" panose="020B0604020202020204" charset="0"/>
                <a:cs typeface="Lato" panose="020B0604020202020204" charset="0"/>
              </a:rPr>
              <a:t> website.</a:t>
            </a:r>
          </a:p>
        </p:txBody>
      </p:sp>
      <p:grpSp>
        <p:nvGrpSpPr>
          <p:cNvPr id="8" name="Group 7"/>
          <p:cNvGrpSpPr/>
          <p:nvPr/>
        </p:nvGrpSpPr>
        <p:grpSpPr>
          <a:xfrm>
            <a:off x="-499712" y="1393710"/>
            <a:ext cx="7975051" cy="3347571"/>
            <a:chOff x="-569223" y="1206698"/>
            <a:chExt cx="7975051" cy="3347571"/>
          </a:xfrm>
        </p:grpSpPr>
        <p:pic>
          <p:nvPicPr>
            <p:cNvPr id="9" name="Picture 6" descr="Directory, Wood, Shield, Signpos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223" y="1206698"/>
              <a:ext cx="7975051" cy="334757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051566" y="3158967"/>
              <a:ext cx="4446608" cy="769441"/>
            </a:xfrm>
            <a:prstGeom prst="rect">
              <a:avLst/>
            </a:prstGeom>
            <a:solidFill>
              <a:srgbClr val="FFFF00"/>
            </a:solidFill>
          </p:spPr>
          <p:txBody>
            <a:bodyPr wrap="square" rtlCol="0">
              <a:spAutoFit/>
            </a:bodyPr>
            <a:lstStyle/>
            <a:p>
              <a:r>
                <a:rPr lang="en-US" sz="2200" b="1" dirty="0">
                  <a:latin typeface="Lato" panose="020F0502020204030203" pitchFamily="34" charset="0"/>
                  <a:ea typeface="Lato" panose="020F0502020204030203" pitchFamily="34" charset="0"/>
                  <a:cs typeface="Lato" panose="020F0502020204030203" pitchFamily="34" charset="0"/>
                </a:rPr>
                <a:t>ChildLine: </a:t>
              </a:r>
              <a:r>
                <a:rPr lang="en-US" sz="2200" b="1" dirty="0" smtClean="0">
                  <a:latin typeface="Lato" panose="020F0502020204030203" pitchFamily="34" charset="0"/>
                  <a:ea typeface="Lato" panose="020F0502020204030203" pitchFamily="34" charset="0"/>
                  <a:cs typeface="Lato" panose="020F0502020204030203" pitchFamily="34" charset="0"/>
                  <a:hlinkClick r:id="rId4"/>
                </a:rPr>
                <a:t>www.childline.org.uk</a:t>
              </a:r>
              <a:r>
                <a:rPr lang="en-US" sz="2200" b="1" dirty="0" smtClean="0">
                  <a:latin typeface="Lato" panose="020F0502020204030203" pitchFamily="34" charset="0"/>
                  <a:ea typeface="Lato" panose="020F0502020204030203" pitchFamily="34" charset="0"/>
                  <a:cs typeface="Lato" panose="020F0502020204030203" pitchFamily="34" charset="0"/>
                </a:rPr>
                <a:t> </a:t>
              </a:r>
            </a:p>
            <a:p>
              <a:r>
                <a:rPr lang="en-US" sz="2200" b="1" dirty="0" smtClean="0">
                  <a:latin typeface="Lato" panose="020F0502020204030203" pitchFamily="34" charset="0"/>
                  <a:ea typeface="Lato" panose="020F0502020204030203" pitchFamily="34" charset="0"/>
                  <a:cs typeface="Lato" panose="020F0502020204030203" pitchFamily="34" charset="0"/>
                </a:rPr>
                <a:t>0800 1111</a:t>
              </a:r>
            </a:p>
          </p:txBody>
        </p:sp>
        <p:sp>
          <p:nvSpPr>
            <p:cNvPr id="11" name="TextBox 10"/>
            <p:cNvSpPr txBox="1"/>
            <p:nvPr/>
          </p:nvSpPr>
          <p:spPr>
            <a:xfrm>
              <a:off x="767177" y="2093114"/>
              <a:ext cx="4429944" cy="769441"/>
            </a:xfrm>
            <a:prstGeom prst="rect">
              <a:avLst/>
            </a:prstGeom>
            <a:solidFill>
              <a:srgbClr val="FFFF00"/>
            </a:solidFill>
          </p:spPr>
          <p:txBody>
            <a:bodyPr wrap="square" rtlCol="0">
              <a:spAutoFit/>
            </a:bodyPr>
            <a:lstStyle/>
            <a:p>
              <a:r>
                <a:rPr lang="en-GB" sz="2200" b="1" dirty="0" smtClean="0">
                  <a:latin typeface="Lato" panose="020B0604020202020204" charset="0"/>
                  <a:ea typeface="Lato" panose="020B0604020202020204" charset="0"/>
                  <a:cs typeface="Lato" panose="020B0604020202020204" charset="0"/>
                </a:rPr>
                <a:t>Talk to a trusted adult at home or at school</a:t>
              </a:r>
              <a:endParaRPr lang="en-GB" sz="2200" b="1" dirty="0">
                <a:latin typeface="Lato" panose="020B0604020202020204" charset="0"/>
                <a:ea typeface="Lato" panose="020B0604020202020204" charset="0"/>
                <a:cs typeface="Lato" panose="020B0604020202020204" charset="0"/>
              </a:endParaRPr>
            </a:p>
          </p:txBody>
        </p:sp>
      </p:gr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3693" y="4741281"/>
            <a:ext cx="4234185" cy="2227181"/>
          </a:xfrm>
          <a:prstGeom prst="rect">
            <a:avLst/>
          </a:prstGeom>
        </p:spPr>
      </p:pic>
    </p:spTree>
    <p:extLst>
      <p:ext uri="{BB962C8B-B14F-4D97-AF65-F5344CB8AC3E}">
        <p14:creationId xmlns:p14="http://schemas.microsoft.com/office/powerpoint/2010/main" val="3445035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366910"/>
            <a:ext cx="10714182" cy="1446550"/>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Expressing feelings: </a:t>
            </a:r>
          </a:p>
          <a:p>
            <a:r>
              <a:rPr lang="en-GB" sz="4400" b="1" dirty="0" smtClean="0">
                <a:solidFill>
                  <a:srgbClr val="95519E"/>
                </a:solidFill>
                <a:latin typeface="League Spartan" panose="00000800000000000000" pitchFamily="50" charset="0"/>
              </a:rPr>
              <a:t>Where are we now?</a:t>
            </a:r>
            <a:endParaRPr lang="en-GB" sz="4400" b="1" dirty="0">
              <a:solidFill>
                <a:srgbClr val="95519E"/>
              </a:solidFill>
              <a:latin typeface="League Spartan" panose="00000800000000000000" pitchFamily="50" charset="0"/>
            </a:endParaRPr>
          </a:p>
        </p:txBody>
      </p:sp>
      <p:sp>
        <p:nvSpPr>
          <p:cNvPr id="8" name="TextBox 7"/>
          <p:cNvSpPr txBox="1"/>
          <p:nvPr/>
        </p:nvSpPr>
        <p:spPr>
          <a:xfrm>
            <a:off x="6264936" y="1911473"/>
            <a:ext cx="5594993" cy="2769989"/>
          </a:xfrm>
          <a:prstGeom prst="rect">
            <a:avLst/>
          </a:prstGeom>
          <a:noFill/>
        </p:spPr>
        <p:txBody>
          <a:bodyPr wrap="square" rtlCol="0">
            <a:spAutoFit/>
          </a:bodyPr>
          <a:lstStyle/>
          <a:p>
            <a:r>
              <a:rPr lang="en-US" sz="2800" dirty="0" smtClean="0">
                <a:latin typeface="Lato" panose="020B0604020202020204" charset="0"/>
                <a:ea typeface="Lato" panose="020B0604020202020204" charset="0"/>
                <a:cs typeface="Lato" panose="020B0604020202020204" charset="0"/>
              </a:rPr>
              <a:t>Then, go back to the ‘graffiti board?’ activity</a:t>
            </a:r>
          </a:p>
          <a:p>
            <a:endParaRPr lang="en-US" sz="1600" dirty="0" smtClean="0"/>
          </a:p>
          <a:p>
            <a:r>
              <a:rPr lang="en-US" sz="2400" dirty="0" smtClean="0">
                <a:latin typeface="Lato" panose="020F0502020204030203" pitchFamily="34" charset="0"/>
                <a:ea typeface="Lato" panose="020F0502020204030203" pitchFamily="34" charset="0"/>
                <a:cs typeface="Lato" panose="020F0502020204030203" pitchFamily="34" charset="0"/>
              </a:rPr>
              <a:t>Is there anything you would like to change?</a:t>
            </a:r>
          </a:p>
          <a:p>
            <a:endParaRPr lang="en-US" sz="600" dirty="0" smtClean="0">
              <a:latin typeface="Lato" panose="020F0502020204030203" pitchFamily="34" charset="0"/>
              <a:ea typeface="Lato" panose="020F0502020204030203" pitchFamily="34" charset="0"/>
              <a:cs typeface="Lato" panose="020F0502020204030203" pitchFamily="34"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Is there anything you would like to add?</a:t>
            </a:r>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smtClean="0">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22</a:t>
            </a:fld>
            <a:endParaRPr lang="en-GB" dirty="0"/>
          </a:p>
        </p:txBody>
      </p:sp>
      <p:sp>
        <p:nvSpPr>
          <p:cNvPr id="10" name="TextBox 9"/>
          <p:cNvSpPr txBox="1"/>
          <p:nvPr/>
        </p:nvSpPr>
        <p:spPr>
          <a:xfrm>
            <a:off x="6264936" y="4358795"/>
            <a:ext cx="5594993" cy="1569660"/>
          </a:xfrm>
          <a:prstGeom prst="rect">
            <a:avLst/>
          </a:prstGeom>
          <a:solidFill>
            <a:schemeClr val="bg1"/>
          </a:solidFill>
          <a:ln>
            <a:noFill/>
          </a:ln>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Use a different </a:t>
            </a:r>
            <a:r>
              <a:rPr lang="en-US" sz="2400" dirty="0" err="1" smtClean="0">
                <a:latin typeface="Lato" panose="020F0502020204030203" pitchFamily="34" charset="0"/>
                <a:ea typeface="Lato" panose="020F0502020204030203" pitchFamily="34" charset="0"/>
                <a:cs typeface="Lato" panose="020F0502020204030203" pitchFamily="34" charset="0"/>
              </a:rPr>
              <a:t>coloured</a:t>
            </a:r>
            <a:r>
              <a:rPr lang="en-US" sz="2400" dirty="0" smtClean="0">
                <a:latin typeface="Lato" panose="020F0502020204030203" pitchFamily="34" charset="0"/>
                <a:ea typeface="Lato" panose="020F0502020204030203" pitchFamily="34" charset="0"/>
                <a:cs typeface="Lato" panose="020F0502020204030203" pitchFamily="34" charset="0"/>
              </a:rPr>
              <a:t> pen </a:t>
            </a:r>
            <a:r>
              <a:rPr lang="en-US" sz="2400" dirty="0">
                <a:latin typeface="Lato" panose="020F0502020204030203" pitchFamily="34" charset="0"/>
                <a:ea typeface="Lato" panose="020F0502020204030203" pitchFamily="34" charset="0"/>
                <a:cs typeface="Lato" panose="020F0502020204030203" pitchFamily="34" charset="0"/>
              </a:rPr>
              <a:t>or pencil to amend your draw and write and show how your thinking has developed or changed. </a:t>
            </a: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4" name="TextBox 3"/>
          <p:cNvSpPr txBox="1"/>
          <p:nvPr/>
        </p:nvSpPr>
        <p:spPr>
          <a:xfrm>
            <a:off x="857267" y="1937000"/>
            <a:ext cx="5238733" cy="1384995"/>
          </a:xfrm>
          <a:prstGeom prst="rect">
            <a:avLst/>
          </a:prstGeom>
          <a:noFill/>
        </p:spPr>
        <p:txBody>
          <a:bodyPr wrap="square" rtlCol="0">
            <a:spAutoFit/>
          </a:bodyPr>
          <a:lstStyle/>
          <a:p>
            <a:r>
              <a:rPr lang="en-GB" sz="2800" dirty="0" smtClean="0">
                <a:latin typeface="Lato" panose="020B0604020202020204" charset="0"/>
                <a:ea typeface="Lato" panose="020B0604020202020204" charset="0"/>
                <a:cs typeface="Lato" panose="020B0604020202020204" charset="0"/>
              </a:rPr>
              <a:t>Share something you have learned today that you didn’t know before. </a:t>
            </a:r>
            <a:endParaRPr lang="en-GB" sz="2800" dirty="0">
              <a:latin typeface="Lato" panose="020B0604020202020204" charset="0"/>
              <a:ea typeface="Lato" panose="020B0604020202020204" charset="0"/>
              <a:cs typeface="Lato" panose="020B0604020202020204" charset="0"/>
            </a:endParaRPr>
          </a:p>
        </p:txBody>
      </p:sp>
      <p:pic>
        <p:nvPicPr>
          <p:cNvPr id="6" name="Picture 2" descr="People, Refugee, Children, Girls, Portrait, Chil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6026" y="3483247"/>
            <a:ext cx="3891196" cy="257386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79582" y="236815"/>
            <a:ext cx="1773509" cy="1820443"/>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93075" y="486531"/>
            <a:ext cx="1535228" cy="1114812"/>
          </a:xfrm>
          <a:prstGeom prst="rect">
            <a:avLst/>
          </a:prstGeom>
        </p:spPr>
      </p:pic>
    </p:spTree>
    <p:extLst>
      <p:ext uri="{BB962C8B-B14F-4D97-AF65-F5344CB8AC3E}">
        <p14:creationId xmlns:p14="http://schemas.microsoft.com/office/powerpoint/2010/main" val="654687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2" grpId="0"/>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Additional activity</a:t>
            </a:r>
            <a:endParaRPr lang="en-GB" sz="4400" b="1" dirty="0">
              <a:solidFill>
                <a:srgbClr val="95519E"/>
              </a:solidFill>
              <a:latin typeface="League Spartan" panose="00000800000000000000" pitchFamily="50" charset="0"/>
            </a:endParaRPr>
          </a:p>
        </p:txBody>
      </p:sp>
      <p:sp>
        <p:nvSpPr>
          <p:cNvPr id="8" name="TextBox 7"/>
          <p:cNvSpPr txBox="1"/>
          <p:nvPr/>
        </p:nvSpPr>
        <p:spPr>
          <a:xfrm>
            <a:off x="1101768" y="2742362"/>
            <a:ext cx="4587832" cy="1384995"/>
          </a:xfrm>
          <a:prstGeom prst="rect">
            <a:avLst/>
          </a:prstGeom>
          <a:noFill/>
        </p:spPr>
        <p:txBody>
          <a:bodyPr wrap="square" rtlCol="0">
            <a:spAutoFit/>
          </a:bodyPr>
          <a:lstStyle/>
          <a:p>
            <a:r>
              <a:rPr lang="en-US" sz="2800" b="1" dirty="0" smtClean="0">
                <a:latin typeface="Lato" panose="020B0604020202020204" charset="0"/>
                <a:ea typeface="Lato" panose="020B0604020202020204" charset="0"/>
                <a:cs typeface="Lato" panose="020B0604020202020204" charset="0"/>
              </a:rPr>
              <a:t>Produce a piece of artwork or descriptive writing about feelings. </a:t>
            </a:r>
            <a:endParaRPr lang="en-US" sz="2800" dirty="0" smtClean="0">
              <a:latin typeface="Lato" panose="020B0604020202020204" charset="0"/>
              <a:ea typeface="Lato" panose="020B0604020202020204" charset="0"/>
              <a:cs typeface="Lato" panose="020B0604020202020204" charset="0"/>
            </a:endParaRPr>
          </a:p>
        </p:txBody>
      </p:sp>
      <p:sp>
        <p:nvSpPr>
          <p:cNvPr id="5" name="Footer Placeholder 4"/>
          <p:cNvSpPr>
            <a:spLocks noGrp="1"/>
          </p:cNvSpPr>
          <p:nvPr>
            <p:ph type="ftr" sz="quarter" idx="11"/>
          </p:nvPr>
        </p:nvSpPr>
        <p:spPr>
          <a:xfrm>
            <a:off x="0" y="6380093"/>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23</a:t>
            </a:fld>
            <a:endParaRPr lang="en-GB" dirty="0"/>
          </a:p>
        </p:txBody>
      </p:sp>
      <p:sp>
        <p:nvSpPr>
          <p:cNvPr id="6" name="Vertical Scroll 5"/>
          <p:cNvSpPr/>
          <p:nvPr/>
        </p:nvSpPr>
        <p:spPr>
          <a:xfrm>
            <a:off x="6255657" y="1397834"/>
            <a:ext cx="4673600" cy="4074050"/>
          </a:xfrm>
          <a:prstGeom prst="verticalScroll">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74415" y="660662"/>
            <a:ext cx="683635" cy="566135"/>
          </a:xfrm>
          <a:prstGeom prst="rect">
            <a:avLst/>
          </a:prstGeom>
        </p:spPr>
      </p:pic>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3863</TotalTime>
  <Words>2235</Words>
  <Application>Microsoft Office PowerPoint</Application>
  <PresentationFormat>Widescreen</PresentationFormat>
  <Paragraphs>343</Paragraphs>
  <Slides>23</Slides>
  <Notes>23</Notes>
  <HiddenSlides>7</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23</vt:i4>
      </vt:variant>
    </vt:vector>
  </HeadingPairs>
  <TitlesOfParts>
    <vt:vector size="33" baseType="lpstr">
      <vt:lpstr>League Spartan</vt:lpstr>
      <vt:lpstr>Gill Sans MT</vt:lpstr>
      <vt:lpstr>Open Sans Light</vt:lpstr>
      <vt:lpstr>Arial</vt:lpstr>
      <vt:lpstr>Lato</vt:lpstr>
      <vt:lpstr>Calibri</vt:lpstr>
      <vt:lpstr>Calibri Light</vt:lpstr>
      <vt:lpstr>Times New Roman</vt:lpstr>
      <vt:lpstr>Open Sans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Laura Greaves</cp:lastModifiedBy>
  <cp:revision>301</cp:revision>
  <dcterms:created xsi:type="dcterms:W3CDTF">2018-11-29T11:01:12Z</dcterms:created>
  <dcterms:modified xsi:type="dcterms:W3CDTF">2020-12-22T17:00:55Z</dcterms:modified>
</cp:coreProperties>
</file>