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257" r:id="rId2"/>
    <p:sldId id="278" r:id="rId3"/>
    <p:sldId id="280" r:id="rId4"/>
    <p:sldId id="281" r:id="rId5"/>
    <p:sldId id="292" r:id="rId6"/>
    <p:sldId id="259" r:id="rId7"/>
    <p:sldId id="283" r:id="rId8"/>
    <p:sldId id="270" r:id="rId9"/>
    <p:sldId id="271" r:id="rId10"/>
    <p:sldId id="264" r:id="rId11"/>
    <p:sldId id="272" r:id="rId12"/>
    <p:sldId id="284" r:id="rId13"/>
    <p:sldId id="285" r:id="rId14"/>
    <p:sldId id="286" r:id="rId15"/>
    <p:sldId id="293" r:id="rId16"/>
    <p:sldId id="287" r:id="rId17"/>
    <p:sldId id="288" r:id="rId18"/>
    <p:sldId id="289" r:id="rId19"/>
    <p:sldId id="290" r:id="rId20"/>
    <p:sldId id="291" r:id="rId21"/>
  </p:sldIdLst>
  <p:sldSz cx="12192000" cy="6858000"/>
  <p:notesSz cx="6858000" cy="9144000"/>
  <p:embeddedFontLst>
    <p:embeddedFont>
      <p:font typeface="Lato" panose="020B0604020202020204" charset="0"/>
      <p:regular r:id="rId23"/>
      <p:bold r:id="rId24"/>
      <p:italic r:id="rId25"/>
      <p:boldItalic r:id="rId26"/>
    </p:embeddedFont>
    <p:embeddedFont>
      <p:font typeface="Calibri Light" panose="020F0302020204030204" pitchFamily="34" charset="0"/>
      <p:regular r:id="rId27"/>
      <p:italic r:id="rId28"/>
    </p:embeddedFont>
    <p:embeddedFont>
      <p:font typeface="Calibri" panose="020F0502020204030204" pitchFamily="34" charset="0"/>
      <p:regular r:id="rId29"/>
      <p:bold r:id="rId30"/>
      <p:italic r:id="rId31"/>
      <p:boldItalic r:id="rId32"/>
    </p:embeddedFont>
    <p:embeddedFont>
      <p:font typeface="League Spartan" panose="020B0604020202020204" charset="0"/>
      <p:bold r:id="rId33"/>
    </p:embeddedFont>
    <p:embeddedFont>
      <p:font typeface="Open Sans Light" panose="020B0604020202020204" charset="0"/>
      <p:regular r:id="rId34"/>
    </p:embeddedFont>
    <p:embeddedFont>
      <p:font typeface="Gill Sans MT" panose="020B0502020104020203"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7CACD51-447B-4353-A4C8-93068CD880B2}">
          <p14:sldIdLst>
            <p14:sldId id="257"/>
            <p14:sldId id="278"/>
            <p14:sldId id="280"/>
            <p14:sldId id="281"/>
            <p14:sldId id="292"/>
            <p14:sldId id="259"/>
            <p14:sldId id="283"/>
            <p14:sldId id="270"/>
          </p14:sldIdLst>
        </p14:section>
        <p14:section name="Pupil facing slides" id="{49D5C903-7573-4306-956E-05A9E9ADE735}">
          <p14:sldIdLst>
            <p14:sldId id="271"/>
            <p14:sldId id="264"/>
            <p14:sldId id="272"/>
            <p14:sldId id="284"/>
            <p14:sldId id="285"/>
            <p14:sldId id="286"/>
            <p14:sldId id="293"/>
            <p14:sldId id="287"/>
            <p14:sldId id="288"/>
            <p14:sldId id="289"/>
            <p14:sldId id="290"/>
            <p14:sldId id="291"/>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3" clrIdx="0">
    <p:extLst>
      <p:ext uri="{19B8F6BF-5375-455C-9EA6-DF929625EA0E}">
        <p15:presenceInfo xmlns:p15="http://schemas.microsoft.com/office/powerpoint/2012/main" userId="Lydia Stober" providerId="None"/>
      </p:ext>
    </p:extLst>
  </p:cmAuthor>
  <p:cmAuthor id="2" name="Jenny Fox" initials="JF" lastIdx="3"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68" autoAdjust="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064E6-2C83-4EAC-9B8E-6067B5B84C17}"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9A6C33-5F6B-474E-BE1B-0723225BC032}" type="slidenum">
              <a:rPr lang="en-GB" smtClean="0"/>
              <a:t>‹#›</a:t>
            </a:fld>
            <a:endParaRPr lang="en-GB"/>
          </a:p>
        </p:txBody>
      </p:sp>
    </p:spTree>
    <p:extLst>
      <p:ext uri="{BB962C8B-B14F-4D97-AF65-F5344CB8AC3E}">
        <p14:creationId xmlns:p14="http://schemas.microsoft.com/office/powerpoint/2010/main" val="498087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806276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 ground rules for PSHE lessons and highlight any particularly relevant to this lesson.</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 - these are a simplified, more pupil-friendly version of the outcomes on slide 6 (teacher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Explain to the pupils that this lesson will focus on household products, especially medicines and the importance of people using these safely. In the lesson they will be looking at packaging from real medicines and that these have been emptied (and washed if required).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 Baseline activity (5-15 mins)</a:t>
            </a:r>
          </a:p>
          <a:p>
            <a:r>
              <a:rPr lang="en-GB" sz="1200" b="1" kern="1200" dirty="0">
                <a:solidFill>
                  <a:schemeClr val="tx1"/>
                </a:solidFill>
                <a:effectLst/>
                <a:latin typeface="+mn-lt"/>
                <a:ea typeface="+mn-ea"/>
                <a:cs typeface="+mn-cs"/>
              </a:rPr>
              <a:t>This activity should be completed before the lesson.</a:t>
            </a:r>
            <a:r>
              <a:rPr lang="en-GB" sz="1200" kern="1200" dirty="0">
                <a:solidFill>
                  <a:schemeClr val="tx1"/>
                </a:solidFill>
                <a:effectLst/>
                <a:latin typeface="+mn-lt"/>
                <a:ea typeface="+mn-ea"/>
                <a:cs typeface="+mn-cs"/>
              </a:rPr>
              <a:t> This allows time to look through the pupils’ work and gain a sense of their current understanding. Before setting this activity, ensure that ground rules for PSHE education lessons have been developed and shared with the class.</a:t>
            </a:r>
          </a:p>
          <a:p>
            <a:r>
              <a:rPr lang="en-GB" sz="1200" kern="1200" dirty="0">
                <a:solidFill>
                  <a:schemeClr val="tx1"/>
                </a:solidFill>
                <a:effectLst/>
                <a:latin typeface="+mn-lt"/>
                <a:ea typeface="+mn-ea"/>
                <a:cs typeface="+mn-cs"/>
              </a:rPr>
              <a:t>Display or provide copies for pupils of Resource 1:</a:t>
            </a:r>
            <a:r>
              <a:rPr lang="en-GB" sz="1200" i="1" kern="1200" dirty="0">
                <a:solidFill>
                  <a:schemeClr val="tx1"/>
                </a:solidFill>
                <a:effectLst/>
                <a:latin typeface="+mn-lt"/>
                <a:ea typeface="+mn-ea"/>
                <a:cs typeface="+mn-cs"/>
              </a:rPr>
              <a:t> Household products and medicines – benefits and risks list</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Ask the pupils the following questions: How do these help us? Are there any risks of using these products?  What are the risks?  </a:t>
            </a:r>
          </a:p>
          <a:p>
            <a:pPr lvl="0"/>
            <a:r>
              <a:rPr lang="en-GB" sz="1200" kern="1200" dirty="0">
                <a:solidFill>
                  <a:schemeClr val="tx1"/>
                </a:solidFill>
                <a:effectLst/>
                <a:latin typeface="+mn-lt"/>
                <a:ea typeface="+mn-ea"/>
                <a:cs typeface="+mn-cs"/>
              </a:rPr>
              <a:t>What will help reduce the risks?  </a:t>
            </a:r>
          </a:p>
          <a:p>
            <a:r>
              <a:rPr lang="en-GB" sz="1200" kern="1200" dirty="0">
                <a:solidFill>
                  <a:schemeClr val="tx1"/>
                </a:solidFill>
                <a:effectLst/>
                <a:latin typeface="+mn-lt"/>
                <a:ea typeface="+mn-ea"/>
                <a:cs typeface="+mn-cs"/>
              </a:rPr>
              <a:t>Pupils record their ideas on Resource 1: </a:t>
            </a:r>
            <a:r>
              <a:rPr lang="en-GB" sz="1200" i="1" kern="1200" dirty="0">
                <a:solidFill>
                  <a:schemeClr val="tx1"/>
                </a:solidFill>
                <a:effectLst/>
                <a:latin typeface="+mn-lt"/>
                <a:ea typeface="+mn-ea"/>
                <a:cs typeface="+mn-cs"/>
              </a:rPr>
              <a:t>Household products and medicines – benefits and risks list</a:t>
            </a:r>
            <a:r>
              <a:rPr lang="en-GB" sz="1200" kern="1200" dirty="0">
                <a:solidFill>
                  <a:schemeClr val="tx1"/>
                </a:solidFill>
                <a:effectLst/>
                <a:latin typeface="+mn-lt"/>
                <a:ea typeface="+mn-ea"/>
                <a:cs typeface="+mn-cs"/>
              </a:rPr>
              <a:t>, in their exercise books or on a blank sheet of paper.</a:t>
            </a:r>
          </a:p>
          <a:p>
            <a:endParaRPr lang="en-GB" dirty="0"/>
          </a:p>
        </p:txBody>
      </p:sp>
      <p:sp>
        <p:nvSpPr>
          <p:cNvPr id="4" name="Slide Number Placeholder 3"/>
          <p:cNvSpPr>
            <a:spLocks noGrp="1"/>
          </p:cNvSpPr>
          <p:nvPr>
            <p:ph type="sldNum" sz="quarter" idx="5"/>
          </p:nvPr>
        </p:nvSpPr>
        <p:spPr/>
        <p:txBody>
          <a:bodyPr/>
          <a:lstStyle/>
          <a:p>
            <a:fld id="{929A6C33-5F6B-474E-BE1B-0723225BC032}" type="slidenum">
              <a:rPr lang="en-GB" smtClean="0"/>
              <a:t>12</a:t>
            </a:fld>
            <a:endParaRPr lang="en-GB"/>
          </a:p>
        </p:txBody>
      </p:sp>
    </p:spTree>
    <p:extLst>
      <p:ext uri="{BB962C8B-B14F-4D97-AF65-F5344CB8AC3E}">
        <p14:creationId xmlns:p14="http://schemas.microsoft.com/office/powerpoint/2010/main" val="4017657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 Notes – A day in the life (10 mins)</a:t>
            </a:r>
          </a:p>
          <a:p>
            <a:r>
              <a:rPr lang="en-GB" sz="1200" kern="1200" dirty="0">
                <a:solidFill>
                  <a:schemeClr val="tx1"/>
                </a:solidFill>
                <a:effectLst/>
                <a:latin typeface="+mn-lt"/>
                <a:ea typeface="+mn-ea"/>
                <a:cs typeface="+mn-cs"/>
              </a:rPr>
              <a:t>Display and read Resource 2:</a:t>
            </a:r>
            <a:r>
              <a:rPr lang="en-GB" sz="1200" i="1" kern="1200" dirty="0">
                <a:solidFill>
                  <a:schemeClr val="tx1"/>
                </a:solidFill>
                <a:effectLst/>
                <a:latin typeface="+mn-lt"/>
                <a:ea typeface="+mn-ea"/>
                <a:cs typeface="+mn-cs"/>
              </a:rPr>
              <a:t> A day in the life</a:t>
            </a:r>
            <a:r>
              <a:rPr lang="en-GB" sz="1200" kern="1200" dirty="0">
                <a:solidFill>
                  <a:schemeClr val="tx1"/>
                </a:solidFill>
                <a:effectLst/>
                <a:latin typeface="+mn-lt"/>
                <a:ea typeface="+mn-ea"/>
                <a:cs typeface="+mn-cs"/>
              </a:rPr>
              <a:t> to the class.</a:t>
            </a:r>
          </a:p>
          <a:p>
            <a:r>
              <a:rPr lang="en-GB" sz="1200" kern="1200" dirty="0">
                <a:solidFill>
                  <a:schemeClr val="tx1"/>
                </a:solidFill>
                <a:effectLst/>
                <a:latin typeface="+mn-lt"/>
                <a:ea typeface="+mn-ea"/>
                <a:cs typeface="+mn-cs"/>
              </a:rPr>
              <a:t>Pupils note the different items used by the family and how they use them safely, discussing in pairs and then feeding back. </a:t>
            </a:r>
          </a:p>
          <a:p>
            <a:r>
              <a:rPr lang="en-GB" sz="1200" kern="1200" dirty="0">
                <a:solidFill>
                  <a:schemeClr val="tx1"/>
                </a:solidFill>
                <a:effectLst/>
                <a:latin typeface="+mn-lt"/>
                <a:ea typeface="+mn-ea"/>
                <a:cs typeface="+mn-cs"/>
              </a:rPr>
              <a:t>Take responses, and circle in a coloured pen on Resource 2:</a:t>
            </a:r>
            <a:r>
              <a:rPr lang="en-GB" sz="1200" i="1" kern="1200" dirty="0">
                <a:solidFill>
                  <a:schemeClr val="tx1"/>
                </a:solidFill>
                <a:effectLst/>
                <a:latin typeface="+mn-lt"/>
                <a:ea typeface="+mn-ea"/>
                <a:cs typeface="+mn-cs"/>
              </a:rPr>
              <a:t> A day in the life, </a:t>
            </a:r>
            <a:r>
              <a:rPr lang="en-GB" sz="1200" kern="1200" dirty="0">
                <a:solidFill>
                  <a:schemeClr val="tx1"/>
                </a:solidFill>
                <a:effectLst/>
                <a:latin typeface="+mn-lt"/>
                <a:ea typeface="+mn-ea"/>
                <a:cs typeface="+mn-cs"/>
              </a:rPr>
              <a:t>the different items, pointing out any safety aspects.  </a:t>
            </a:r>
          </a:p>
          <a:p>
            <a:endParaRPr lang="en-GB" dirty="0"/>
          </a:p>
          <a:p>
            <a:r>
              <a:rPr lang="en-GB" sz="1200" i="1" kern="1200" dirty="0">
                <a:solidFill>
                  <a:schemeClr val="tx1"/>
                </a:solidFill>
                <a:effectLst/>
                <a:latin typeface="+mn-lt"/>
                <a:ea typeface="+mn-ea"/>
                <a:cs typeface="+mn-cs"/>
              </a:rPr>
              <a:t>Suggestions to support pupils’ learning:</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Benefits: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Medicines and other products can help someone feel better if they are ill (e.g. paracetamol), protect them from becoming ill (e.g. vaccinations protect people from disease and sun-creams protect the skin from harmful sun rays), or help them stay healthy (e.g. if someone has asthma, medicines help them keep well; pets and farm animals might also need medicines to help them keep well)</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Household products (such as cleaning sprays, liquids and capsules) help keep the house clean and free from germs, and keep bodies clean and protected from germs too (e.g. soap, shampoo and toothpaste).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Safety considerations: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Whilst some medicines can be bought over the counter in supermarkets and shops; pharmacists, doctors and nurses prescribe medicines and give medicines like vaccinations; it is important to read the instructions before using medicines and other household products; medicines and household products should be kept out of reach of children and disposed of carefully; spillages should be cleaned up immediately; if accidents occur the product should be washed off; gloves may be needed to use some household products and these should only be used by adults.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929A6C33-5F6B-474E-BE1B-0723225BC032}" type="slidenum">
              <a:rPr lang="en-GB" smtClean="0"/>
              <a:t>13</a:t>
            </a:fld>
            <a:endParaRPr lang="en-GB"/>
          </a:p>
        </p:txBody>
      </p:sp>
    </p:spTree>
    <p:extLst>
      <p:ext uri="{BB962C8B-B14F-4D97-AF65-F5344CB8AC3E}">
        <p14:creationId xmlns:p14="http://schemas.microsoft.com/office/powerpoint/2010/main" val="33203568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Medicine labels analysis (10 mins)</a:t>
            </a:r>
          </a:p>
          <a:p>
            <a:r>
              <a:rPr lang="en-GB" sz="1200" kern="1200" dirty="0">
                <a:solidFill>
                  <a:schemeClr val="tx1"/>
                </a:solidFill>
                <a:effectLst/>
                <a:latin typeface="+mn-lt"/>
                <a:ea typeface="+mn-ea"/>
                <a:cs typeface="+mn-cs"/>
              </a:rPr>
              <a:t>Refer back to Resource 1: </a:t>
            </a:r>
            <a:r>
              <a:rPr lang="en-GB" sz="1200" i="1" kern="1200" dirty="0">
                <a:solidFill>
                  <a:schemeClr val="tx1"/>
                </a:solidFill>
                <a:effectLst/>
                <a:latin typeface="+mn-lt"/>
                <a:ea typeface="+mn-ea"/>
                <a:cs typeface="+mn-cs"/>
              </a:rPr>
              <a:t>A day in the life</a:t>
            </a:r>
            <a:r>
              <a:rPr lang="en-GB" sz="1200" kern="1200" dirty="0">
                <a:solidFill>
                  <a:schemeClr val="tx1"/>
                </a:solidFill>
                <a:effectLst/>
                <a:latin typeface="+mn-lt"/>
                <a:ea typeface="+mn-ea"/>
                <a:cs typeface="+mn-cs"/>
              </a:rPr>
              <a:t>, when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has a headache.  Point out that one of the things she does is read the label on the medicine’s packet before she takes the tablets. </a:t>
            </a:r>
          </a:p>
          <a:p>
            <a:r>
              <a:rPr lang="en-GB" sz="1200" kern="1200" dirty="0">
                <a:solidFill>
                  <a:schemeClr val="tx1"/>
                </a:solidFill>
                <a:effectLst/>
                <a:latin typeface="+mn-lt"/>
                <a:ea typeface="+mn-ea"/>
                <a:cs typeface="+mn-cs"/>
              </a:rPr>
              <a:t>Ask pupils: Why is it important for her to do this?  Take some suggestions from the pupils. </a:t>
            </a:r>
          </a:p>
          <a:p>
            <a:r>
              <a:rPr lang="en-GB" sz="1200" i="1" kern="1200" dirty="0">
                <a:solidFill>
                  <a:schemeClr val="tx1"/>
                </a:solidFill>
                <a:effectLst/>
                <a:latin typeface="+mn-lt"/>
                <a:ea typeface="+mn-ea"/>
                <a:cs typeface="+mn-cs"/>
              </a:rPr>
              <a:t>Pupil responses might include: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So that she knows what the medicine is, to know how many to take and when (e.g. with a meal), to know if they are suitable (the right medicine for her), so she doesn’t take too many, to check it is safe to take with other medicines, to check the ‘use-by ’date (medicines may become ineffective if out-of-date, or - like food and drink - may go bad).</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Using real empty medicine packaging, pupils work in pairs to analyse the labels and instructions flyers – noticing the information provided. Take feedback and make a list to display. As a class, discuss unfamiliar vocabulary and why instructions are printed on the medicine packaging/leaflets for safety.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Pupils find just three different pieces of information on the medicine packaging label.</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Pupils are challenged to find 10 different pieces of information on the medicine packaging label.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929A6C33-5F6B-474E-BE1B-0723225BC032}" type="slidenum">
              <a:rPr lang="en-GB" smtClean="0"/>
              <a:t>14</a:t>
            </a:fld>
            <a:endParaRPr lang="en-GB"/>
          </a:p>
        </p:txBody>
      </p:sp>
    </p:spTree>
    <p:extLst>
      <p:ext uri="{BB962C8B-B14F-4D97-AF65-F5344CB8AC3E}">
        <p14:creationId xmlns:p14="http://schemas.microsoft.com/office/powerpoint/2010/main" val="2462944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Use this slide to take pupil’s feedback</a:t>
            </a:r>
            <a:r>
              <a:rPr lang="en-GB" baseline="0" dirty="0"/>
              <a:t> about what they have found. </a:t>
            </a:r>
          </a:p>
          <a:p>
            <a:endParaRPr lang="en-GB" b="1" dirty="0"/>
          </a:p>
          <a:p>
            <a:r>
              <a:rPr lang="en-GB" b="1" dirty="0"/>
              <a:t>Teacher’s note: </a:t>
            </a:r>
            <a:r>
              <a:rPr lang="en-GB" dirty="0"/>
              <a:t>It may be worth pointing out that sometimes medicines are removed from their original packaging and put in ‘pill boxes’ for example, which might have the days of the week or times of day on them.  These are often used by a person who needs to take medicines regularly to help them remember when to take the medicine. Before they are dispensed into these pots, the adult responsible will be aware of the correct ways to take the medicine. </a:t>
            </a:r>
          </a:p>
          <a:p>
            <a:r>
              <a:rPr lang="en-GB" dirty="0"/>
              <a:t> </a:t>
            </a:r>
          </a:p>
          <a:p>
            <a:r>
              <a:rPr lang="en-GB" dirty="0"/>
              <a:t>Discuss how some medicines can be bought in shops or pharmacies and some must be prescribed by a doctor or nurse. Explain that prescribed medicine is prepared for a specific individual but that medicines available to buy could be for anyone who is experiencing the illness. If possible, compare two different packages to demonstrate this.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 </a:t>
            </a:r>
            <a:endParaRPr lang="en-GB" baseline="0" dirty="0"/>
          </a:p>
          <a:p>
            <a:r>
              <a:rPr lang="en-GB" sz="1200" i="1" kern="1200" dirty="0">
                <a:solidFill>
                  <a:schemeClr val="tx1"/>
                </a:solidFill>
                <a:effectLst/>
                <a:latin typeface="+mn-lt"/>
                <a:ea typeface="+mn-ea"/>
                <a:cs typeface="+mn-cs"/>
              </a:rPr>
              <a:t>For example:   </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Name and type of medicine </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How much / How many in the packet</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Uses - What it does, how it helps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Who the medicine is meant for </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Dose - How much to take </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How to use</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Safety warning and instructions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Where and how to store the medicine </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Side effects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Ingredients</a:t>
            </a: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i="1" kern="1200" dirty="0">
                <a:solidFill>
                  <a:schemeClr val="tx1"/>
                </a:solidFill>
                <a:effectLst/>
                <a:latin typeface="+mn-lt"/>
                <a:ea typeface="+mn-ea"/>
                <a:cs typeface="+mn-cs"/>
              </a:rPr>
              <a:t>Expiry date</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Manufacturer </a:t>
            </a:r>
            <a:endParaRPr lang="en-GB" dirty="0"/>
          </a:p>
        </p:txBody>
      </p:sp>
      <p:sp>
        <p:nvSpPr>
          <p:cNvPr id="4" name="Slide Number Placeholder 3"/>
          <p:cNvSpPr>
            <a:spLocks noGrp="1"/>
          </p:cNvSpPr>
          <p:nvPr>
            <p:ph type="sldNum" sz="quarter" idx="10"/>
          </p:nvPr>
        </p:nvSpPr>
        <p:spPr/>
        <p:txBody>
          <a:bodyPr/>
          <a:lstStyle/>
          <a:p>
            <a:fld id="{929A6C33-5F6B-474E-BE1B-0723225BC032}" type="slidenum">
              <a:rPr lang="en-GB" smtClean="0"/>
              <a:t>15</a:t>
            </a:fld>
            <a:endParaRPr lang="en-GB"/>
          </a:p>
        </p:txBody>
      </p:sp>
    </p:spTree>
    <p:extLst>
      <p:ext uri="{BB962C8B-B14F-4D97-AF65-F5344CB8AC3E}">
        <p14:creationId xmlns:p14="http://schemas.microsoft.com/office/powerpoint/2010/main" val="4167922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Freeze frame (10 mins)</a:t>
            </a:r>
          </a:p>
          <a:p>
            <a:r>
              <a:rPr lang="en-GB" sz="1200" kern="1200" dirty="0">
                <a:solidFill>
                  <a:schemeClr val="tx1"/>
                </a:solidFill>
                <a:effectLst/>
                <a:latin typeface="+mn-lt"/>
                <a:ea typeface="+mn-ea"/>
                <a:cs typeface="+mn-cs"/>
              </a:rPr>
              <a:t>Organise pupils into small groups (of three) or pairs.  Give each group a scenario from Resource 3:</a:t>
            </a:r>
            <a:r>
              <a:rPr lang="en-GB" sz="1200" i="1" kern="1200" dirty="0">
                <a:solidFill>
                  <a:schemeClr val="tx1"/>
                </a:solidFill>
                <a:effectLst/>
                <a:latin typeface="+mn-lt"/>
                <a:ea typeface="+mn-ea"/>
                <a:cs typeface="+mn-cs"/>
              </a:rPr>
              <a:t> Medicine safety scenarios</a:t>
            </a:r>
            <a:r>
              <a:rPr lang="en-GB" sz="1200" kern="1200" dirty="0">
                <a:solidFill>
                  <a:schemeClr val="tx1"/>
                </a:solidFill>
                <a:effectLst/>
                <a:latin typeface="+mn-lt"/>
                <a:ea typeface="+mn-ea"/>
                <a:cs typeface="+mn-cs"/>
              </a:rPr>
              <a:t>, ensuring an even spread of examples across the class.</a:t>
            </a:r>
          </a:p>
          <a:p>
            <a:r>
              <a:rPr lang="en-GB" sz="1200" kern="1200" dirty="0">
                <a:solidFill>
                  <a:schemeClr val="tx1"/>
                </a:solidFill>
                <a:effectLst/>
                <a:latin typeface="+mn-lt"/>
                <a:ea typeface="+mn-ea"/>
                <a:cs typeface="+mn-cs"/>
              </a:rPr>
              <a:t>Ask the pupils, in their groups, to read some examples of situations involving medicines and safety rules then get ‘into role’ and make a ‘freeze frame’ of the scenario, as if someone had taken a photograph of the scenario.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Once ‘out of role’, groups discuss the risk in the situation, answering the following questions: </a:t>
            </a:r>
          </a:p>
          <a:p>
            <a:pPr lvl="0"/>
            <a:r>
              <a:rPr lang="en-GB" sz="1200" kern="1200" dirty="0">
                <a:solidFill>
                  <a:schemeClr val="tx1"/>
                </a:solidFill>
                <a:effectLst/>
                <a:latin typeface="+mn-lt"/>
                <a:ea typeface="+mn-ea"/>
                <a:cs typeface="+mn-cs"/>
              </a:rPr>
              <a:t>What is the risk?  What might happen?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If working in groups of three, one pupil can become the ‘director’ of the scene, rather than acting ‘in role’. To ensure role play is managed sensitively, provide a signal or countdown for pupils stepping ‘into role’ and another for coming ‘out of role’.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Choose scenarios that are likely to have a more obvious outcome (such as scenarios 2, 4 and 7).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Extend pupils’ thinking by asking, if this happens, how could this affect the health of the person or people in the situation? </a:t>
            </a:r>
          </a:p>
          <a:p>
            <a:endParaRPr lang="en-GB" b="1" dirty="0"/>
          </a:p>
        </p:txBody>
      </p:sp>
      <p:sp>
        <p:nvSpPr>
          <p:cNvPr id="4" name="Slide Number Placeholder 3"/>
          <p:cNvSpPr>
            <a:spLocks noGrp="1"/>
          </p:cNvSpPr>
          <p:nvPr>
            <p:ph type="sldNum" sz="quarter" idx="5"/>
          </p:nvPr>
        </p:nvSpPr>
        <p:spPr/>
        <p:txBody>
          <a:bodyPr/>
          <a:lstStyle/>
          <a:p>
            <a:fld id="{929A6C33-5F6B-474E-BE1B-0723225BC032}" type="slidenum">
              <a:rPr lang="en-GB" smtClean="0"/>
              <a:t>16</a:t>
            </a:fld>
            <a:endParaRPr lang="en-GB"/>
          </a:p>
        </p:txBody>
      </p:sp>
    </p:spTree>
    <p:extLst>
      <p:ext uri="{BB962C8B-B14F-4D97-AF65-F5344CB8AC3E}">
        <p14:creationId xmlns:p14="http://schemas.microsoft.com/office/powerpoint/2010/main" val="2476787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Role play (15 mins)</a:t>
            </a:r>
          </a:p>
          <a:p>
            <a:r>
              <a:rPr lang="en-GB" sz="1200" kern="1200" dirty="0">
                <a:solidFill>
                  <a:schemeClr val="tx1"/>
                </a:solidFill>
                <a:effectLst/>
                <a:latin typeface="+mn-lt"/>
                <a:ea typeface="+mn-ea"/>
                <a:cs typeface="+mn-cs"/>
              </a:rPr>
              <a:t>Next, pupils discuss the following two questions for their given scenario:</a:t>
            </a:r>
          </a:p>
          <a:p>
            <a:pPr lvl="0"/>
            <a:r>
              <a:rPr lang="en-GB" sz="1200" kern="1200" dirty="0">
                <a:solidFill>
                  <a:schemeClr val="tx1"/>
                </a:solidFill>
                <a:effectLst/>
                <a:latin typeface="+mn-lt"/>
                <a:ea typeface="+mn-ea"/>
                <a:cs typeface="+mn-cs"/>
              </a:rPr>
              <a:t>What should the characters do now to prevent any further risk? </a:t>
            </a:r>
          </a:p>
          <a:p>
            <a:pPr lvl="0"/>
            <a:r>
              <a:rPr lang="en-GB" sz="1200" kern="1200" dirty="0">
                <a:solidFill>
                  <a:schemeClr val="tx1"/>
                </a:solidFill>
                <a:effectLst/>
                <a:latin typeface="+mn-lt"/>
                <a:ea typeface="+mn-ea"/>
                <a:cs typeface="+mn-cs"/>
              </a:rPr>
              <a:t>Who could help?  Where could the person get more support or advice?  </a:t>
            </a:r>
          </a:p>
          <a:p>
            <a:r>
              <a:rPr lang="en-GB" sz="1200" kern="1200" dirty="0">
                <a:solidFill>
                  <a:schemeClr val="tx1"/>
                </a:solidFill>
                <a:effectLst/>
                <a:latin typeface="+mn-lt"/>
                <a:ea typeface="+mn-ea"/>
                <a:cs typeface="+mn-cs"/>
              </a:rPr>
              <a:t>Stepping back ‘into role’, pupils role-play what the characters should do to prevent any further risk and identify who can help.  </a:t>
            </a:r>
          </a:p>
          <a:p>
            <a:r>
              <a:rPr lang="en-GB" sz="1200" kern="1200" dirty="0">
                <a:solidFill>
                  <a:schemeClr val="tx1"/>
                </a:solidFill>
                <a:effectLst/>
                <a:latin typeface="+mn-lt"/>
                <a:ea typeface="+mn-ea"/>
                <a:cs typeface="+mn-cs"/>
              </a:rPr>
              <a:t>Some of the groups can show their role plays to the class. The class feedback on whether they think the characters did the right thing to help prevent any further risk and share further ideas.</a:t>
            </a:r>
          </a:p>
          <a:p>
            <a:endParaRPr lang="en-GB" dirty="0"/>
          </a:p>
        </p:txBody>
      </p:sp>
      <p:sp>
        <p:nvSpPr>
          <p:cNvPr id="4" name="Slide Number Placeholder 3"/>
          <p:cNvSpPr>
            <a:spLocks noGrp="1"/>
          </p:cNvSpPr>
          <p:nvPr>
            <p:ph type="sldNum" sz="quarter" idx="5"/>
          </p:nvPr>
        </p:nvSpPr>
        <p:spPr/>
        <p:txBody>
          <a:bodyPr/>
          <a:lstStyle/>
          <a:p>
            <a:fld id="{929A6C33-5F6B-474E-BE1B-0723225BC032}" type="slidenum">
              <a:rPr lang="en-GB" smtClean="0"/>
              <a:t>17</a:t>
            </a:fld>
            <a:endParaRPr lang="en-GB"/>
          </a:p>
        </p:txBody>
      </p:sp>
    </p:spTree>
    <p:extLst>
      <p:ext uri="{BB962C8B-B14F-4D97-AF65-F5344CB8AC3E}">
        <p14:creationId xmlns:p14="http://schemas.microsoft.com/office/powerpoint/2010/main" val="853826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Reflecting and getting support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Reiterate that medicines are helpful for health but only if they used correctly and stored/disposed of safely. Adults should administer medicines to children; there are some medicines children can use on their own if they have been trained to do so (such as inhalers) but usually adults should give medicines to children. Adults can find help about using medicines on the medicine packets, from a doctors’ surgery or pharmacy or by phoning the NHS helpline – dial 111. Explain that if they are ever unsure about using a medicine they should ask a trusted adult and if they are ever in a situation where a medicine has caused illness and a trusted adult is not available, they should call the emergency services by dialling 999.</a:t>
            </a:r>
          </a:p>
          <a:p>
            <a:endParaRPr lang="en-GB" b="1" dirty="0"/>
          </a:p>
        </p:txBody>
      </p:sp>
      <p:sp>
        <p:nvSpPr>
          <p:cNvPr id="4" name="Slide Number Placeholder 3"/>
          <p:cNvSpPr>
            <a:spLocks noGrp="1"/>
          </p:cNvSpPr>
          <p:nvPr>
            <p:ph type="sldNum" sz="quarter" idx="5"/>
          </p:nvPr>
        </p:nvSpPr>
        <p:spPr/>
        <p:txBody>
          <a:bodyPr/>
          <a:lstStyle/>
          <a:p>
            <a:fld id="{929A6C33-5F6B-474E-BE1B-0723225BC032}" type="slidenum">
              <a:rPr lang="en-GB" smtClean="0"/>
              <a:t>18</a:t>
            </a:fld>
            <a:endParaRPr lang="en-GB"/>
          </a:p>
        </p:txBody>
      </p:sp>
    </p:spTree>
    <p:extLst>
      <p:ext uri="{BB962C8B-B14F-4D97-AF65-F5344CB8AC3E}">
        <p14:creationId xmlns:p14="http://schemas.microsoft.com/office/powerpoint/2010/main" val="3005151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End-point assessment (5-10 mins)</a:t>
            </a:r>
          </a:p>
          <a:p>
            <a:r>
              <a:rPr lang="en-GB" sz="1200" kern="1200" dirty="0">
                <a:solidFill>
                  <a:schemeClr val="tx1"/>
                </a:solidFill>
                <a:effectLst/>
                <a:latin typeface="+mn-lt"/>
                <a:ea typeface="+mn-ea"/>
                <a:cs typeface="+mn-cs"/>
              </a:rPr>
              <a:t>Pupils return to their baseline assessment activity, </a:t>
            </a:r>
            <a:r>
              <a:rPr lang="en-GB" sz="1200" i="1" kern="1200" dirty="0">
                <a:solidFill>
                  <a:schemeClr val="tx1"/>
                </a:solidFill>
                <a:effectLst/>
                <a:latin typeface="+mn-lt"/>
                <a:ea typeface="+mn-ea"/>
                <a:cs typeface="+mn-cs"/>
              </a:rPr>
              <a:t>benefits and risks list</a:t>
            </a:r>
            <a:r>
              <a:rPr lang="en-GB" sz="1200" kern="1200" dirty="0">
                <a:solidFill>
                  <a:schemeClr val="tx1"/>
                </a:solidFill>
                <a:effectLst/>
                <a:latin typeface="+mn-lt"/>
                <a:ea typeface="+mn-ea"/>
                <a:cs typeface="+mn-cs"/>
              </a:rPr>
              <a:t> and the questions they answered:</a:t>
            </a:r>
          </a:p>
          <a:p>
            <a:pPr lvl="0"/>
            <a:r>
              <a:rPr lang="en-GB" sz="1200" kern="1200" dirty="0">
                <a:solidFill>
                  <a:schemeClr val="tx1"/>
                </a:solidFill>
                <a:effectLst/>
                <a:latin typeface="+mn-lt"/>
                <a:ea typeface="+mn-ea"/>
                <a:cs typeface="+mn-cs"/>
              </a:rPr>
              <a:t>How do these help us?</a:t>
            </a:r>
          </a:p>
          <a:p>
            <a:pPr lvl="0"/>
            <a:r>
              <a:rPr lang="en-GB" sz="1200" kern="1200" dirty="0">
                <a:solidFill>
                  <a:schemeClr val="tx1"/>
                </a:solidFill>
                <a:effectLst/>
                <a:latin typeface="+mn-lt"/>
                <a:ea typeface="+mn-ea"/>
                <a:cs typeface="+mn-cs"/>
              </a:rPr>
              <a:t>Are there any risks of using these products?  What are the risks?  </a:t>
            </a:r>
          </a:p>
          <a:p>
            <a:pPr lvl="0"/>
            <a:r>
              <a:rPr lang="en-GB" sz="1200" kern="1200" dirty="0">
                <a:solidFill>
                  <a:schemeClr val="tx1"/>
                </a:solidFill>
                <a:effectLst/>
                <a:latin typeface="+mn-lt"/>
                <a:ea typeface="+mn-ea"/>
                <a:cs typeface="+mn-cs"/>
              </a:rPr>
              <a:t>What will help reduce the risks?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Thinking about their learning from the lesson, pupils add to or amend their ideas. They can do this on the original sheet using a different colour pencil or pen or start a clean page if preferred. </a:t>
            </a:r>
          </a:p>
          <a:p>
            <a:endParaRPr lang="en-GB" b="1" dirty="0"/>
          </a:p>
        </p:txBody>
      </p:sp>
      <p:sp>
        <p:nvSpPr>
          <p:cNvPr id="4" name="Slide Number Placeholder 3"/>
          <p:cNvSpPr>
            <a:spLocks noGrp="1"/>
          </p:cNvSpPr>
          <p:nvPr>
            <p:ph type="sldNum" sz="quarter" idx="5"/>
          </p:nvPr>
        </p:nvSpPr>
        <p:spPr/>
        <p:txBody>
          <a:bodyPr/>
          <a:lstStyle/>
          <a:p>
            <a:fld id="{929A6C33-5F6B-474E-BE1B-0723225BC032}" type="slidenum">
              <a:rPr lang="en-GB" smtClean="0"/>
              <a:t>19</a:t>
            </a:fld>
            <a:endParaRPr lang="en-GB"/>
          </a:p>
        </p:txBody>
      </p:sp>
    </p:spTree>
    <p:extLst>
      <p:ext uri="{BB962C8B-B14F-4D97-AF65-F5344CB8AC3E}">
        <p14:creationId xmlns:p14="http://schemas.microsoft.com/office/powerpoint/2010/main" val="36761092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Extension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Make a leaflet designed for the </a:t>
            </a:r>
            <a:r>
              <a:rPr lang="en-GB" sz="1200" kern="1200" dirty="0" err="1">
                <a:solidFill>
                  <a:schemeClr val="tx1"/>
                </a:solidFill>
                <a:effectLst/>
                <a:latin typeface="+mn-lt"/>
                <a:ea typeface="+mn-ea"/>
                <a:cs typeface="+mn-cs"/>
              </a:rPr>
              <a:t>Grech</a:t>
            </a:r>
            <a:r>
              <a:rPr lang="en-GB" sz="1200" kern="1200" dirty="0">
                <a:solidFill>
                  <a:schemeClr val="tx1"/>
                </a:solidFill>
                <a:effectLst/>
                <a:latin typeface="+mn-lt"/>
                <a:ea typeface="+mn-ea"/>
                <a:cs typeface="+mn-cs"/>
              </a:rPr>
              <a:t> Family about safety with medicines and household products. </a:t>
            </a:r>
          </a:p>
          <a:p>
            <a:endParaRPr lang="en-GB" b="1" dirty="0"/>
          </a:p>
        </p:txBody>
      </p:sp>
      <p:sp>
        <p:nvSpPr>
          <p:cNvPr id="4" name="Slide Number Placeholder 3"/>
          <p:cNvSpPr>
            <a:spLocks noGrp="1"/>
          </p:cNvSpPr>
          <p:nvPr>
            <p:ph type="sldNum" sz="quarter" idx="5"/>
          </p:nvPr>
        </p:nvSpPr>
        <p:spPr/>
        <p:txBody>
          <a:bodyPr/>
          <a:lstStyle/>
          <a:p>
            <a:fld id="{929A6C33-5F6B-474E-BE1B-0723225BC032}" type="slidenum">
              <a:rPr lang="en-GB" smtClean="0"/>
              <a:t>20</a:t>
            </a:fld>
            <a:endParaRPr lang="en-GB"/>
          </a:p>
        </p:txBody>
      </p:sp>
    </p:spTree>
    <p:extLst>
      <p:ext uri="{BB962C8B-B14F-4D97-AF65-F5344CB8AC3E}">
        <p14:creationId xmlns:p14="http://schemas.microsoft.com/office/powerpoint/2010/main" val="477561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50275-0038-4F49-8AE8-5C3481DD38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EEADF02-25B6-44E7-9462-25C9522CED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EB4552-6024-4A92-B73E-356EB38E0DED}"/>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5" name="Footer Placeholder 4">
            <a:extLst>
              <a:ext uri="{FF2B5EF4-FFF2-40B4-BE49-F238E27FC236}">
                <a16:creationId xmlns:a16="http://schemas.microsoft.com/office/drawing/2014/main" id="{F0812E83-8C5E-4CBB-8786-8A07A1D36A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B54FDE-FAD2-4E65-A6BD-244D60457E7D}"/>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1951784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31B13-0A12-48C6-BAD5-22D90A42A9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146DC1-6B68-4165-9BB2-E4DD84C71E8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4CA0AF-DDCA-429C-A610-69FF0A606B7C}"/>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5" name="Footer Placeholder 4">
            <a:extLst>
              <a:ext uri="{FF2B5EF4-FFF2-40B4-BE49-F238E27FC236}">
                <a16:creationId xmlns:a16="http://schemas.microsoft.com/office/drawing/2014/main" id="{0BE27F11-0B40-4A2D-8D03-B68248077F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4ED931-2CA9-4F29-954B-2CE150B57FE1}"/>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2240133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3EC78-C4C6-4C97-937A-93110128E7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FBFB309-D419-4922-9A9D-F1C7518A93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388F845-B2D2-4F41-8905-C501406D5BD6}"/>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5" name="Footer Placeholder 4">
            <a:extLst>
              <a:ext uri="{FF2B5EF4-FFF2-40B4-BE49-F238E27FC236}">
                <a16:creationId xmlns:a16="http://schemas.microsoft.com/office/drawing/2014/main" id="{841C647E-D7E2-4830-9845-FFDEA1D5A5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C4D211-7FB0-4CEE-86BC-ED13E7D92F98}"/>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740473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67A38-FDF4-435F-B5E4-C9EB217635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09D84A-12C3-469E-A207-9852690B5A7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20ECBCC-0A89-4DB2-96FA-7FB84CA5E78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22D45E-F40B-4006-A139-ED9A9D2539AB}"/>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6" name="Footer Placeholder 5">
            <a:extLst>
              <a:ext uri="{FF2B5EF4-FFF2-40B4-BE49-F238E27FC236}">
                <a16:creationId xmlns:a16="http://schemas.microsoft.com/office/drawing/2014/main" id="{C6B105D5-1351-4524-B89F-CA32EEA80D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5BA7D1-6DEF-40A9-80DE-9CEB6054EF65}"/>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4264597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0D0B7-7BF0-4D21-91A7-FB7B554359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5501F5-0AC1-4FEA-ACE3-4118C94B26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E9EB1FD-941E-41F0-83B1-3F8571817CA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37CEC3E-BA19-4E45-ADD3-68213BF18C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CECF271-2179-4BED-BA38-62ABFD58A5A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557FC6-E7E3-4EC0-B363-5266EDDE92E9}"/>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8" name="Footer Placeholder 7">
            <a:extLst>
              <a:ext uri="{FF2B5EF4-FFF2-40B4-BE49-F238E27FC236}">
                <a16:creationId xmlns:a16="http://schemas.microsoft.com/office/drawing/2014/main" id="{9BA1D252-CB73-476C-826C-82E4BC42A7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30A350-B030-4FE8-8115-5DB7C99E9709}"/>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577492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C030A-6390-43C4-8010-3B19FA568F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672A320-567B-4963-8268-4E9FC27459C9}"/>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4" name="Footer Placeholder 3">
            <a:extLst>
              <a:ext uri="{FF2B5EF4-FFF2-40B4-BE49-F238E27FC236}">
                <a16:creationId xmlns:a16="http://schemas.microsoft.com/office/drawing/2014/main" id="{5B791AF9-A3DF-4768-9EF7-C87AD88AC16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D3C099-AC46-4DAF-ACD3-C0B36279D868}"/>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28559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C50432-37FC-4046-9F48-40B8565655A9}"/>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3" name="Footer Placeholder 2">
            <a:extLst>
              <a:ext uri="{FF2B5EF4-FFF2-40B4-BE49-F238E27FC236}">
                <a16:creationId xmlns:a16="http://schemas.microsoft.com/office/drawing/2014/main" id="{BE489DF4-3915-46BA-95A8-93808470A04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514C7C-B2E7-4977-BB26-2A263A1FD772}"/>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3947694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61F6C-5C6C-4AAE-B4FE-120F47DBF5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D691EF-F72E-426C-B66A-E1EE6D530E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957FAD-C5D5-42B7-9459-A4E34414F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9F71DF5-89A3-4389-B0E2-583CE535DC97}"/>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6" name="Footer Placeholder 5">
            <a:extLst>
              <a:ext uri="{FF2B5EF4-FFF2-40B4-BE49-F238E27FC236}">
                <a16:creationId xmlns:a16="http://schemas.microsoft.com/office/drawing/2014/main" id="{12E0057C-DB70-4C50-9D0D-9C7F321BE2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282D24-14B6-4C11-BB98-148D0B29714A}"/>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27044448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B61C4-C9DA-4B75-BF10-D02E9D9E0E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D0AE6B-9E5D-4378-8C77-F3A48C3900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8FD62EF-3CFB-4FE6-BB56-22A7308FBF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4D06B22-52D3-476E-9934-C400111F276A}"/>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6" name="Footer Placeholder 5">
            <a:extLst>
              <a:ext uri="{FF2B5EF4-FFF2-40B4-BE49-F238E27FC236}">
                <a16:creationId xmlns:a16="http://schemas.microsoft.com/office/drawing/2014/main" id="{D9185492-0E1A-48D5-9E39-04E5C43721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2D00CB-9FCD-4D11-919B-714E1639E91D}"/>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1039408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E2E2E-4348-4F52-AF44-09F2AEDF0CA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6E64E75-4FCE-434C-AACE-28B36FDE3E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7A3642-611D-42D0-82E5-E3BBEF7B0E8E}"/>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5" name="Footer Placeholder 4">
            <a:extLst>
              <a:ext uri="{FF2B5EF4-FFF2-40B4-BE49-F238E27FC236}">
                <a16:creationId xmlns:a16="http://schemas.microsoft.com/office/drawing/2014/main" id="{AAE283D7-F855-47FA-9C0F-43FE9E9467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F9D96B-FB39-4425-B6A3-CB02C33932CD}"/>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1935044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5083D0E-1623-4F41-8DA4-3749C8CFE4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C975C5-2D5B-45C2-B5B7-AC6A016D260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A14E67-3FB5-415F-8B26-FC27F6BB829E}"/>
              </a:ext>
            </a:extLst>
          </p:cNvPr>
          <p:cNvSpPr>
            <a:spLocks noGrp="1"/>
          </p:cNvSpPr>
          <p:nvPr>
            <p:ph type="dt" sz="half" idx="10"/>
          </p:nvPr>
        </p:nvSpPr>
        <p:spPr/>
        <p:txBody>
          <a:bodyPr/>
          <a:lstStyle/>
          <a:p>
            <a:fld id="{E7AE0919-8E0A-4FC6-90C8-8174CED95C62}" type="datetimeFigureOut">
              <a:rPr lang="en-GB" smtClean="0"/>
              <a:t>10/01/2021</a:t>
            </a:fld>
            <a:endParaRPr lang="en-GB"/>
          </a:p>
        </p:txBody>
      </p:sp>
      <p:sp>
        <p:nvSpPr>
          <p:cNvPr id="5" name="Footer Placeholder 4">
            <a:extLst>
              <a:ext uri="{FF2B5EF4-FFF2-40B4-BE49-F238E27FC236}">
                <a16:creationId xmlns:a16="http://schemas.microsoft.com/office/drawing/2014/main" id="{F07218DE-9ED8-410C-BB29-EAC710572D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48D951-BDDF-4549-A795-990D8E028E42}"/>
              </a:ext>
            </a:extLst>
          </p:cNvPr>
          <p:cNvSpPr>
            <a:spLocks noGrp="1"/>
          </p:cNvSpPr>
          <p:nvPr>
            <p:ph type="sldNum" sz="quarter" idx="12"/>
          </p:nvPr>
        </p:nvSpPr>
        <p:spPr/>
        <p:txBody>
          <a:bodyPr/>
          <a:lstStyle/>
          <a:p>
            <a:fld id="{9EF50659-BEC8-4766-81AC-C238AF26EBA3}" type="slidenum">
              <a:rPr lang="en-GB" smtClean="0"/>
              <a:t>‹#›</a:t>
            </a:fld>
            <a:endParaRPr lang="en-GB"/>
          </a:p>
        </p:txBody>
      </p:sp>
    </p:spTree>
    <p:extLst>
      <p:ext uri="{BB962C8B-B14F-4D97-AF65-F5344CB8AC3E}">
        <p14:creationId xmlns:p14="http://schemas.microsoft.com/office/powerpoint/2010/main" val="14184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34145224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81948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02CB47-CBEF-4477-8DB7-DD9E34C9BB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88A37E-7C78-4FD9-A755-DFC7D1C1F4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2D7CF2-29D0-4864-9DB9-2699F8CDA6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AE0919-8E0A-4FC6-90C8-8174CED95C62}" type="datetimeFigureOut">
              <a:rPr lang="en-GB" smtClean="0"/>
              <a:t>10/01/2021</a:t>
            </a:fld>
            <a:endParaRPr lang="en-GB"/>
          </a:p>
        </p:txBody>
      </p:sp>
      <p:sp>
        <p:nvSpPr>
          <p:cNvPr id="5" name="Footer Placeholder 4">
            <a:extLst>
              <a:ext uri="{FF2B5EF4-FFF2-40B4-BE49-F238E27FC236}">
                <a16:creationId xmlns:a16="http://schemas.microsoft.com/office/drawing/2014/main" id="{7DD2F132-06D1-4E30-A1E7-B679C9B7CF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FE2267-41FE-42B7-86D4-A47E3DE1B8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F50659-BEC8-4766-81AC-C238AF26EBA3}" type="slidenum">
              <a:rPr lang="en-GB" smtClean="0"/>
              <a:t>‹#›</a:t>
            </a:fld>
            <a:endParaRPr lang="en-GB"/>
          </a:p>
        </p:txBody>
      </p:sp>
    </p:spTree>
    <p:extLst>
      <p:ext uri="{BB962C8B-B14F-4D97-AF65-F5344CB8AC3E}">
        <p14:creationId xmlns:p14="http://schemas.microsoft.com/office/powerpoint/2010/main" val="2513399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25.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465518" y="4692115"/>
            <a:ext cx="8177454" cy="1400383"/>
          </a:xfrm>
          <a:prstGeom prst="rect">
            <a:avLst/>
          </a:prstGeom>
          <a:noFill/>
        </p:spPr>
        <p:txBody>
          <a:bodyPr wrap="square" rtlCol="0">
            <a:spAutoFit/>
          </a:bodyPr>
          <a:lstStyle/>
          <a:p>
            <a:pPr algn="ctr"/>
            <a:r>
              <a:rPr lang="en-GB" sz="6100" b="1" dirty="0">
                <a:solidFill>
                  <a:schemeClr val="bg1"/>
                </a:solidFill>
                <a:latin typeface="League Spartan" panose="020B0604020202020204" charset="0"/>
              </a:rPr>
              <a:t>Year 3/4  Lesson 1:</a:t>
            </a:r>
            <a:r>
              <a:rPr lang="en-GB" sz="3200" b="1" dirty="0">
                <a:solidFill>
                  <a:schemeClr val="bg1"/>
                </a:solidFill>
                <a:latin typeface="League Spartan" panose="020B0604020202020204" charset="0"/>
              </a:rPr>
              <a:t> </a:t>
            </a:r>
          </a:p>
          <a:p>
            <a:pPr algn="ctr"/>
            <a:r>
              <a:rPr lang="en-GB" sz="2400" b="1" dirty="0">
                <a:solidFill>
                  <a:schemeClr val="bg1"/>
                </a:solidFill>
                <a:latin typeface="Lato" panose="020F0502020204030203" pitchFamily="34" charset="0"/>
                <a:ea typeface="Lato" panose="020F0502020204030203" pitchFamily="34" charset="0"/>
                <a:cs typeface="Lato" panose="020F0502020204030203" pitchFamily="34" charset="0"/>
              </a:rPr>
              <a:t>Safety rules and risks: medicines and household products</a:t>
            </a:r>
            <a:endParaRPr lang="en-GB"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15CCD67C-E4AB-4300-A307-860F9FA1EFF2}"/>
              </a:ext>
            </a:extLst>
          </p:cNvPr>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0F0BE2FB-D8DF-4E9B-923A-0239135CB21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98EC7BAC-333F-40B9-A4E4-DD810D00F5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D8D04CC5-52B8-4AF6-8B52-86C06B31574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4062651"/>
          </a:xfrm>
          <a:prstGeom prst="rect">
            <a:avLst/>
          </a:prstGeom>
          <a:noFill/>
        </p:spPr>
        <p:txBody>
          <a:bodyPr wrap="square" rtlCol="0">
            <a:spAutoFit/>
          </a:bodyPr>
          <a:lstStyle/>
          <a:p>
            <a:pPr algn="just"/>
            <a:r>
              <a:rPr lang="en-GB" sz="2400" dirty="0">
                <a:solidFill>
                  <a:schemeClr val="bg1"/>
                </a:solidFill>
                <a:latin typeface="Lato" panose="020F0502020204030203"/>
              </a:rPr>
              <a:t>This is the first of two lessons for lower key stage 2 pupils providing age-appropriate drug and alcohol education. This lesson focuses on the reasons why we use household products and medicines and the importance of using them safely. Pupils explore a range of medicine labels and instructions and assess risk in different situations. They identify how to minimise/prevent further risk to help prevent accidents from occurring.</a:t>
            </a:r>
          </a:p>
          <a:p>
            <a:pPr algn="just"/>
            <a:r>
              <a:rPr lang="en-GB" sz="2400" dirty="0">
                <a:solidFill>
                  <a:schemeClr val="bg1"/>
                </a:solidFill>
                <a:latin typeface="Lato" panose="020F0502020204030203"/>
              </a:rPr>
              <a:t> </a:t>
            </a:r>
          </a:p>
          <a:p>
            <a:pPr algn="just"/>
            <a:r>
              <a:rPr lang="en-GB" sz="2400" dirty="0">
                <a:solidFill>
                  <a:schemeClr val="bg1"/>
                </a:solidFill>
                <a:latin typeface="Lato" panose="020F0502020204030203"/>
              </a:rPr>
              <a:t>Neither this, nor any of the other lessons, is designed to be taught in isolation, but should always form part of a planned, developmental PSHE education programme.</a:t>
            </a:r>
          </a:p>
          <a:p>
            <a:r>
              <a:rPr lang="en-GB" dirty="0"/>
              <a:t> </a:t>
            </a:r>
          </a:p>
        </p:txBody>
      </p:sp>
      <p:pic>
        <p:nvPicPr>
          <p:cNvPr id="13" name="Picture 12">
            <a:extLst>
              <a:ext uri="{FF2B5EF4-FFF2-40B4-BE49-F238E27FC236}">
                <a16:creationId xmlns:a16="http://schemas.microsoft.com/office/drawing/2014/main" id="{88779A39-F963-4184-86F5-BB840C45B8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3-4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703976"/>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19FA63DE-1DC7-421E-8275-26FD296C2E9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12400" y="5092700"/>
            <a:ext cx="2044700" cy="2044700"/>
          </a:xfrm>
          <a:prstGeom prst="rect">
            <a:avLst/>
          </a:prstGeom>
        </p:spPr>
      </p:pic>
      <p:pic>
        <p:nvPicPr>
          <p:cNvPr id="3" name="Picture 2">
            <a:hlinkClick r:id="rId4"/>
            <a:extLst>
              <a:ext uri="{FF2B5EF4-FFF2-40B4-BE49-F238E27FC236}">
                <a16:creationId xmlns:a16="http://schemas.microsoft.com/office/drawing/2014/main" id="{F1AC0E30-6FD8-4744-8A22-BE79064CDF0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645209" y="1442956"/>
            <a:ext cx="3689541" cy="2608341"/>
          </a:xfrm>
          <a:prstGeom prst="rect">
            <a:avLst/>
          </a:prstGeom>
        </p:spPr>
      </p:pic>
      <p:pic>
        <p:nvPicPr>
          <p:cNvPr id="21" name="Picture 20">
            <a:hlinkClick r:id="rId4"/>
            <a:extLst>
              <a:ext uri="{FF2B5EF4-FFF2-40B4-BE49-F238E27FC236}">
                <a16:creationId xmlns:a16="http://schemas.microsoft.com/office/drawing/2014/main" id="{89D243A3-2AE5-434A-96AE-E3607BD6A06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Picture 22">
            <a:extLst>
              <a:ext uri="{FF2B5EF4-FFF2-40B4-BE49-F238E27FC236}">
                <a16:creationId xmlns:a16="http://schemas.microsoft.com/office/drawing/2014/main" id="{11B81B5D-5DC8-46A3-BC31-CB8CA88CD58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8497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800357"/>
            <a:ext cx="9010925" cy="3708708"/>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B0604020202020204"/>
                <a:ea typeface="Lato" panose="020B0604020202020204" charset="0"/>
                <a:cs typeface="Lato" panose="020B0604020202020204" charset="0"/>
              </a:rPr>
              <a:t>explain </a:t>
            </a:r>
            <a:r>
              <a:rPr lang="en-GB" dirty="0">
                <a:latin typeface="Lato" panose="020B0604020202020204"/>
              </a:rPr>
              <a:t>the importance of taking medicines correctly and using household products safely</a:t>
            </a:r>
            <a:endParaRPr lang="en-GB" dirty="0">
              <a:latin typeface="Lato" panose="020B0604020202020204"/>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B0604020202020204"/>
              </a:rPr>
              <a:t>i</a:t>
            </a:r>
            <a:r>
              <a:rPr lang="en-GB" dirty="0">
                <a:effectLst/>
                <a:latin typeface="Lato" panose="020B0604020202020204"/>
              </a:rPr>
              <a:t>dentify risk </a:t>
            </a:r>
            <a:r>
              <a:rPr lang="en-GB" dirty="0">
                <a:latin typeface="Lato" panose="020B0604020202020204"/>
              </a:rPr>
              <a:t>in relation to the use of medicines and household products, and suggest what action to take to help prevent or minimise harm</a:t>
            </a:r>
            <a:r>
              <a:rPr lang="en-GB" dirty="0">
                <a:effectLst/>
                <a:latin typeface="Lato" panose="020B0604020202020204"/>
              </a:rPr>
              <a:t> </a:t>
            </a:r>
          </a:p>
          <a:p>
            <a:pPr marL="914400" lvl="1" indent="-457200" algn="just">
              <a:spcAft>
                <a:spcPts val="600"/>
              </a:spcAft>
              <a:buSzPct val="202000"/>
              <a:buBlip>
                <a:blip r:embed="rId3"/>
              </a:buBlip>
            </a:pPr>
            <a:r>
              <a:rPr lang="en-GB" dirty="0">
                <a:latin typeface="Lato" panose="020B0604020202020204"/>
                <a:ea typeface="Lato" panose="020B0604020202020204" charset="0"/>
                <a:cs typeface="Lato" panose="020B0604020202020204" charset="0"/>
              </a:rPr>
              <a:t>recognise </a:t>
            </a:r>
            <a:r>
              <a:rPr lang="en-GB" dirty="0">
                <a:latin typeface="Lato" panose="020B0604020202020204"/>
              </a:rPr>
              <a:t>sources of information and whom to ask for help with medicine safety </a:t>
            </a:r>
            <a:endParaRPr lang="en-GB" dirty="0">
              <a:latin typeface="Lato" panose="020B0604020202020204"/>
              <a:ea typeface="Lato" panose="020B0604020202020204" charset="0"/>
              <a:cs typeface="Lato" panose="020B0604020202020204" charset="0"/>
            </a:endParaRPr>
          </a:p>
        </p:txBody>
      </p:sp>
      <p:sp>
        <p:nvSpPr>
          <p:cNvPr id="16" name="TextBox 15"/>
          <p:cNvSpPr txBox="1"/>
          <p:nvPr/>
        </p:nvSpPr>
        <p:spPr>
          <a:xfrm>
            <a:off x="513085" y="538198"/>
            <a:ext cx="9010925" cy="1669688"/>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a:latin typeface="League Spartan" panose="020B0604020202020204" charset="0"/>
              </a:rPr>
              <a:t>To learn about the safe use of medicines and household products</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80B208D0-7066-4C01-839F-A8D019F4E99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332279"/>
            <a:ext cx="5494464" cy="2185214"/>
          </a:xfrm>
          <a:prstGeom prst="rect">
            <a:avLst/>
          </a:prstGeom>
          <a:solidFill>
            <a:schemeClr val="bg1"/>
          </a:solidFill>
        </p:spPr>
        <p:txBody>
          <a:bodyPr wrap="square" rtlCol="0">
            <a:spAutoFit/>
          </a:bodyPr>
          <a:lstStyle/>
          <a:p>
            <a:pPr lvl="3"/>
            <a:r>
              <a:rPr lang="en-GB" sz="2600" b="1" dirty="0">
                <a:latin typeface="League Spartan" panose="00000800000000000000" pitchFamily="50" charset="0"/>
              </a:rPr>
              <a:t>Climate for learning</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8542" y="1414393"/>
            <a:ext cx="666379" cy="666379"/>
          </a:xfrm>
          <a:prstGeom prst="rect">
            <a:avLst/>
          </a:prstGeom>
        </p:spPr>
      </p:pic>
      <p:sp>
        <p:nvSpPr>
          <p:cNvPr id="21" name="TextBox 20"/>
          <p:cNvSpPr txBox="1"/>
          <p:nvPr/>
        </p:nvSpPr>
        <p:spPr>
          <a:xfrm>
            <a:off x="6073006" y="1332279"/>
            <a:ext cx="5885467" cy="5283498"/>
          </a:xfrm>
          <a:prstGeom prst="rect">
            <a:avLst/>
          </a:prstGeom>
          <a:solidFill>
            <a:schemeClr val="bg1"/>
          </a:solidFill>
        </p:spPr>
        <p:txBody>
          <a:bodyPr wrap="square" rtlCol="0">
            <a:spAutoFit/>
          </a:bodyPr>
          <a:lstStyle/>
          <a:p>
            <a:pPr lvl="3"/>
            <a:r>
              <a:rPr lang="en-GB" sz="2600" b="1" dirty="0">
                <a:latin typeface="League Spartan" panose="00000800000000000000" pitchFamily="50" charset="0"/>
              </a:rPr>
              <a:t>Resources required</a:t>
            </a:r>
          </a:p>
          <a:p>
            <a:pPr lvl="3"/>
            <a:endParaRPr lang="en-GB" sz="1600" dirty="0">
              <a:latin typeface="Lato" panose="020B0604020202020204" charset="0"/>
              <a:ea typeface="Lato" panose="020B0604020202020204" charset="0"/>
              <a:cs typeface="Lato" panose="020B0604020202020204" charset="0"/>
            </a:endParaRPr>
          </a:p>
          <a:p>
            <a:pPr marL="457200" indent="-457200">
              <a:spcBef>
                <a:spcPts val="600"/>
              </a:spcBef>
              <a:spcAft>
                <a:spcPts val="1400"/>
              </a:spcAft>
              <a:buSzPct val="202000"/>
              <a:buBlip>
                <a:blip r:embed="rId4"/>
              </a:buBlip>
            </a:pPr>
            <a:r>
              <a:rPr lang="en-GB" sz="1700" dirty="0">
                <a:latin typeface="Lato" panose="020B0604020202020204"/>
                <a:ea typeface="Lato" panose="020B0604020202020204" charset="0"/>
                <a:cs typeface="Lato" panose="020B0604020202020204" charset="0"/>
              </a:rPr>
              <a:t>Box or envelope for anonymous questions</a:t>
            </a:r>
          </a:p>
          <a:p>
            <a:pPr marL="457200" indent="-457200">
              <a:spcBef>
                <a:spcPts val="600"/>
              </a:spcBef>
              <a:spcAft>
                <a:spcPts val="1400"/>
              </a:spcAft>
              <a:buSzPct val="202000"/>
              <a:buBlip>
                <a:blip r:embed="rId4"/>
              </a:buBlip>
            </a:pPr>
            <a:r>
              <a:rPr lang="en-GB" sz="1700" dirty="0">
                <a:latin typeface="Lato" panose="020B0604020202020204"/>
              </a:rPr>
              <a:t>Empty medicines packaging (boxes, clean and washed bottles) and instructions leaflets from over the counter and prescribed medicines. </a:t>
            </a:r>
            <a:r>
              <a:rPr lang="en-GB" sz="1700" i="1" dirty="0">
                <a:latin typeface="Lato" panose="020B0604020202020204"/>
              </a:rPr>
              <a:t>Ensure that personal information on printed labels from prescribed medicine is deleted.</a:t>
            </a:r>
            <a:endParaRPr lang="en-GB" sz="1700" dirty="0">
              <a:latin typeface="Lato" panose="020B0604020202020204"/>
            </a:endParaRPr>
          </a:p>
          <a:p>
            <a:pPr marL="457200" indent="-457200">
              <a:spcBef>
                <a:spcPts val="600"/>
              </a:spcBef>
              <a:spcAft>
                <a:spcPts val="1400"/>
              </a:spcAft>
              <a:buSzPct val="202000"/>
              <a:buBlip>
                <a:blip r:embed="rId4"/>
              </a:buBlip>
            </a:pPr>
            <a:r>
              <a:rPr lang="en-GB" sz="1700" dirty="0">
                <a:latin typeface="Lato" panose="020B0604020202020204"/>
                <a:ea typeface="Lato" panose="020B0604020202020204" charset="0"/>
                <a:cs typeface="Lato" panose="020B0604020202020204" charset="0"/>
              </a:rPr>
              <a:t>Resource 1: </a:t>
            </a:r>
            <a:r>
              <a:rPr lang="en-GB" sz="1700" i="1" dirty="0">
                <a:latin typeface="Lato" panose="020B0604020202020204"/>
              </a:rPr>
              <a:t>Household products and medicines – benefits and risks list</a:t>
            </a:r>
            <a:r>
              <a:rPr lang="en-GB" sz="1700" dirty="0">
                <a:latin typeface="Lato" panose="020B0604020202020204"/>
              </a:rPr>
              <a:t> [1 per pupil, or pupils can create this grid in their work books or on a piece of paper]</a:t>
            </a:r>
          </a:p>
          <a:p>
            <a:pPr marL="457200" indent="-457200">
              <a:spcBef>
                <a:spcPts val="600"/>
              </a:spcBef>
              <a:spcAft>
                <a:spcPts val="1400"/>
              </a:spcAft>
              <a:buSzPct val="202000"/>
              <a:buBlip>
                <a:blip r:embed="rId4"/>
              </a:buBlip>
            </a:pPr>
            <a:r>
              <a:rPr lang="en-GB" sz="1700" dirty="0">
                <a:latin typeface="Lato" panose="020B0604020202020204"/>
              </a:rPr>
              <a:t>Resource 2:</a:t>
            </a:r>
            <a:r>
              <a:rPr lang="en-GB" sz="1700" i="1" dirty="0">
                <a:latin typeface="Lato" panose="020B0604020202020204"/>
              </a:rPr>
              <a:t> A day in the life </a:t>
            </a:r>
            <a:r>
              <a:rPr lang="en-GB" sz="1700" dirty="0">
                <a:latin typeface="Lato" panose="020B0604020202020204"/>
              </a:rPr>
              <a:t>[1 per class]</a:t>
            </a:r>
          </a:p>
          <a:p>
            <a:pPr marL="457200" indent="-457200">
              <a:spcBef>
                <a:spcPts val="600"/>
              </a:spcBef>
              <a:spcAft>
                <a:spcPts val="1400"/>
              </a:spcAft>
              <a:buSzPct val="202000"/>
              <a:buBlip>
                <a:blip r:embed="rId4"/>
              </a:buBlip>
            </a:pPr>
            <a:r>
              <a:rPr lang="en-GB" sz="1700" dirty="0">
                <a:latin typeface="Lato" panose="020B0604020202020204"/>
              </a:rPr>
              <a:t>Resource 3:</a:t>
            </a:r>
            <a:r>
              <a:rPr lang="en-GB" sz="1700" i="1" dirty="0">
                <a:latin typeface="Lato" panose="020B0604020202020204"/>
              </a:rPr>
              <a:t> Medicine safety scenarios</a:t>
            </a:r>
            <a:r>
              <a:rPr lang="en-GB" sz="1700" dirty="0">
                <a:latin typeface="Lato" panose="020B0604020202020204"/>
              </a:rPr>
              <a:t> [1 scenario per small group of three or pair]</a:t>
            </a:r>
            <a:endParaRPr lang="en-GB" sz="1600" dirty="0">
              <a:latin typeface="Lato" panose="020F0502020204030203"/>
            </a:endParaRPr>
          </a:p>
          <a:p>
            <a:pPr marL="457200" indent="-457200">
              <a:spcBef>
                <a:spcPts val="600"/>
              </a:spcBef>
              <a:spcAft>
                <a:spcPts val="1400"/>
              </a:spcAft>
              <a:buSzPct val="202000"/>
              <a:buBlip>
                <a:blip r:embed="rId4"/>
              </a:buBlip>
            </a:pPr>
            <a:endParaRPr lang="en-GB" sz="300" dirty="0">
              <a:latin typeface="Lato" panose="020B0604020202020204"/>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69442" y="1340305"/>
            <a:ext cx="712730" cy="636740"/>
          </a:xfrm>
          <a:prstGeom prst="rect">
            <a:avLst/>
          </a:prstGeom>
        </p:spPr>
      </p:pic>
      <p:sp>
        <p:nvSpPr>
          <p:cNvPr id="23" name="TextBox 22"/>
          <p:cNvSpPr txBox="1"/>
          <p:nvPr/>
        </p:nvSpPr>
        <p:spPr>
          <a:xfrm>
            <a:off x="365767" y="3599607"/>
            <a:ext cx="5517459" cy="1538883"/>
          </a:xfrm>
          <a:prstGeom prst="rect">
            <a:avLst/>
          </a:prstGeom>
          <a:solidFill>
            <a:schemeClr val="bg1"/>
          </a:solidFill>
        </p:spPr>
        <p:txBody>
          <a:bodyPr wrap="square" rtlCol="0">
            <a:spAutoFit/>
          </a:bodyPr>
          <a:lstStyle/>
          <a:p>
            <a:pPr lvl="3"/>
            <a:r>
              <a:rPr lang="en-GB" sz="2600" b="1" dirty="0">
                <a:latin typeface="League Spartan" panose="020B060402020202020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92736" y="3733099"/>
            <a:ext cx="652185" cy="1285823"/>
          </a:xfrm>
          <a:prstGeom prst="rect">
            <a:avLst/>
          </a:prstGeom>
        </p:spPr>
      </p:pic>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377265" y="5199546"/>
            <a:ext cx="5517458" cy="1415772"/>
          </a:xfrm>
          <a:prstGeom prst="rect">
            <a:avLst/>
          </a:prstGeom>
          <a:solidFill>
            <a:schemeClr val="bg1"/>
          </a:solidFill>
        </p:spPr>
        <p:txBody>
          <a:bodyPr wrap="square" rtlCol="0">
            <a:spAutoFit/>
          </a:bodyPr>
          <a:lstStyle/>
          <a:p>
            <a:pPr lvl="3"/>
            <a:r>
              <a:rPr lang="en-GB" sz="2600" b="1" dirty="0">
                <a:latin typeface="League Spartan" panose="020B0604020202020204" charset="0"/>
              </a:rPr>
              <a:t>Further guidance</a:t>
            </a: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sz="1600"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05458" y="5523880"/>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3" name="TextBox 2">
            <a:extLst>
              <a:ext uri="{FF2B5EF4-FFF2-40B4-BE49-F238E27FC236}">
                <a16:creationId xmlns:a16="http://schemas.microsoft.com/office/drawing/2014/main" id="{B278FEB2-585F-4686-A335-864391A763FF}"/>
              </a:ext>
            </a:extLst>
          </p:cNvPr>
          <p:cNvSpPr txBox="1"/>
          <p:nvPr/>
        </p:nvSpPr>
        <p:spPr>
          <a:xfrm>
            <a:off x="6648313" y="4953824"/>
            <a:ext cx="652181" cy="369332"/>
          </a:xfrm>
          <a:prstGeom prst="rect">
            <a:avLst/>
          </a:prstGeom>
          <a:noFill/>
        </p:spPr>
        <p:txBody>
          <a:bodyPr wrap="square" rtlCol="0">
            <a:spAutoFit/>
          </a:bodyPr>
          <a:lstStyle/>
          <a:p>
            <a:endParaRPr lang="en-GB" dirty="0">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F9D54F1F-96E3-426F-B384-9EE6757E58AB}"/>
              </a:ext>
            </a:extLst>
          </p:cNvPr>
          <p:cNvSpPr txBox="1"/>
          <p:nvPr/>
        </p:nvSpPr>
        <p:spPr>
          <a:xfrm>
            <a:off x="612880" y="4451946"/>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Tree>
    <p:extLst>
      <p:ext uri="{BB962C8B-B14F-4D97-AF65-F5344CB8AC3E}">
        <p14:creationId xmlns:p14="http://schemas.microsoft.com/office/powerpoint/2010/main" val="17070739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42163299"/>
              </p:ext>
            </p:extLst>
          </p:nvPr>
        </p:nvGraphicFramePr>
        <p:xfrm>
          <a:off x="168728" y="1209937"/>
          <a:ext cx="11811989" cy="4392406"/>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557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1. Baseline assessment</a:t>
                      </a:r>
                    </a:p>
                    <a:p>
                      <a:r>
                        <a:rPr lang="en-GB" sz="1800" dirty="0">
                          <a:latin typeface="Lato" panose="020B0604020202020204" charset="0"/>
                          <a:ea typeface="Lato" panose="020B0604020202020204" charset="0"/>
                          <a:cs typeface="Lato" panose="020B0604020202020204" charset="0"/>
                        </a:rPr>
                        <a:t> </a:t>
                      </a:r>
                    </a:p>
                  </a:txBody>
                  <a:tcPr anchor="ctr">
                    <a:solidFill>
                      <a:schemeClr val="bg1">
                        <a:lumMod val="95000"/>
                      </a:schemeClr>
                    </a:solidFill>
                  </a:tcPr>
                </a:tc>
                <a:tc>
                  <a:txBody>
                    <a:bodyPr/>
                    <a:lstStyle/>
                    <a:p>
                      <a:pPr algn="just"/>
                      <a:r>
                        <a:rPr lang="en-GB" sz="1600" b="1" kern="1200" dirty="0">
                          <a:solidFill>
                            <a:schemeClr val="tx1"/>
                          </a:solidFill>
                          <a:effectLst/>
                          <a:latin typeface="Lato" panose="020F0502020204030203"/>
                          <a:ea typeface="+mn-ea"/>
                          <a:cs typeface="+mn-cs"/>
                        </a:rPr>
                        <a:t>To be completed before the lesson.</a:t>
                      </a:r>
                      <a:r>
                        <a:rPr lang="en-GB" sz="1600" kern="1200" dirty="0">
                          <a:solidFill>
                            <a:schemeClr val="tx1"/>
                          </a:solidFill>
                          <a:effectLst/>
                          <a:latin typeface="Lato" panose="020F0502020204030203"/>
                          <a:ea typeface="+mn-ea"/>
                          <a:cs typeface="+mn-cs"/>
                        </a:rPr>
                        <a:t> Establish ground rules. Pupils write down the benefits and risks of using different household products and medicines, and suggest how risk of harm can be reduced</a:t>
                      </a:r>
                      <a:endParaRPr lang="en-GB" sz="16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a:ea typeface="Lato" panose="020F0502020204030203" pitchFamily="34" charset="0"/>
                          <a:cs typeface="Lato" panose="020F0502020204030203" pitchFamily="34" charset="0"/>
                        </a:rPr>
                        <a:t>5-15 MINS</a:t>
                      </a:r>
                    </a:p>
                  </a:txBody>
                  <a:tcPr anchor="ctr">
                    <a:solidFill>
                      <a:schemeClr val="bg1"/>
                    </a:solidFill>
                  </a:tcPr>
                </a:tc>
                <a:extLst>
                  <a:ext uri="{0D108BD9-81ED-4DB2-BD59-A6C34878D82A}">
                    <a16:rowId xmlns:a16="http://schemas.microsoft.com/office/drawing/2014/main" val="2474858058"/>
                  </a:ext>
                </a:extLst>
              </a:tr>
              <a:tr h="546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2. Introduction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latin typeface="Lato" panose="020B0604020202020204" charset="0"/>
                        <a:ea typeface="Lato" panose="020B0604020202020204" charset="0"/>
                        <a:cs typeface="Lato" panose="020B0604020202020204" charset="0"/>
                      </a:endParaRPr>
                    </a:p>
                  </a:txBody>
                  <a:tcPr anchor="ctr">
                    <a:solidFill>
                      <a:schemeClr val="bg1">
                        <a:lumMod val="95000"/>
                      </a:schemeClr>
                    </a:solidFill>
                  </a:tcPr>
                </a:tc>
                <a:tc>
                  <a:txBody>
                    <a:bodyPr/>
                    <a:lstStyle/>
                    <a:p>
                      <a:r>
                        <a:rPr lang="en-GB" sz="1600" kern="1200" dirty="0">
                          <a:solidFill>
                            <a:schemeClr val="tx1"/>
                          </a:solidFill>
                          <a:effectLst/>
                          <a:latin typeface="Lato" panose="020F0502020204030203"/>
                          <a:ea typeface="+mn-ea"/>
                          <a:cs typeface="+mn-cs"/>
                        </a:rPr>
                        <a:t>Remind pupils of ground rules. Pupils note how a family use medicines and household products safely and how they help them</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346566372"/>
                  </a:ext>
                </a:extLst>
              </a:tr>
              <a:tr h="607327">
                <a:tc>
                  <a:txBody>
                    <a:bodyPr/>
                    <a:lstStyle/>
                    <a:p>
                      <a:r>
                        <a:rPr lang="en-GB" sz="1800" dirty="0">
                          <a:latin typeface="Lato" panose="020B0604020202020204" charset="0"/>
                          <a:ea typeface="Lato" panose="020B0604020202020204" charset="0"/>
                          <a:cs typeface="Lato" panose="020B0604020202020204" charset="0"/>
                        </a:rPr>
                        <a:t>3. Medicine labels and analysis</a:t>
                      </a:r>
                    </a:p>
                  </a:txBody>
                  <a:tcPr anchor="ctr">
                    <a:solidFill>
                      <a:schemeClr val="bg1">
                        <a:lumMod val="95000"/>
                      </a:schemeClr>
                    </a:solidFill>
                  </a:tcPr>
                </a:tc>
                <a:tc>
                  <a:txBody>
                    <a:bodyPr/>
                    <a:lstStyle/>
                    <a:p>
                      <a:pPr algn="just"/>
                      <a:r>
                        <a:rPr lang="en-GB" sz="1600" kern="1200" dirty="0">
                          <a:solidFill>
                            <a:schemeClr val="tx1"/>
                          </a:solidFill>
                          <a:effectLst/>
                          <a:latin typeface="Lato" panose="020F0502020204030203"/>
                          <a:ea typeface="+mn-ea"/>
                          <a:cs typeface="+mn-cs"/>
                        </a:rPr>
                        <a:t>Pupils discuss the importance of following instructions for using medicines – pupils explore medicine labels and instructions </a:t>
                      </a:r>
                      <a:endParaRPr lang="en-GB" sz="16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519898">
                <a:tc>
                  <a:txBody>
                    <a:bodyPr/>
                    <a:lstStyle/>
                    <a:p>
                      <a:r>
                        <a:rPr lang="en-GB" sz="1800" dirty="0">
                          <a:latin typeface="Lato" panose="020B0604020202020204" charset="0"/>
                          <a:ea typeface="Lato" panose="020B0604020202020204" charset="0"/>
                          <a:cs typeface="Lato" panose="020B0604020202020204" charset="0"/>
                        </a:rPr>
                        <a:t>4. Freeze frame</a:t>
                      </a:r>
                    </a:p>
                  </a:txBody>
                  <a:tcPr anchor="ctr">
                    <a:solidFill>
                      <a:schemeClr val="bg1">
                        <a:lumMod val="95000"/>
                      </a:schemeClr>
                    </a:solidFill>
                  </a:tcPr>
                </a:tc>
                <a:tc>
                  <a:txBody>
                    <a:bodyPr/>
                    <a:lstStyle/>
                    <a:p>
                      <a:pPr algn="just"/>
                      <a:r>
                        <a:rPr lang="en-GB" sz="1600" kern="1200" dirty="0">
                          <a:solidFill>
                            <a:schemeClr val="tx1"/>
                          </a:solidFill>
                          <a:effectLst/>
                          <a:latin typeface="Lato" panose="020F0502020204030203"/>
                          <a:ea typeface="+mn-ea"/>
                          <a:cs typeface="+mn-cs"/>
                        </a:rPr>
                        <a:t>Pupils use scenarios to create freeze frames about risks involving medicines, household products and safety </a:t>
                      </a:r>
                      <a:endParaRPr lang="en-GB" sz="16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630399">
                <a:tc>
                  <a:txBody>
                    <a:bodyPr/>
                    <a:lstStyle/>
                    <a:p>
                      <a:r>
                        <a:rPr lang="en-GB" sz="1800" dirty="0">
                          <a:latin typeface="Lato" panose="020B0604020202020204" charset="0"/>
                          <a:ea typeface="Lato" panose="020B0604020202020204" charset="0"/>
                          <a:cs typeface="Lato" panose="020B0604020202020204" charset="0"/>
                        </a:rPr>
                        <a:t>5. Role play</a:t>
                      </a:r>
                    </a:p>
                  </a:txBody>
                  <a:tcPr anchor="ctr">
                    <a:solidFill>
                      <a:schemeClr val="bg1">
                        <a:lumMod val="95000"/>
                      </a:schemeClr>
                    </a:solidFill>
                  </a:tcPr>
                </a:tc>
                <a:tc>
                  <a:txBody>
                    <a:bodyPr/>
                    <a:lstStyle/>
                    <a:p>
                      <a:pPr>
                        <a:lnSpc>
                          <a:spcPts val="1500"/>
                        </a:lnSpc>
                        <a:spcAft>
                          <a:spcPts val="600"/>
                        </a:spcAft>
                      </a:pPr>
                      <a:r>
                        <a:rPr lang="en-GB" sz="1600" kern="1200" dirty="0">
                          <a:solidFill>
                            <a:schemeClr val="tx1"/>
                          </a:solidFill>
                          <a:effectLst/>
                          <a:latin typeface="Lato" panose="020F0502020204030203"/>
                          <a:ea typeface="+mn-ea"/>
                          <a:cs typeface="+mn-cs"/>
                        </a:rPr>
                        <a:t>Pupils role-play how the characters in the scenario can best manage the risk</a:t>
                      </a:r>
                      <a:endParaRPr lang="en-GB" sz="1600" dirty="0">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780862879"/>
                  </a:ext>
                </a:extLst>
              </a:tr>
              <a:tr h="594360">
                <a:tc>
                  <a:txBody>
                    <a:bodyPr/>
                    <a:lstStyle/>
                    <a:p>
                      <a:r>
                        <a:rPr lang="en-GB" sz="1800" dirty="0">
                          <a:latin typeface="Lato" panose="020B0604020202020204" charset="0"/>
                          <a:ea typeface="Lato" panose="020B0604020202020204" charset="0"/>
                          <a:cs typeface="Lato" panose="020B0604020202020204" charset="0"/>
                        </a:rPr>
                        <a:t>6. Plenary/Signposting support</a:t>
                      </a:r>
                    </a:p>
                  </a:txBody>
                  <a:tcPr anchor="ctr">
                    <a:solidFill>
                      <a:schemeClr val="bg1">
                        <a:lumMod val="95000"/>
                      </a:schemeClr>
                    </a:solidFill>
                  </a:tcPr>
                </a:tc>
                <a:tc>
                  <a:txBody>
                    <a:bodyPr/>
                    <a:lstStyle/>
                    <a:p>
                      <a:r>
                        <a:rPr lang="en-GB" sz="1600" kern="1200" dirty="0">
                          <a:solidFill>
                            <a:schemeClr val="tx1"/>
                          </a:solidFill>
                          <a:effectLst/>
                          <a:latin typeface="Lato" panose="020F0502020204030203"/>
                          <a:ea typeface="+mn-ea"/>
                          <a:cs typeface="+mn-cs"/>
                        </a:rPr>
                        <a:t>Pupils share one thing this lesson has made them think about medicine safety; signpost further advice and emergency help</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graphicFrame>
        <p:nvGraphicFramePr>
          <p:cNvPr id="8" name="Table 7">
            <a:extLst>
              <a:ext uri="{FF2B5EF4-FFF2-40B4-BE49-F238E27FC236}">
                <a16:creationId xmlns:a16="http://schemas.microsoft.com/office/drawing/2014/main" id="{F5E2C9FD-5818-433E-8B7C-90A7043A80C0}"/>
              </a:ext>
            </a:extLst>
          </p:cNvPr>
          <p:cNvGraphicFramePr>
            <a:graphicFrameLocks noGrp="1"/>
          </p:cNvGraphicFramePr>
          <p:nvPr>
            <p:extLst>
              <p:ext uri="{D42A27DB-BD31-4B8C-83A1-F6EECF244321}">
                <p14:modId xmlns:p14="http://schemas.microsoft.com/office/powerpoint/2010/main" val="3119794939"/>
              </p:ext>
            </p:extLst>
          </p:nvPr>
        </p:nvGraphicFramePr>
        <p:xfrm>
          <a:off x="168727" y="5601244"/>
          <a:ext cx="11811989" cy="60960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7. End-point assessment</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Pupils return to their list from the baseline assessment and add to or amend their ideas to demonstrate their learning</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5-15 MINS</a:t>
                      </a:r>
                    </a:p>
                  </a:txBody>
                  <a:tcPr anchor="ctr">
                    <a:solidFill>
                      <a:schemeClr val="bg1"/>
                    </a:solidFill>
                  </a:tcPr>
                </a:tc>
                <a:extLst>
                  <a:ext uri="{0D108BD9-81ED-4DB2-BD59-A6C34878D82A}">
                    <a16:rowId xmlns:a16="http://schemas.microsoft.com/office/drawing/2014/main" val="1263573321"/>
                  </a:ext>
                </a:extLst>
              </a:tr>
            </a:tbl>
          </a:graphicData>
        </a:graphic>
      </p:graphicFrame>
    </p:spTree>
    <p:extLst>
      <p:ext uri="{BB962C8B-B14F-4D97-AF65-F5344CB8AC3E}">
        <p14:creationId xmlns:p14="http://schemas.microsoft.com/office/powerpoint/2010/main" val="21537256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5" y="3218133"/>
            <a:ext cx="10096499" cy="2739211"/>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1</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Safety rules and risks: medicines and household products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6" name="Picture 5" descr="C:\Users\Sally.Martin\Desktop\For SS team\Domestic cleaning products [Converted].png">
            <a:extLst>
              <a:ext uri="{FF2B5EF4-FFF2-40B4-BE49-F238E27FC236}">
                <a16:creationId xmlns:a16="http://schemas.microsoft.com/office/drawing/2014/main" id="{C82CA794-82DF-4E21-8D04-A2DBD6984893}"/>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4424266" y="900656"/>
            <a:ext cx="1346740" cy="2019643"/>
          </a:xfrm>
          <a:prstGeom prst="rect">
            <a:avLst/>
          </a:prstGeom>
          <a:noFill/>
          <a:ln>
            <a:noFill/>
          </a:ln>
          <a:extLst>
            <a:ext uri="{53640926-AAD7-44D8-BBD7-CCE9431645EC}">
              <a14:shadowObscured xmlns:a14="http://schemas.microsoft.com/office/drawing/2010/main"/>
            </a:ext>
          </a:extLst>
        </p:spPr>
      </p:pic>
      <p:pic>
        <p:nvPicPr>
          <p:cNvPr id="8" name="Picture 7" descr="S:\Projects\Projects\Drugs, Alcohol and Tobacco\Purchased images\For SS team\Domestic cleaning products [Converted].png">
            <a:extLst>
              <a:ext uri="{FF2B5EF4-FFF2-40B4-BE49-F238E27FC236}">
                <a16:creationId xmlns:a16="http://schemas.microsoft.com/office/drawing/2014/main" id="{04CDB914-F275-487F-B164-29A890DF0997}"/>
              </a:ext>
            </a:extLst>
          </p:cNvPr>
          <p:cNvPicPr/>
          <p:nvPr/>
        </p:nvPicPr>
        <p:blipFill rotWithShape="1">
          <a:blip r:embed="rId4" cstate="screen">
            <a:extLst>
              <a:ext uri="{28A0092B-C50C-407E-A947-70E740481C1C}">
                <a14:useLocalDpi xmlns:a14="http://schemas.microsoft.com/office/drawing/2010/main"/>
              </a:ext>
            </a:extLst>
          </a:blip>
          <a:srcRect/>
          <a:stretch/>
        </p:blipFill>
        <p:spPr bwMode="auto">
          <a:xfrm>
            <a:off x="5615220" y="695430"/>
            <a:ext cx="952730" cy="2430094"/>
          </a:xfrm>
          <a:prstGeom prst="rect">
            <a:avLst/>
          </a:prstGeom>
          <a:noFill/>
          <a:ln>
            <a:noFill/>
          </a:ln>
          <a:extLst>
            <a:ext uri="{53640926-AAD7-44D8-BBD7-CCE9431645EC}">
              <a14:shadowObscured xmlns:a14="http://schemas.microsoft.com/office/drawing/2010/main"/>
            </a:ext>
          </a:extLst>
        </p:spPr>
      </p:pic>
      <p:pic>
        <p:nvPicPr>
          <p:cNvPr id="9" name="Picture 8" descr="Bottle, Medicine, Health">
            <a:extLst>
              <a:ext uri="{FF2B5EF4-FFF2-40B4-BE49-F238E27FC236}">
                <a16:creationId xmlns:a16="http://schemas.microsoft.com/office/drawing/2014/main" id="{16B84DC2-1162-4600-BA0A-49540355FA74}"/>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6704636" y="1410453"/>
            <a:ext cx="844980" cy="1417137"/>
          </a:xfrm>
          <a:prstGeom prst="rect">
            <a:avLst/>
          </a:prstGeom>
          <a:noFill/>
          <a:ln>
            <a:noFill/>
          </a:ln>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801041"/>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charset="0"/>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explain why it is important to take medicines correctly and use household products safely</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say why using </a:t>
            </a:r>
            <a:r>
              <a:rPr lang="en-GB" sz="2400" dirty="0">
                <a:latin typeface="Lato" panose="020B0604020202020204"/>
              </a:rPr>
              <a:t>medicines and household products can sometimes be risky, and suggest what to do to stay safe </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recognise </a:t>
            </a:r>
            <a:r>
              <a:rPr lang="en-GB" sz="2400" dirty="0">
                <a:latin typeface="Lato" panose="020B0604020202020204"/>
              </a:rPr>
              <a:t>whom to ask for help with medicine safety and where to get information about medicines</a:t>
            </a:r>
            <a:r>
              <a:rPr lang="en-GB" sz="2400" dirty="0">
                <a:latin typeface="Lato" panose="020B0604020202020204"/>
                <a:ea typeface="Lato" panose="020B0604020202020204" charset="0"/>
                <a:cs typeface="Lato" panose="020B0604020202020204" charset="0"/>
              </a:rPr>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2277117" y="565504"/>
            <a:ext cx="9585369" cy="954107"/>
          </a:xfrm>
          <a:prstGeom prst="rect">
            <a:avLst/>
          </a:prstGeom>
          <a:solidFill>
            <a:schemeClr val="bg1"/>
          </a:solidFill>
        </p:spPr>
        <p:txBody>
          <a:bodyPr wrap="square" rtlCol="0">
            <a:spAutoFit/>
          </a:bodyPr>
          <a:lstStyle/>
          <a:p>
            <a:pPr>
              <a:buSzPct val="202000"/>
            </a:pPr>
            <a:r>
              <a:rPr lang="en-GB" sz="2800" dirty="0">
                <a:latin typeface="League Spartan" panose="020B0604020202020204" charset="0"/>
              </a:rPr>
              <a:t>We are learning about the safe use of medicines and household products</a:t>
            </a: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7E5761-DE21-4003-B205-8E941FA3C4AA}"/>
              </a:ext>
            </a:extLst>
          </p:cNvPr>
          <p:cNvSpPr txBox="1"/>
          <p:nvPr/>
        </p:nvSpPr>
        <p:spPr>
          <a:xfrm>
            <a:off x="305752" y="5857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What’s our starting point?</a:t>
            </a:r>
          </a:p>
        </p:txBody>
      </p:sp>
      <p:sp>
        <p:nvSpPr>
          <p:cNvPr id="3" name="Rectangle 2">
            <a:extLst>
              <a:ext uri="{FF2B5EF4-FFF2-40B4-BE49-F238E27FC236}">
                <a16:creationId xmlns:a16="http://schemas.microsoft.com/office/drawing/2014/main" id="{1AC581B7-317B-46D2-BB6D-3995BFDA728B}"/>
              </a:ext>
            </a:extLst>
          </p:cNvPr>
          <p:cNvSpPr/>
          <p:nvPr/>
        </p:nvSpPr>
        <p:spPr>
          <a:xfrm>
            <a:off x="441666" y="1732390"/>
            <a:ext cx="6617639" cy="4862870"/>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Use the </a:t>
            </a:r>
            <a:r>
              <a:rPr lang="en-GB" sz="2800" i="1" dirty="0">
                <a:latin typeface="Lato" panose="020B0604020202020204"/>
                <a:ea typeface="Lato" panose="020B0604020202020204" charset="0"/>
                <a:cs typeface="Lato" panose="020B0604020202020204" charset="0"/>
              </a:rPr>
              <a:t>benefits and risks list </a:t>
            </a:r>
            <a:r>
              <a:rPr lang="en-GB" sz="2800" dirty="0">
                <a:latin typeface="Lato" panose="020B0604020202020204"/>
                <a:ea typeface="Lato" panose="020B0604020202020204" charset="0"/>
                <a:cs typeface="Lato" panose="020B0604020202020204" charset="0"/>
              </a:rPr>
              <a:t>sheet to answer these questions about household products and medicines:</a:t>
            </a:r>
          </a:p>
          <a:p>
            <a:endParaRPr lang="en-GB" sz="2800" dirty="0">
              <a:latin typeface="Lato" panose="020B0604020202020204"/>
              <a:ea typeface="Lato" panose="020B0604020202020204" charset="0"/>
              <a:cs typeface="Lato" panose="020B0604020202020204" charset="0"/>
            </a:endParaRPr>
          </a:p>
          <a:p>
            <a:pPr marL="457200" lvl="0" indent="-457200">
              <a:spcAft>
                <a:spcPts val="1200"/>
              </a:spcAft>
              <a:buFont typeface="Arial" panose="020B0604020202020204" pitchFamily="34" charset="0"/>
              <a:buChar char="•"/>
            </a:pPr>
            <a:r>
              <a:rPr lang="en-GB" sz="2800" dirty="0">
                <a:latin typeface="Lato" panose="020B0604020202020204"/>
              </a:rPr>
              <a:t>How do these help us?</a:t>
            </a:r>
          </a:p>
          <a:p>
            <a:pPr marL="457200" lvl="0" indent="-457200">
              <a:spcAft>
                <a:spcPts val="1200"/>
              </a:spcAft>
              <a:buFont typeface="Arial" panose="020B0604020202020204" pitchFamily="34" charset="0"/>
              <a:buChar char="•"/>
            </a:pPr>
            <a:r>
              <a:rPr lang="en-GB" sz="2800" dirty="0">
                <a:latin typeface="Lato" panose="020B0604020202020204"/>
              </a:rPr>
              <a:t>Are there any risks of using these products?  What are the risks?  </a:t>
            </a:r>
          </a:p>
          <a:p>
            <a:pPr marL="457200" lvl="0" indent="-457200">
              <a:spcAft>
                <a:spcPts val="1200"/>
              </a:spcAft>
              <a:buFont typeface="Arial" panose="020B0604020202020204" pitchFamily="34" charset="0"/>
              <a:buChar char="•"/>
            </a:pPr>
            <a:r>
              <a:rPr lang="en-GB" sz="2800" dirty="0">
                <a:latin typeface="Lato" panose="020B0604020202020204"/>
              </a:rPr>
              <a:t>What will help reduce the risks?  </a:t>
            </a:r>
          </a:p>
          <a:p>
            <a:endParaRPr lang="en-GB" sz="2800" dirty="0">
              <a:latin typeface="Lato" panose="020B0604020202020204" charset="0"/>
              <a:ea typeface="Lato" panose="020B0604020202020204" charset="0"/>
              <a:cs typeface="Lato" panose="020B0604020202020204" charset="0"/>
            </a:endParaRPr>
          </a:p>
          <a:p>
            <a:endParaRPr lang="en-GB" sz="2800" dirty="0">
              <a:latin typeface="Lato" panose="020B0604020202020204" charset="0"/>
              <a:ea typeface="Lato" panose="020B0604020202020204" charset="0"/>
              <a:cs typeface="Lato" panose="020B0604020202020204" charset="0"/>
            </a:endParaRPr>
          </a:p>
        </p:txBody>
      </p:sp>
      <p:pic>
        <p:nvPicPr>
          <p:cNvPr id="5" name="Picture 4" descr="C:\Users\Sally.Martin\Desktop\For SS team\Domestic cleaning products [Converted].png">
            <a:extLst>
              <a:ext uri="{FF2B5EF4-FFF2-40B4-BE49-F238E27FC236}">
                <a16:creationId xmlns:a16="http://schemas.microsoft.com/office/drawing/2014/main" id="{7104DF20-2A4B-4FB6-9A6D-ADDCC703FADB}"/>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8434606" y="793838"/>
            <a:ext cx="1100918" cy="1698163"/>
          </a:xfrm>
          <a:prstGeom prst="rect">
            <a:avLst/>
          </a:prstGeom>
          <a:noFill/>
          <a:ln>
            <a:noFill/>
          </a:ln>
          <a:extLst>
            <a:ext uri="{53640926-AAD7-44D8-BBD7-CCE9431645EC}">
              <a14:shadowObscured xmlns:a14="http://schemas.microsoft.com/office/drawing/2010/main"/>
            </a:ext>
          </a:extLst>
        </p:spPr>
      </p:pic>
      <p:pic>
        <p:nvPicPr>
          <p:cNvPr id="6" name="Picture 5" descr="C:\Users\Sally.Martin\Desktop\For SS team\Domestic cleaning products [Converted].png">
            <a:extLst>
              <a:ext uri="{FF2B5EF4-FFF2-40B4-BE49-F238E27FC236}">
                <a16:creationId xmlns:a16="http://schemas.microsoft.com/office/drawing/2014/main" id="{DE34B86C-EC72-401F-A6FB-AECC1A744553}"/>
              </a:ext>
            </a:extLst>
          </p:cNvPr>
          <p:cNvPicPr/>
          <p:nvPr/>
        </p:nvPicPr>
        <p:blipFill rotWithShape="1">
          <a:blip r:embed="rId4" cstate="screen">
            <a:extLst>
              <a:ext uri="{28A0092B-C50C-407E-A947-70E740481C1C}">
                <a14:useLocalDpi xmlns:a14="http://schemas.microsoft.com/office/drawing/2010/main"/>
              </a:ext>
            </a:extLst>
          </a:blip>
          <a:srcRect/>
          <a:stretch/>
        </p:blipFill>
        <p:spPr bwMode="auto">
          <a:xfrm>
            <a:off x="9628985" y="1642920"/>
            <a:ext cx="914858" cy="1859954"/>
          </a:xfrm>
          <a:prstGeom prst="rect">
            <a:avLst/>
          </a:prstGeom>
          <a:noFill/>
          <a:ln>
            <a:noFill/>
          </a:ln>
          <a:extLst>
            <a:ext uri="{53640926-AAD7-44D8-BBD7-CCE9431645EC}">
              <a14:shadowObscured xmlns:a14="http://schemas.microsoft.com/office/drawing/2010/main"/>
            </a:ext>
          </a:extLst>
        </p:spPr>
      </p:pic>
      <p:pic>
        <p:nvPicPr>
          <p:cNvPr id="7" name="Picture 6" descr="S:\Projects\Projects\Drugs, Alcohol and Tobacco\Purchased images\For SS team\Domestic cleaning products [Converted].png">
            <a:extLst>
              <a:ext uri="{FF2B5EF4-FFF2-40B4-BE49-F238E27FC236}">
                <a16:creationId xmlns:a16="http://schemas.microsoft.com/office/drawing/2014/main" id="{CDBD2A84-5C1A-4A32-B2CF-87B0585F92E5}"/>
              </a:ext>
            </a:extLst>
          </p:cNvPr>
          <p:cNvPicPr/>
          <p:nvPr/>
        </p:nvPicPr>
        <p:blipFill rotWithShape="1">
          <a:blip r:embed="rId5" cstate="screen">
            <a:extLst>
              <a:ext uri="{28A0092B-C50C-407E-A947-70E740481C1C}">
                <a14:useLocalDpi xmlns:a14="http://schemas.microsoft.com/office/drawing/2010/main"/>
              </a:ext>
            </a:extLst>
          </a:blip>
          <a:srcRect/>
          <a:stretch/>
        </p:blipFill>
        <p:spPr bwMode="auto">
          <a:xfrm>
            <a:off x="10906793" y="2177211"/>
            <a:ext cx="914857" cy="1859953"/>
          </a:xfrm>
          <a:prstGeom prst="rect">
            <a:avLst/>
          </a:prstGeom>
          <a:noFill/>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CC0DF182-3703-4B71-957A-A74EF4759D4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74520" y="3348231"/>
            <a:ext cx="1567812" cy="1500689"/>
          </a:xfrm>
          <a:prstGeom prst="rect">
            <a:avLst/>
          </a:prstGeom>
        </p:spPr>
      </p:pic>
      <p:pic>
        <p:nvPicPr>
          <p:cNvPr id="11" name="Picture 10">
            <a:extLst>
              <a:ext uri="{FF2B5EF4-FFF2-40B4-BE49-F238E27FC236}">
                <a16:creationId xmlns:a16="http://schemas.microsoft.com/office/drawing/2014/main" id="{14B71FE3-499E-481F-B1D8-7F5F01497E32}"/>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217183" y="4848920"/>
            <a:ext cx="971600" cy="1746340"/>
          </a:xfrm>
          <a:prstGeom prst="rect">
            <a:avLst/>
          </a:prstGeom>
        </p:spPr>
      </p:pic>
      <p:pic>
        <p:nvPicPr>
          <p:cNvPr id="13" name="Picture 12">
            <a:extLst>
              <a:ext uri="{FF2B5EF4-FFF2-40B4-BE49-F238E27FC236}">
                <a16:creationId xmlns:a16="http://schemas.microsoft.com/office/drawing/2014/main" id="{E7407C19-C038-456A-A486-81603D4C6062}"/>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9967525" y="4950275"/>
            <a:ext cx="590580" cy="1460575"/>
          </a:xfrm>
          <a:prstGeom prst="rect">
            <a:avLst/>
          </a:prstGeom>
        </p:spPr>
      </p:pic>
      <p:pic>
        <p:nvPicPr>
          <p:cNvPr id="15" name="Picture 14">
            <a:extLst>
              <a:ext uri="{FF2B5EF4-FFF2-40B4-BE49-F238E27FC236}">
                <a16:creationId xmlns:a16="http://schemas.microsoft.com/office/drawing/2014/main" id="{CB172843-A509-4CAB-9A9A-DF540FB5FEB5}"/>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1143990" y="4438354"/>
            <a:ext cx="622332" cy="1714588"/>
          </a:xfrm>
          <a:prstGeom prst="rect">
            <a:avLst/>
          </a:prstGeom>
        </p:spPr>
      </p:pic>
      <p:pic>
        <p:nvPicPr>
          <p:cNvPr id="17" name="Picture 16">
            <a:extLst>
              <a:ext uri="{FF2B5EF4-FFF2-40B4-BE49-F238E27FC236}">
                <a16:creationId xmlns:a16="http://schemas.microsoft.com/office/drawing/2014/main" id="{0B95CA87-4173-4AD0-B3CC-A552E50DC2CE}"/>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9918541" y="3803459"/>
            <a:ext cx="895396" cy="603281"/>
          </a:xfrm>
          <a:prstGeom prst="rect">
            <a:avLst/>
          </a:prstGeom>
        </p:spPr>
      </p:pic>
      <p:pic>
        <p:nvPicPr>
          <p:cNvPr id="19" name="Picture 18">
            <a:extLst>
              <a:ext uri="{FF2B5EF4-FFF2-40B4-BE49-F238E27FC236}">
                <a16:creationId xmlns:a16="http://schemas.microsoft.com/office/drawing/2014/main" id="{03E1EB72-F56E-4B31-BFBE-A3158C33C4E9}"/>
              </a:ext>
            </a:extLst>
          </p:cNvPr>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8614730" y="2886195"/>
            <a:ext cx="736638" cy="1568531"/>
          </a:xfrm>
          <a:prstGeom prst="rect">
            <a:avLst/>
          </a:prstGeom>
        </p:spPr>
      </p:pic>
      <p:pic>
        <p:nvPicPr>
          <p:cNvPr id="27" name="Picture 26">
            <a:extLst>
              <a:ext uri="{FF2B5EF4-FFF2-40B4-BE49-F238E27FC236}">
                <a16:creationId xmlns:a16="http://schemas.microsoft.com/office/drawing/2014/main" id="{42B9B5D5-0993-42EF-910E-188C3E9EA35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rot="1736420">
            <a:off x="10788143" y="421633"/>
            <a:ext cx="711695" cy="1513741"/>
          </a:xfrm>
          <a:prstGeom prst="rect">
            <a:avLst/>
          </a:prstGeom>
        </p:spPr>
      </p:pic>
    </p:spTree>
    <p:extLst>
      <p:ext uri="{BB962C8B-B14F-4D97-AF65-F5344CB8AC3E}">
        <p14:creationId xmlns:p14="http://schemas.microsoft.com/office/powerpoint/2010/main" val="3734058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14086E-ECAB-4482-8A90-4DA9816B03BF}"/>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 day in the life</a:t>
            </a:r>
          </a:p>
        </p:txBody>
      </p:sp>
      <p:sp>
        <p:nvSpPr>
          <p:cNvPr id="3" name="Rectangle 2">
            <a:extLst>
              <a:ext uri="{FF2B5EF4-FFF2-40B4-BE49-F238E27FC236}">
                <a16:creationId xmlns:a16="http://schemas.microsoft.com/office/drawing/2014/main" id="{9FEC4744-C9B3-4D92-B329-B9F69CEB4090}"/>
              </a:ext>
            </a:extLst>
          </p:cNvPr>
          <p:cNvSpPr/>
          <p:nvPr/>
        </p:nvSpPr>
        <p:spPr>
          <a:xfrm>
            <a:off x="457200" y="1610421"/>
            <a:ext cx="5799909" cy="4401205"/>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Listen to ‘A day in the life’ about the </a:t>
            </a:r>
            <a:r>
              <a:rPr lang="en-GB" sz="2800" dirty="0" err="1">
                <a:latin typeface="Lato" panose="020B0604020202020204"/>
                <a:ea typeface="Lato" panose="020B0604020202020204" charset="0"/>
                <a:cs typeface="Lato" panose="020B0604020202020204" charset="0"/>
              </a:rPr>
              <a:t>Grech</a:t>
            </a:r>
            <a:r>
              <a:rPr lang="en-GB" sz="2800" dirty="0">
                <a:latin typeface="Lato" panose="020B0604020202020204"/>
                <a:ea typeface="Lato" panose="020B0604020202020204" charset="0"/>
                <a:cs typeface="Lato" panose="020B0604020202020204" charset="0"/>
              </a:rPr>
              <a:t> family.</a:t>
            </a:r>
          </a:p>
          <a:p>
            <a:endParaRPr lang="en-GB" sz="2800" b="1" dirty="0">
              <a:latin typeface="Lato" panose="020B0604020202020204"/>
            </a:endParaRPr>
          </a:p>
          <a:p>
            <a:r>
              <a:rPr lang="en-GB" sz="2800" dirty="0">
                <a:latin typeface="Lato" panose="020B0604020202020204"/>
              </a:rPr>
              <a:t>Talk about what different items are used by the family and how they are used safely.</a:t>
            </a:r>
          </a:p>
          <a:p>
            <a:endParaRPr lang="en-GB" sz="2800" dirty="0">
              <a:latin typeface="Lato" panose="020B0604020202020204"/>
            </a:endParaRPr>
          </a:p>
          <a:p>
            <a:endParaRPr lang="en-GB" sz="2800" dirty="0">
              <a:latin typeface="Lato" panose="020B0604020202020204"/>
            </a:endParaRPr>
          </a:p>
          <a:p>
            <a:endParaRPr lang="en-GB" sz="2800" dirty="0">
              <a:latin typeface="Lato" panose="020B0604020202020204" charset="0"/>
              <a:ea typeface="Lato" panose="020B0604020202020204" charset="0"/>
              <a:cs typeface="Lato" panose="020B0604020202020204" charset="0"/>
            </a:endParaRPr>
          </a:p>
          <a:p>
            <a:endParaRPr lang="en-GB" sz="2800" dirty="0">
              <a:latin typeface="Lato" panose="020B0604020202020204" charset="0"/>
              <a:ea typeface="Lato" panose="020B0604020202020204" charset="0"/>
              <a:cs typeface="Lato" panose="020B0604020202020204" charset="0"/>
            </a:endParaRPr>
          </a:p>
        </p:txBody>
      </p:sp>
      <p:pic>
        <p:nvPicPr>
          <p:cNvPr id="11" name="Picture 10">
            <a:extLst>
              <a:ext uri="{FF2B5EF4-FFF2-40B4-BE49-F238E27FC236}">
                <a16:creationId xmlns:a16="http://schemas.microsoft.com/office/drawing/2014/main" id="{AD37B6B0-BE8F-477D-97BD-26A4B7070F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68938" y="1816927"/>
            <a:ext cx="5020608" cy="3764158"/>
          </a:xfrm>
          <a:prstGeom prst="rect">
            <a:avLst/>
          </a:prstGeom>
        </p:spPr>
      </p:pic>
    </p:spTree>
    <p:extLst>
      <p:ext uri="{BB962C8B-B14F-4D97-AF65-F5344CB8AC3E}">
        <p14:creationId xmlns:p14="http://schemas.microsoft.com/office/powerpoint/2010/main" val="1464813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22CB4B-5D09-4067-813C-6012504AED60}"/>
              </a:ext>
            </a:extLst>
          </p:cNvPr>
          <p:cNvSpPr txBox="1"/>
          <p:nvPr/>
        </p:nvSpPr>
        <p:spPr>
          <a:xfrm>
            <a:off x="457200" y="35992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Medicine labels analysis</a:t>
            </a:r>
          </a:p>
        </p:txBody>
      </p:sp>
      <p:sp>
        <p:nvSpPr>
          <p:cNvPr id="3" name="Rectangle 2">
            <a:extLst>
              <a:ext uri="{FF2B5EF4-FFF2-40B4-BE49-F238E27FC236}">
                <a16:creationId xmlns:a16="http://schemas.microsoft.com/office/drawing/2014/main" id="{15967869-868F-458A-9C93-0AF9C10F4C92}"/>
              </a:ext>
            </a:extLst>
          </p:cNvPr>
          <p:cNvSpPr/>
          <p:nvPr/>
        </p:nvSpPr>
        <p:spPr>
          <a:xfrm>
            <a:off x="457199" y="1390167"/>
            <a:ext cx="7772401" cy="4401205"/>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Think back to ‘A day in the life’ when Aunt </a:t>
            </a:r>
            <a:r>
              <a:rPr lang="en-GB" sz="2800" dirty="0" err="1">
                <a:latin typeface="Lato" panose="020B0604020202020204"/>
                <a:ea typeface="Lato" panose="020B0604020202020204" charset="0"/>
                <a:cs typeface="Lato" panose="020B0604020202020204" charset="0"/>
              </a:rPr>
              <a:t>Lusia</a:t>
            </a:r>
            <a:r>
              <a:rPr lang="en-GB" sz="2800" dirty="0">
                <a:latin typeface="Lato" panose="020B0604020202020204"/>
                <a:ea typeface="Lato" panose="020B0604020202020204" charset="0"/>
                <a:cs typeface="Lato" panose="020B0604020202020204" charset="0"/>
              </a:rPr>
              <a:t> had a headache. Before taking the tablets, she read the instructions on the medicine packet. </a:t>
            </a:r>
          </a:p>
          <a:p>
            <a:endParaRPr lang="en-GB" sz="2800" dirty="0">
              <a:latin typeface="Lato" panose="020B0604020202020204"/>
            </a:endParaRPr>
          </a:p>
          <a:p>
            <a:r>
              <a:rPr lang="en-GB" sz="2800" dirty="0">
                <a:latin typeface="Lato" panose="020B0604020202020204"/>
              </a:rPr>
              <a:t>Why is it important for her to do this?</a:t>
            </a:r>
          </a:p>
          <a:p>
            <a:endParaRPr lang="en-GB" sz="2800" dirty="0">
              <a:latin typeface="Lato" panose="020B0604020202020204"/>
            </a:endParaRPr>
          </a:p>
          <a:p>
            <a:r>
              <a:rPr lang="en-GB" sz="2800" dirty="0">
                <a:latin typeface="Lato" panose="020B0604020202020204"/>
              </a:rPr>
              <a:t>Now, look at the empty medicine packaging with your partner. Find the all the information someone would need before taking the medicine.</a:t>
            </a:r>
            <a:endParaRPr lang="en-GB" sz="2800" dirty="0">
              <a:latin typeface="Lato" panose="020B0604020202020204" charset="0"/>
              <a:ea typeface="Lato" panose="020B0604020202020204" charset="0"/>
              <a:cs typeface="Lato" panose="020B0604020202020204" charset="0"/>
            </a:endParaRPr>
          </a:p>
          <a:p>
            <a:endParaRPr lang="en-GB" sz="2800" dirty="0">
              <a:latin typeface="Lato" panose="020B0604020202020204" charset="0"/>
              <a:ea typeface="Lato" panose="020B0604020202020204" charset="0"/>
              <a:cs typeface="Lato" panose="020B0604020202020204" charset="0"/>
            </a:endParaRPr>
          </a:p>
        </p:txBody>
      </p:sp>
      <p:pic>
        <p:nvPicPr>
          <p:cNvPr id="6" name="Picture 5">
            <a:extLst>
              <a:ext uri="{FF2B5EF4-FFF2-40B4-BE49-F238E27FC236}">
                <a16:creationId xmlns:a16="http://schemas.microsoft.com/office/drawing/2014/main" id="{B138E6F0-49BC-4123-A713-DAF923F7987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59958" b="29919"/>
          <a:stretch/>
        </p:blipFill>
        <p:spPr>
          <a:xfrm>
            <a:off x="150645" y="5925583"/>
            <a:ext cx="766525" cy="844077"/>
          </a:xfrm>
          <a:prstGeom prst="rect">
            <a:avLst/>
          </a:prstGeom>
        </p:spPr>
      </p:pic>
      <p:pic>
        <p:nvPicPr>
          <p:cNvPr id="7" name="Picture 6">
            <a:extLst>
              <a:ext uri="{FF2B5EF4-FFF2-40B4-BE49-F238E27FC236}">
                <a16:creationId xmlns:a16="http://schemas.microsoft.com/office/drawing/2014/main" id="{5D1A87EE-BC9A-4ABF-ABA9-06869C891A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1178065" y="5844509"/>
            <a:ext cx="541329" cy="871680"/>
          </a:xfrm>
          <a:prstGeom prst="rect">
            <a:avLst/>
          </a:prstGeom>
        </p:spPr>
      </p:pic>
      <p:pic>
        <p:nvPicPr>
          <p:cNvPr id="9" name="Picture 8">
            <a:extLst>
              <a:ext uri="{FF2B5EF4-FFF2-40B4-BE49-F238E27FC236}">
                <a16:creationId xmlns:a16="http://schemas.microsoft.com/office/drawing/2014/main" id="{A91398B9-0E02-4C6D-802A-10609E416AD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29600" y="2561568"/>
            <a:ext cx="3319052" cy="2489289"/>
          </a:xfrm>
          <a:prstGeom prst="rect">
            <a:avLst/>
          </a:prstGeom>
        </p:spPr>
      </p:pic>
    </p:spTree>
    <p:extLst>
      <p:ext uri="{BB962C8B-B14F-4D97-AF65-F5344CB8AC3E}">
        <p14:creationId xmlns:p14="http://schemas.microsoft.com/office/powerpoint/2010/main" val="242355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22CB4B-5D09-4067-813C-6012504AED60}"/>
              </a:ext>
            </a:extLst>
          </p:cNvPr>
          <p:cNvSpPr txBox="1"/>
          <p:nvPr/>
        </p:nvSpPr>
        <p:spPr>
          <a:xfrm>
            <a:off x="457200" y="35992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Medicine labels analysis</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5404" y="2049862"/>
            <a:ext cx="4717774" cy="3704101"/>
          </a:xfrm>
          <a:prstGeom prst="rect">
            <a:avLst/>
          </a:prstGeom>
        </p:spPr>
      </p:pic>
      <p:cxnSp>
        <p:nvCxnSpPr>
          <p:cNvPr id="6" name="Straight Arrow Connector 5"/>
          <p:cNvCxnSpPr/>
          <p:nvPr/>
        </p:nvCxnSpPr>
        <p:spPr>
          <a:xfrm>
            <a:off x="2555913" y="2301291"/>
            <a:ext cx="1553014" cy="866937"/>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53423" y="1706950"/>
            <a:ext cx="2471530" cy="830997"/>
          </a:xfrm>
          <a:prstGeom prst="rect">
            <a:avLst/>
          </a:prstGeom>
          <a:noFill/>
        </p:spPr>
        <p:txBody>
          <a:bodyPr wrap="square" rtlCol="0">
            <a:spAutoFit/>
          </a:bodyPr>
          <a:lstStyle/>
          <a:p>
            <a:r>
              <a:rPr lang="en-GB" sz="2400" dirty="0">
                <a:latin typeface="Lato"/>
              </a:rPr>
              <a:t>Name and type of medicine</a:t>
            </a:r>
          </a:p>
        </p:txBody>
      </p:sp>
      <p:cxnSp>
        <p:nvCxnSpPr>
          <p:cNvPr id="9" name="Straight Arrow Connector 8"/>
          <p:cNvCxnSpPr/>
          <p:nvPr/>
        </p:nvCxnSpPr>
        <p:spPr>
          <a:xfrm flipH="1">
            <a:off x="6917635" y="4444493"/>
            <a:ext cx="2034008" cy="246777"/>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8951643" y="4121593"/>
            <a:ext cx="1915140" cy="830997"/>
          </a:xfrm>
          <a:prstGeom prst="rect">
            <a:avLst/>
          </a:prstGeom>
          <a:noFill/>
        </p:spPr>
        <p:txBody>
          <a:bodyPr wrap="square" rtlCol="0">
            <a:spAutoFit/>
          </a:bodyPr>
          <a:lstStyle/>
          <a:p>
            <a:r>
              <a:rPr lang="en-GB" sz="2400" dirty="0">
                <a:latin typeface="Lato"/>
              </a:rPr>
              <a:t>How many in the packet</a:t>
            </a:r>
          </a:p>
        </p:txBody>
      </p:sp>
      <p:cxnSp>
        <p:nvCxnSpPr>
          <p:cNvPr id="14" name="Straight Arrow Connector 13"/>
          <p:cNvCxnSpPr/>
          <p:nvPr/>
        </p:nvCxnSpPr>
        <p:spPr>
          <a:xfrm flipV="1">
            <a:off x="2723526" y="4823792"/>
            <a:ext cx="1477413" cy="326758"/>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646045" y="4756338"/>
            <a:ext cx="2471530" cy="461665"/>
          </a:xfrm>
          <a:prstGeom prst="rect">
            <a:avLst/>
          </a:prstGeom>
          <a:noFill/>
        </p:spPr>
        <p:txBody>
          <a:bodyPr wrap="square" rtlCol="0">
            <a:spAutoFit/>
          </a:bodyPr>
          <a:lstStyle/>
          <a:p>
            <a:r>
              <a:rPr lang="en-GB" sz="2400" dirty="0">
                <a:latin typeface="Lato"/>
              </a:rPr>
              <a:t>What it does</a:t>
            </a:r>
          </a:p>
        </p:txBody>
      </p:sp>
      <p:cxnSp>
        <p:nvCxnSpPr>
          <p:cNvPr id="17" name="Straight Arrow Connector 16"/>
          <p:cNvCxnSpPr/>
          <p:nvPr/>
        </p:nvCxnSpPr>
        <p:spPr>
          <a:xfrm flipH="1">
            <a:off x="7240808" y="1676780"/>
            <a:ext cx="1195707" cy="853928"/>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8642125" y="1129364"/>
            <a:ext cx="2769704" cy="830997"/>
          </a:xfrm>
          <a:prstGeom prst="rect">
            <a:avLst/>
          </a:prstGeom>
          <a:noFill/>
        </p:spPr>
        <p:txBody>
          <a:bodyPr wrap="square" rtlCol="0">
            <a:spAutoFit/>
          </a:bodyPr>
          <a:lstStyle/>
          <a:p>
            <a:r>
              <a:rPr lang="en-GB" sz="2400" dirty="0">
                <a:latin typeface="Lato"/>
              </a:rPr>
              <a:t>Who the medicine is meant for</a:t>
            </a:r>
          </a:p>
        </p:txBody>
      </p:sp>
      <p:cxnSp>
        <p:nvCxnSpPr>
          <p:cNvPr id="20" name="Straight Arrow Connector 19"/>
          <p:cNvCxnSpPr/>
          <p:nvPr/>
        </p:nvCxnSpPr>
        <p:spPr>
          <a:xfrm flipH="1">
            <a:off x="7240808" y="2885250"/>
            <a:ext cx="1447500" cy="565956"/>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8806273" y="2597235"/>
            <a:ext cx="2915478" cy="830997"/>
          </a:xfrm>
          <a:prstGeom prst="rect">
            <a:avLst/>
          </a:prstGeom>
          <a:noFill/>
        </p:spPr>
        <p:txBody>
          <a:bodyPr wrap="square" rtlCol="0">
            <a:spAutoFit/>
          </a:bodyPr>
          <a:lstStyle/>
          <a:p>
            <a:r>
              <a:rPr lang="en-GB" sz="2400" dirty="0">
                <a:latin typeface="Lato"/>
              </a:rPr>
              <a:t>How much to take and how to use it</a:t>
            </a:r>
          </a:p>
        </p:txBody>
      </p:sp>
      <p:cxnSp>
        <p:nvCxnSpPr>
          <p:cNvPr id="24" name="Straight Arrow Connector 23"/>
          <p:cNvCxnSpPr/>
          <p:nvPr/>
        </p:nvCxnSpPr>
        <p:spPr>
          <a:xfrm flipV="1">
            <a:off x="5577257" y="5171596"/>
            <a:ext cx="33332" cy="875940"/>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372678" y="6047536"/>
            <a:ext cx="5269447" cy="461665"/>
          </a:xfrm>
          <a:prstGeom prst="rect">
            <a:avLst/>
          </a:prstGeom>
          <a:noFill/>
        </p:spPr>
        <p:txBody>
          <a:bodyPr wrap="square" rtlCol="0">
            <a:spAutoFit/>
          </a:bodyPr>
          <a:lstStyle/>
          <a:p>
            <a:r>
              <a:rPr lang="en-GB" sz="2400" dirty="0">
                <a:latin typeface="Lato"/>
              </a:rPr>
              <a:t>Safety warnings and instructions</a:t>
            </a:r>
          </a:p>
        </p:txBody>
      </p:sp>
      <p:cxnSp>
        <p:nvCxnSpPr>
          <p:cNvPr id="28" name="Straight Arrow Connector 27"/>
          <p:cNvCxnSpPr/>
          <p:nvPr/>
        </p:nvCxnSpPr>
        <p:spPr>
          <a:xfrm>
            <a:off x="2853335" y="3712846"/>
            <a:ext cx="1255592" cy="131255"/>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18837" y="3213820"/>
            <a:ext cx="2687731" cy="830997"/>
          </a:xfrm>
          <a:prstGeom prst="rect">
            <a:avLst/>
          </a:prstGeom>
          <a:noFill/>
        </p:spPr>
        <p:txBody>
          <a:bodyPr wrap="square" rtlCol="0">
            <a:spAutoFit/>
          </a:bodyPr>
          <a:lstStyle/>
          <a:p>
            <a:r>
              <a:rPr lang="en-GB" sz="2400" dirty="0">
                <a:latin typeface="Lato"/>
              </a:rPr>
              <a:t>Where and how to store the medicine</a:t>
            </a:r>
          </a:p>
        </p:txBody>
      </p:sp>
      <p:cxnSp>
        <p:nvCxnSpPr>
          <p:cNvPr id="33" name="Straight Arrow Connector 32"/>
          <p:cNvCxnSpPr/>
          <p:nvPr/>
        </p:nvCxnSpPr>
        <p:spPr>
          <a:xfrm>
            <a:off x="4439378" y="1703432"/>
            <a:ext cx="732485" cy="626925"/>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3283277" y="1194056"/>
            <a:ext cx="3134239" cy="461665"/>
          </a:xfrm>
          <a:prstGeom prst="rect">
            <a:avLst/>
          </a:prstGeom>
          <a:noFill/>
        </p:spPr>
        <p:txBody>
          <a:bodyPr wrap="square" rtlCol="0">
            <a:spAutoFit/>
          </a:bodyPr>
          <a:lstStyle/>
          <a:p>
            <a:r>
              <a:rPr lang="en-GB" sz="2400" dirty="0">
                <a:latin typeface="Lato"/>
              </a:rPr>
              <a:t>Possible side effects</a:t>
            </a:r>
          </a:p>
        </p:txBody>
      </p:sp>
      <p:cxnSp>
        <p:nvCxnSpPr>
          <p:cNvPr id="36" name="Straight Arrow Connector 35"/>
          <p:cNvCxnSpPr/>
          <p:nvPr/>
        </p:nvCxnSpPr>
        <p:spPr>
          <a:xfrm flipH="1" flipV="1">
            <a:off x="7433110" y="5239632"/>
            <a:ext cx="1298917" cy="514331"/>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8922128" y="5553352"/>
            <a:ext cx="2471530" cy="830997"/>
          </a:xfrm>
          <a:prstGeom prst="rect">
            <a:avLst/>
          </a:prstGeom>
          <a:noFill/>
        </p:spPr>
        <p:txBody>
          <a:bodyPr wrap="square" rtlCol="0">
            <a:spAutoFit/>
          </a:bodyPr>
          <a:lstStyle/>
          <a:p>
            <a:r>
              <a:rPr lang="en-GB" sz="2400" dirty="0">
                <a:latin typeface="Lato"/>
              </a:rPr>
              <a:t>Expiry date and manufacturer</a:t>
            </a:r>
          </a:p>
        </p:txBody>
      </p:sp>
      <p:cxnSp>
        <p:nvCxnSpPr>
          <p:cNvPr id="39" name="Straight Arrow Connector 38"/>
          <p:cNvCxnSpPr/>
          <p:nvPr/>
        </p:nvCxnSpPr>
        <p:spPr>
          <a:xfrm flipV="1">
            <a:off x="2182668" y="5150551"/>
            <a:ext cx="2256710" cy="854841"/>
          </a:xfrm>
          <a:prstGeom prst="straightConnector1">
            <a:avLst/>
          </a:prstGeom>
          <a:ln w="3810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381805" y="5762222"/>
            <a:ext cx="2471530" cy="461665"/>
          </a:xfrm>
          <a:prstGeom prst="rect">
            <a:avLst/>
          </a:prstGeom>
          <a:noFill/>
        </p:spPr>
        <p:txBody>
          <a:bodyPr wrap="square" rtlCol="0">
            <a:spAutoFit/>
          </a:bodyPr>
          <a:lstStyle/>
          <a:p>
            <a:r>
              <a:rPr lang="en-GB" sz="2400" dirty="0">
                <a:latin typeface="Lato"/>
              </a:rPr>
              <a:t>Ingredients</a:t>
            </a:r>
          </a:p>
        </p:txBody>
      </p:sp>
    </p:spTree>
    <p:extLst>
      <p:ext uri="{BB962C8B-B14F-4D97-AF65-F5344CB8AC3E}">
        <p14:creationId xmlns:p14="http://schemas.microsoft.com/office/powerpoint/2010/main" val="1057415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4"/>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36"/>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0"/>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5" grpId="0"/>
      <p:bldP spid="18" grpId="0"/>
      <p:bldP spid="21" grpId="0"/>
      <p:bldP spid="25" grpId="0"/>
      <p:bldP spid="29" grpId="0"/>
      <p:bldP spid="34" grpId="0"/>
      <p:bldP spid="37" grpId="0"/>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F126A3-B253-481B-B927-5BA74C8DE7D2}"/>
              </a:ext>
            </a:extLst>
          </p:cNvPr>
          <p:cNvSpPr txBox="1"/>
          <p:nvPr/>
        </p:nvSpPr>
        <p:spPr>
          <a:xfrm>
            <a:off x="457200" y="39370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Freeze frame</a:t>
            </a:r>
          </a:p>
        </p:txBody>
      </p:sp>
      <p:sp>
        <p:nvSpPr>
          <p:cNvPr id="3" name="Rectangle 2">
            <a:extLst>
              <a:ext uri="{FF2B5EF4-FFF2-40B4-BE49-F238E27FC236}">
                <a16:creationId xmlns:a16="http://schemas.microsoft.com/office/drawing/2014/main" id="{A9CE5AB5-5286-4AE9-A4BC-8485929B0D49}"/>
              </a:ext>
            </a:extLst>
          </p:cNvPr>
          <p:cNvSpPr/>
          <p:nvPr/>
        </p:nvSpPr>
        <p:spPr>
          <a:xfrm>
            <a:off x="457200" y="1228397"/>
            <a:ext cx="6061166" cy="1815882"/>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In your pair or group, read the </a:t>
            </a:r>
            <a:r>
              <a:rPr lang="en-GB" sz="2800" i="1" dirty="0">
                <a:latin typeface="Lato" panose="020B0604020202020204"/>
                <a:ea typeface="Lato" panose="020B0604020202020204" charset="0"/>
                <a:cs typeface="Lato" panose="020B0604020202020204" charset="0"/>
              </a:rPr>
              <a:t>medicine safety scenario. </a:t>
            </a:r>
            <a:r>
              <a:rPr lang="en-GB" sz="2800" dirty="0">
                <a:latin typeface="Lato" panose="020B0604020202020204"/>
              </a:rPr>
              <a:t>Now, choose a role with your group and create a freeze frame of the scenario.</a:t>
            </a:r>
          </a:p>
        </p:txBody>
      </p:sp>
      <p:sp>
        <p:nvSpPr>
          <p:cNvPr id="7" name="TextBox 6">
            <a:extLst>
              <a:ext uri="{FF2B5EF4-FFF2-40B4-BE49-F238E27FC236}">
                <a16:creationId xmlns:a16="http://schemas.microsoft.com/office/drawing/2014/main" id="{1B8F176F-6DB4-4E39-9F5B-472115F61CBA}"/>
              </a:ext>
            </a:extLst>
          </p:cNvPr>
          <p:cNvSpPr txBox="1"/>
          <p:nvPr/>
        </p:nvSpPr>
        <p:spPr>
          <a:xfrm>
            <a:off x="457200" y="3227002"/>
            <a:ext cx="6648353" cy="1815882"/>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Once you’re ‘out of role’, talk about the risk in the scenario:</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is the risk?</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might happen?</a:t>
            </a:r>
          </a:p>
        </p:txBody>
      </p:sp>
      <p:pic>
        <p:nvPicPr>
          <p:cNvPr id="8" name="Picture 7">
            <a:extLst>
              <a:ext uri="{FF2B5EF4-FFF2-40B4-BE49-F238E27FC236}">
                <a16:creationId xmlns:a16="http://schemas.microsoft.com/office/drawing/2014/main" id="{1B2AB506-2A68-4066-9686-CE0B024BE3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59958" b="29919"/>
          <a:stretch/>
        </p:blipFill>
        <p:spPr>
          <a:xfrm>
            <a:off x="150645" y="5925583"/>
            <a:ext cx="766525" cy="844077"/>
          </a:xfrm>
          <a:prstGeom prst="rect">
            <a:avLst/>
          </a:prstGeom>
        </p:spPr>
      </p:pic>
      <p:pic>
        <p:nvPicPr>
          <p:cNvPr id="9" name="Picture 8">
            <a:extLst>
              <a:ext uri="{FF2B5EF4-FFF2-40B4-BE49-F238E27FC236}">
                <a16:creationId xmlns:a16="http://schemas.microsoft.com/office/drawing/2014/main" id="{0564F460-F7A8-4D03-91B9-C4090FF9486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1178065" y="5844509"/>
            <a:ext cx="541329" cy="871680"/>
          </a:xfrm>
          <a:prstGeom prst="rect">
            <a:avLst/>
          </a:prstGeom>
        </p:spPr>
      </p:pic>
      <p:pic>
        <p:nvPicPr>
          <p:cNvPr id="5" name="Picture 4">
            <a:extLst>
              <a:ext uri="{FF2B5EF4-FFF2-40B4-BE49-F238E27FC236}">
                <a16:creationId xmlns:a16="http://schemas.microsoft.com/office/drawing/2014/main" id="{17AB69E2-36DD-4E3D-B1AF-AE87612EA49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rot="3596283">
            <a:off x="8541409" y="586014"/>
            <a:ext cx="1392023" cy="2564254"/>
          </a:xfrm>
          <a:prstGeom prst="rect">
            <a:avLst/>
          </a:prstGeom>
        </p:spPr>
      </p:pic>
      <p:pic>
        <p:nvPicPr>
          <p:cNvPr id="10" name="Picture 9">
            <a:extLst>
              <a:ext uri="{FF2B5EF4-FFF2-40B4-BE49-F238E27FC236}">
                <a16:creationId xmlns:a16="http://schemas.microsoft.com/office/drawing/2014/main" id="{0FC5F542-7E8C-41C2-9B92-51FCDDE6B92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68625" y="3812250"/>
            <a:ext cx="3399301" cy="2459736"/>
          </a:xfrm>
          <a:prstGeom prst="rect">
            <a:avLst/>
          </a:prstGeom>
        </p:spPr>
      </p:pic>
    </p:spTree>
    <p:extLst>
      <p:ext uri="{BB962C8B-B14F-4D97-AF65-F5344CB8AC3E}">
        <p14:creationId xmlns:p14="http://schemas.microsoft.com/office/powerpoint/2010/main" val="117335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96040B-1ABC-4C35-8003-D354EF64A655}"/>
              </a:ext>
            </a:extLst>
          </p:cNvPr>
          <p:cNvSpPr txBox="1"/>
          <p:nvPr/>
        </p:nvSpPr>
        <p:spPr>
          <a:xfrm>
            <a:off x="457200" y="39370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Role play</a:t>
            </a:r>
          </a:p>
        </p:txBody>
      </p:sp>
      <p:sp>
        <p:nvSpPr>
          <p:cNvPr id="3" name="Rectangle 2">
            <a:extLst>
              <a:ext uri="{FF2B5EF4-FFF2-40B4-BE49-F238E27FC236}">
                <a16:creationId xmlns:a16="http://schemas.microsoft.com/office/drawing/2014/main" id="{2537FB19-1F15-4BD1-A2C5-BB958F0A0288}"/>
              </a:ext>
            </a:extLst>
          </p:cNvPr>
          <p:cNvSpPr/>
          <p:nvPr/>
        </p:nvSpPr>
        <p:spPr>
          <a:xfrm>
            <a:off x="457200" y="1681691"/>
            <a:ext cx="10714182" cy="2477601"/>
          </a:xfrm>
          <a:prstGeom prst="rect">
            <a:avLst/>
          </a:prstGeom>
        </p:spPr>
        <p:txBody>
          <a:bodyPr wrap="square">
            <a:spAutoFit/>
          </a:bodyPr>
          <a:lstStyle/>
          <a:p>
            <a:pPr>
              <a:spcAft>
                <a:spcPts val="1200"/>
              </a:spcAft>
            </a:pPr>
            <a:r>
              <a:rPr lang="en-GB" sz="2800" dirty="0">
                <a:latin typeface="Lato" panose="020B0604020202020204"/>
                <a:ea typeface="Lato" panose="020B0604020202020204" charset="0"/>
                <a:cs typeface="Lato" panose="020B0604020202020204" charset="0"/>
              </a:rPr>
              <a:t>Think about your scenario with your group.</a:t>
            </a:r>
          </a:p>
          <a:p>
            <a:pPr marL="742950" lvl="1" indent="-285750">
              <a:spcAft>
                <a:spcPts val="600"/>
              </a:spcAft>
              <a:buFont typeface="Arial" panose="020B0604020202020204" pitchFamily="34" charset="0"/>
              <a:buChar char="•"/>
            </a:pPr>
            <a:r>
              <a:rPr lang="en-GB" sz="2800" dirty="0">
                <a:latin typeface="Lato" panose="020B0604020202020204"/>
              </a:rPr>
              <a:t>What should the characters do now to prevent any further risk? </a:t>
            </a:r>
          </a:p>
          <a:p>
            <a:pPr marL="742950" lvl="1" indent="-285750">
              <a:spcAft>
                <a:spcPts val="600"/>
              </a:spcAft>
              <a:buFont typeface="Arial" panose="020B0604020202020204" pitchFamily="34" charset="0"/>
              <a:buChar char="•"/>
            </a:pPr>
            <a:r>
              <a:rPr lang="en-GB" sz="2800" dirty="0">
                <a:latin typeface="Lato" panose="020B0604020202020204"/>
              </a:rPr>
              <a:t>Who could help?  Where could the person get more support or advice?  </a:t>
            </a:r>
          </a:p>
        </p:txBody>
      </p:sp>
      <p:sp>
        <p:nvSpPr>
          <p:cNvPr id="4" name="Rectangle 3">
            <a:extLst>
              <a:ext uri="{FF2B5EF4-FFF2-40B4-BE49-F238E27FC236}">
                <a16:creationId xmlns:a16="http://schemas.microsoft.com/office/drawing/2014/main" id="{C6ADCD0D-AFED-4A06-8F48-0A46CF648CBB}"/>
              </a:ext>
            </a:extLst>
          </p:cNvPr>
          <p:cNvSpPr/>
          <p:nvPr/>
        </p:nvSpPr>
        <p:spPr>
          <a:xfrm>
            <a:off x="457200" y="4600896"/>
            <a:ext cx="6100355" cy="1815882"/>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Stepping back ‘into role’, role play what the characters should do to prevent any further risk and identify who could help.</a:t>
            </a:r>
            <a:endParaRPr lang="en-GB" sz="2800" dirty="0">
              <a:latin typeface="Lato" panose="020B0604020202020204"/>
            </a:endParaRPr>
          </a:p>
        </p:txBody>
      </p:sp>
      <p:pic>
        <p:nvPicPr>
          <p:cNvPr id="6" name="Picture 5">
            <a:extLst>
              <a:ext uri="{FF2B5EF4-FFF2-40B4-BE49-F238E27FC236}">
                <a16:creationId xmlns:a16="http://schemas.microsoft.com/office/drawing/2014/main" id="{3F26DD24-ABCF-4C12-ACEF-1010A9DEF03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41270" y="4301864"/>
            <a:ext cx="3543311" cy="2114914"/>
          </a:xfrm>
          <a:prstGeom prst="rect">
            <a:avLst/>
          </a:prstGeom>
        </p:spPr>
      </p:pic>
    </p:spTree>
    <p:extLst>
      <p:ext uri="{BB962C8B-B14F-4D97-AF65-F5344CB8AC3E}">
        <p14:creationId xmlns:p14="http://schemas.microsoft.com/office/powerpoint/2010/main" val="2700620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A6C974-AAD5-422C-9ACD-9EAA90CD6050}"/>
              </a:ext>
            </a:extLst>
          </p:cNvPr>
          <p:cNvSpPr txBox="1"/>
          <p:nvPr/>
        </p:nvSpPr>
        <p:spPr>
          <a:xfrm>
            <a:off x="457199" y="458956"/>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Reflecting and getting support	</a:t>
            </a:r>
          </a:p>
        </p:txBody>
      </p:sp>
      <p:sp>
        <p:nvSpPr>
          <p:cNvPr id="3" name="Rectangle 2">
            <a:extLst>
              <a:ext uri="{FF2B5EF4-FFF2-40B4-BE49-F238E27FC236}">
                <a16:creationId xmlns:a16="http://schemas.microsoft.com/office/drawing/2014/main" id="{BFE58C69-7140-4535-B68A-953819FA686E}"/>
              </a:ext>
            </a:extLst>
          </p:cNvPr>
          <p:cNvSpPr/>
          <p:nvPr/>
        </p:nvSpPr>
        <p:spPr>
          <a:xfrm>
            <a:off x="457199" y="1228397"/>
            <a:ext cx="11220995" cy="1815882"/>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Share one thing this lesson has made you think about medicine safety. It could be:</a:t>
            </a:r>
          </a:p>
          <a:p>
            <a:pPr marL="457200" indent="-457200">
              <a:buFont typeface="Arial" panose="020B0604020202020204" pitchFamily="34" charset="0"/>
              <a:buChar char="•"/>
            </a:pPr>
            <a:r>
              <a:rPr lang="en-GB" sz="2800" dirty="0">
                <a:latin typeface="Lato" panose="020B0604020202020204"/>
              </a:rPr>
              <a:t>Something new you have learned</a:t>
            </a:r>
          </a:p>
          <a:p>
            <a:pPr marL="457200" indent="-457200">
              <a:buFont typeface="Arial" panose="020B0604020202020204" pitchFamily="34" charset="0"/>
              <a:buChar char="•"/>
            </a:pPr>
            <a:r>
              <a:rPr lang="en-GB" sz="2800" dirty="0">
                <a:latin typeface="Lato" panose="020B0604020202020204"/>
              </a:rPr>
              <a:t>Something you think is important to remember in the future </a:t>
            </a:r>
          </a:p>
        </p:txBody>
      </p:sp>
      <p:pic>
        <p:nvPicPr>
          <p:cNvPr id="4" name="Picture 3">
            <a:extLst>
              <a:ext uri="{FF2B5EF4-FFF2-40B4-BE49-F238E27FC236}">
                <a16:creationId xmlns:a16="http://schemas.microsoft.com/office/drawing/2014/main" id="{574E5E10-0C4D-49C4-8A1A-EA93BAE795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75707" y="4471158"/>
            <a:ext cx="2898105" cy="2001503"/>
          </a:xfrm>
          <a:prstGeom prst="rect">
            <a:avLst/>
          </a:prstGeom>
        </p:spPr>
      </p:pic>
      <p:sp>
        <p:nvSpPr>
          <p:cNvPr id="5" name="Rectangle 4">
            <a:extLst>
              <a:ext uri="{FF2B5EF4-FFF2-40B4-BE49-F238E27FC236}">
                <a16:creationId xmlns:a16="http://schemas.microsoft.com/office/drawing/2014/main" id="{8B6DD300-CFBB-48F1-9CCE-A144F85D255D}"/>
              </a:ext>
            </a:extLst>
          </p:cNvPr>
          <p:cNvSpPr/>
          <p:nvPr/>
        </p:nvSpPr>
        <p:spPr>
          <a:xfrm>
            <a:off x="457199" y="3721388"/>
            <a:ext cx="8618508" cy="2677656"/>
          </a:xfrm>
          <a:prstGeom prst="rect">
            <a:avLst/>
          </a:prstGeom>
        </p:spPr>
        <p:txBody>
          <a:bodyPr wrap="square">
            <a:spAutoFit/>
          </a:bodyPr>
          <a:lstStyle/>
          <a:p>
            <a:r>
              <a:rPr lang="en-GB" sz="2800" dirty="0">
                <a:latin typeface="Lato" panose="020B0604020202020204"/>
              </a:rPr>
              <a:t>Remember that medicines are helpful for health but only if they are used correctly. Trusted adults should give medicine to children.</a:t>
            </a:r>
          </a:p>
          <a:p>
            <a:endParaRPr lang="en-GB" sz="2800" dirty="0">
              <a:latin typeface="Lato" panose="020B0604020202020204"/>
            </a:endParaRPr>
          </a:p>
          <a:p>
            <a:r>
              <a:rPr lang="en-GB" sz="2800" dirty="0">
                <a:latin typeface="Lato" panose="020B0604020202020204"/>
              </a:rPr>
              <a:t>If you are unsure about using a medicine, ask a trusted adult.</a:t>
            </a:r>
          </a:p>
        </p:txBody>
      </p:sp>
    </p:spTree>
    <p:extLst>
      <p:ext uri="{BB962C8B-B14F-4D97-AF65-F5344CB8AC3E}">
        <p14:creationId xmlns:p14="http://schemas.microsoft.com/office/powerpoint/2010/main" val="127597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05A2BF-9088-4794-B03D-4E3D74653CE5}"/>
              </a:ext>
            </a:extLst>
          </p:cNvPr>
          <p:cNvSpPr txBox="1"/>
          <p:nvPr/>
        </p:nvSpPr>
        <p:spPr>
          <a:xfrm>
            <a:off x="503693" y="54202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pic>
        <p:nvPicPr>
          <p:cNvPr id="3" name="Picture 2">
            <a:extLst>
              <a:ext uri="{FF2B5EF4-FFF2-40B4-BE49-F238E27FC236}">
                <a16:creationId xmlns:a16="http://schemas.microsoft.com/office/drawing/2014/main" id="{3B30A56B-4552-4061-AA41-7B49294977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175943" y="1506823"/>
            <a:ext cx="4558857" cy="3844353"/>
          </a:xfrm>
          <a:prstGeom prst="rect">
            <a:avLst/>
          </a:prstGeom>
        </p:spPr>
      </p:pic>
      <p:sp>
        <p:nvSpPr>
          <p:cNvPr id="5" name="Rectangle 4">
            <a:extLst>
              <a:ext uri="{FF2B5EF4-FFF2-40B4-BE49-F238E27FC236}">
                <a16:creationId xmlns:a16="http://schemas.microsoft.com/office/drawing/2014/main" id="{B8322AAF-3915-49ED-863A-0E3D1816C331}"/>
              </a:ext>
            </a:extLst>
          </p:cNvPr>
          <p:cNvSpPr/>
          <p:nvPr/>
        </p:nvSpPr>
        <p:spPr>
          <a:xfrm>
            <a:off x="503693" y="1613117"/>
            <a:ext cx="6100355" cy="3970318"/>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Go back to the questions from your </a:t>
            </a:r>
          </a:p>
          <a:p>
            <a:r>
              <a:rPr lang="en-GB" sz="2800" i="1" dirty="0">
                <a:latin typeface="Lato" panose="020B0604020202020204"/>
              </a:rPr>
              <a:t>benefits and risks list.</a:t>
            </a:r>
          </a:p>
          <a:p>
            <a:endParaRPr lang="en-GB" sz="2800" i="1" dirty="0">
              <a:latin typeface="Lato" panose="020B0604020202020204"/>
            </a:endParaRP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Is there anything you would like to change?</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Is there anything you would like to add?</a:t>
            </a:r>
          </a:p>
          <a:p>
            <a:endParaRPr lang="en-GB" sz="2800" i="1" dirty="0">
              <a:latin typeface="Lato" panose="020B0604020202020204"/>
            </a:endParaRPr>
          </a:p>
          <a:p>
            <a:r>
              <a:rPr lang="en-GB" sz="2800" dirty="0">
                <a:latin typeface="Lato" panose="020B0604020202020204"/>
              </a:rPr>
              <a:t>Use a different colour pen or pencil.</a:t>
            </a:r>
          </a:p>
        </p:txBody>
      </p:sp>
    </p:spTree>
    <p:extLst>
      <p:ext uri="{BB962C8B-B14F-4D97-AF65-F5344CB8AC3E}">
        <p14:creationId xmlns:p14="http://schemas.microsoft.com/office/powerpoint/2010/main" val="2350842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24C0D9-2C1C-4630-B895-336494A690A7}"/>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Rectangle 2">
            <a:extLst>
              <a:ext uri="{FF2B5EF4-FFF2-40B4-BE49-F238E27FC236}">
                <a16:creationId xmlns:a16="http://schemas.microsoft.com/office/drawing/2014/main" id="{FAEA7B06-0429-49D2-8556-F2FF0489AE57}"/>
              </a:ext>
            </a:extLst>
          </p:cNvPr>
          <p:cNvSpPr/>
          <p:nvPr/>
        </p:nvSpPr>
        <p:spPr>
          <a:xfrm>
            <a:off x="503694" y="1468864"/>
            <a:ext cx="5243964" cy="1384995"/>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Make a leaflet for the </a:t>
            </a:r>
            <a:r>
              <a:rPr lang="en-GB" sz="2800" dirty="0" err="1">
                <a:latin typeface="Lato" panose="020B0604020202020204"/>
                <a:ea typeface="Lato" panose="020B0604020202020204" charset="0"/>
                <a:cs typeface="Lato" panose="020B0604020202020204" charset="0"/>
              </a:rPr>
              <a:t>Grech</a:t>
            </a:r>
            <a:r>
              <a:rPr lang="en-GB" sz="2800" dirty="0">
                <a:latin typeface="Lato" panose="020B0604020202020204"/>
                <a:ea typeface="Lato" panose="020B0604020202020204" charset="0"/>
                <a:cs typeface="Lato" panose="020B0604020202020204" charset="0"/>
              </a:rPr>
              <a:t> family about medicine safety and household products.</a:t>
            </a:r>
            <a:endParaRPr lang="en-GB" sz="2800" dirty="0">
              <a:latin typeface="Lato" panose="020B0604020202020204"/>
            </a:endParaRPr>
          </a:p>
        </p:txBody>
      </p:sp>
      <p:pic>
        <p:nvPicPr>
          <p:cNvPr id="4" name="Picture 3" descr="C:\Users\Sally.Martin\Desktop\For SS team\Domestic cleaning products [Converted].png">
            <a:extLst>
              <a:ext uri="{FF2B5EF4-FFF2-40B4-BE49-F238E27FC236}">
                <a16:creationId xmlns:a16="http://schemas.microsoft.com/office/drawing/2014/main" id="{1E20ACD7-F4B2-4BB0-84FB-A414A9A170C2}"/>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503693" y="3047077"/>
            <a:ext cx="2173850" cy="3353158"/>
          </a:xfrm>
          <a:prstGeom prst="rect">
            <a:avLst/>
          </a:prstGeom>
          <a:noFill/>
          <a:ln>
            <a:noFill/>
          </a:ln>
          <a:extLst>
            <a:ext uri="{53640926-AAD7-44D8-BBD7-CCE9431645EC}">
              <a14:shadowObscured xmlns:a14="http://schemas.microsoft.com/office/drawing/2010/main"/>
            </a:ext>
          </a:extLst>
        </p:spPr>
      </p:pic>
      <p:pic>
        <p:nvPicPr>
          <p:cNvPr id="5" name="Picture 4" descr="C:\Users\Sally.Martin\Desktop\For SS team\Domestic cleaning products [Converted].png">
            <a:extLst>
              <a:ext uri="{FF2B5EF4-FFF2-40B4-BE49-F238E27FC236}">
                <a16:creationId xmlns:a16="http://schemas.microsoft.com/office/drawing/2014/main" id="{28D65769-4F67-4E7A-90E0-6D573E163182}"/>
              </a:ext>
            </a:extLst>
          </p:cNvPr>
          <p:cNvPicPr/>
          <p:nvPr/>
        </p:nvPicPr>
        <p:blipFill rotWithShape="1">
          <a:blip r:embed="rId4" cstate="screen">
            <a:extLst>
              <a:ext uri="{28A0092B-C50C-407E-A947-70E740481C1C}">
                <a14:useLocalDpi xmlns:a14="http://schemas.microsoft.com/office/drawing/2010/main"/>
              </a:ext>
            </a:extLst>
          </a:blip>
          <a:srcRect/>
          <a:stretch/>
        </p:blipFill>
        <p:spPr bwMode="auto">
          <a:xfrm>
            <a:off x="2534503" y="2853859"/>
            <a:ext cx="1806460" cy="3672627"/>
          </a:xfrm>
          <a:prstGeom prst="rect">
            <a:avLst/>
          </a:prstGeom>
          <a:noFill/>
          <a:ln>
            <a:noFill/>
          </a:ln>
          <a:extLst>
            <a:ext uri="{53640926-AAD7-44D8-BBD7-CCE9431645EC}">
              <a14:shadowObscured xmlns:a14="http://schemas.microsoft.com/office/drawing/2010/main"/>
            </a:ext>
          </a:extLst>
        </p:spPr>
      </p:pic>
      <p:pic>
        <p:nvPicPr>
          <p:cNvPr id="6" name="Picture 5" descr="S:\Projects\Projects\Drugs, Alcohol and Tobacco\Purchased images\For SS team\Domestic cleaning products [Converted].png">
            <a:extLst>
              <a:ext uri="{FF2B5EF4-FFF2-40B4-BE49-F238E27FC236}">
                <a16:creationId xmlns:a16="http://schemas.microsoft.com/office/drawing/2014/main" id="{73E0B51F-6BCB-4189-951C-C73D0DC0F758}"/>
              </a:ext>
            </a:extLst>
          </p:cNvPr>
          <p:cNvPicPr/>
          <p:nvPr/>
        </p:nvPicPr>
        <p:blipFill rotWithShape="1">
          <a:blip r:embed="rId5" cstate="screen">
            <a:extLst>
              <a:ext uri="{28A0092B-C50C-407E-A947-70E740481C1C}">
                <a14:useLocalDpi xmlns:a14="http://schemas.microsoft.com/office/drawing/2010/main"/>
              </a:ext>
            </a:extLst>
          </a:blip>
          <a:srcRect/>
          <a:stretch/>
        </p:blipFill>
        <p:spPr bwMode="auto">
          <a:xfrm>
            <a:off x="4340963" y="3113147"/>
            <a:ext cx="1806458" cy="3672625"/>
          </a:xfrm>
          <a:prstGeom prst="rect">
            <a:avLst/>
          </a:prstGeom>
          <a:noFill/>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B58FC1DE-5CDA-48BA-B32D-20F3C1FD394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90849" y="1733597"/>
            <a:ext cx="3893597" cy="3893597"/>
          </a:xfrm>
          <a:prstGeom prst="rect">
            <a:avLst/>
          </a:prstGeom>
        </p:spPr>
      </p:pic>
    </p:spTree>
    <p:extLst>
      <p:ext uri="{BB962C8B-B14F-4D97-AF65-F5344CB8AC3E}">
        <p14:creationId xmlns:p14="http://schemas.microsoft.com/office/powerpoint/2010/main" val="12558207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2904</Words>
  <Application>Microsoft Office PowerPoint</Application>
  <PresentationFormat>Widescreen</PresentationFormat>
  <Paragraphs>306</Paragraphs>
  <Slides>20</Slides>
  <Notes>20</Notes>
  <HiddenSlides>8</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Lato</vt:lpstr>
      <vt:lpstr>Calibri Light</vt:lpstr>
      <vt:lpstr>Times New Roman</vt:lpstr>
      <vt:lpstr>Calibri</vt:lpstr>
      <vt:lpstr>League Spartan</vt:lpstr>
      <vt:lpstr>Open Sans Light</vt:lpstr>
      <vt:lpstr>Gill Sans MT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64</cp:revision>
  <dcterms:created xsi:type="dcterms:W3CDTF">2020-08-07T08:23:52Z</dcterms:created>
  <dcterms:modified xsi:type="dcterms:W3CDTF">2021-01-10T20:33:15Z</dcterms:modified>
</cp:coreProperties>
</file>