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 id="2147483660" r:id="rId2"/>
    <p:sldMasterId id="2147483674" r:id="rId3"/>
    <p:sldMasterId id="2147483688" r:id="rId4"/>
    <p:sldMasterId id="2147483742" r:id="rId5"/>
  </p:sldMasterIdLst>
  <p:notesMasterIdLst>
    <p:notesMasterId r:id="rId26"/>
  </p:notesMasterIdLst>
  <p:sldIdLst>
    <p:sldId id="257" r:id="rId6"/>
    <p:sldId id="278" r:id="rId7"/>
    <p:sldId id="280" r:id="rId8"/>
    <p:sldId id="261" r:id="rId9"/>
    <p:sldId id="259" r:id="rId10"/>
    <p:sldId id="282" r:id="rId11"/>
    <p:sldId id="270" r:id="rId12"/>
    <p:sldId id="283" r:id="rId13"/>
    <p:sldId id="264" r:id="rId14"/>
    <p:sldId id="265" r:id="rId15"/>
    <p:sldId id="272" r:id="rId16"/>
    <p:sldId id="292" r:id="rId17"/>
    <p:sldId id="291" r:id="rId18"/>
    <p:sldId id="293" r:id="rId19"/>
    <p:sldId id="294" r:id="rId20"/>
    <p:sldId id="295" r:id="rId21"/>
    <p:sldId id="296" r:id="rId22"/>
    <p:sldId id="268" r:id="rId23"/>
    <p:sldId id="297" r:id="rId24"/>
    <p:sldId id="288" r:id="rId25"/>
  </p:sldIdLst>
  <p:sldSz cx="12192000" cy="6858000"/>
  <p:notesSz cx="6858000" cy="9144000"/>
  <p:embeddedFontLst>
    <p:embeddedFont>
      <p:font typeface="Open Sans Extrabold" panose="020B0906030804020204" pitchFamily="34" charset="0"/>
      <p:bold r:id="rId27"/>
      <p:boldItalic r:id="rId28"/>
    </p:embeddedFont>
    <p:embeddedFont>
      <p:font typeface="Gill Sans MT" panose="020B0502020104020203" pitchFamily="34" charset="0"/>
      <p:regular r:id="rId29"/>
      <p:bold r:id="rId30"/>
      <p:italic r:id="rId31"/>
      <p:boldItalic r:id="rId32"/>
    </p:embeddedFont>
    <p:embeddedFont>
      <p:font typeface="Open Sans Light" panose="020B0306030504020204" pitchFamily="34" charset="0"/>
      <p:regular r:id="rId33"/>
      <p:italic r:id="rId34"/>
    </p:embeddedFont>
    <p:embeddedFont>
      <p:font typeface="Lucida Console" panose="020B0609040504020204" pitchFamily="49" charset="0"/>
      <p:regular r:id="rId35"/>
    </p:embeddedFont>
    <p:embeddedFont>
      <p:font typeface="Calibri" panose="020F0502020204030204" pitchFamily="34" charset="0"/>
      <p:regular r:id="rId36"/>
      <p:bold r:id="rId37"/>
      <p:italic r:id="rId38"/>
      <p:boldItalic r:id="rId39"/>
    </p:embeddedFont>
    <p:embeddedFont>
      <p:font typeface="Calibri Light" panose="020F0302020204030204" pitchFamily="34" charset="0"/>
      <p:regular r:id="rId40"/>
      <p:italic r:id="rId41"/>
    </p:embeddedFont>
    <p:embeddedFont>
      <p:font typeface="Lato" panose="020F0502020204030203" pitchFamily="34" charset="0"/>
      <p:regular r:id="rId42"/>
      <p:bold r:id="rId43"/>
      <p:italic r:id="rId44"/>
      <p:boldItalic r:id="rId45"/>
    </p:embeddedFont>
    <p:embeddedFont>
      <p:font typeface="League Spartan" panose="00000800000000000000" pitchFamily="50" charset="0"/>
      <p:bold r:id="rId4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59"/>
            <p14:sldId id="282"/>
            <p14:sldId id="270"/>
          </p14:sldIdLst>
        </p14:section>
        <p14:section name="Pupil facing slides" id="{6426DDC9-3476-4499-A402-C5047D3C9974}">
          <p14:sldIdLst>
            <p14:sldId id="283"/>
            <p14:sldId id="264"/>
            <p14:sldId id="265"/>
            <p14:sldId id="272"/>
            <p14:sldId id="292"/>
            <p14:sldId id="291"/>
            <p14:sldId id="293"/>
            <p14:sldId id="294"/>
            <p14:sldId id="295"/>
            <p14:sldId id="296"/>
            <p14:sldId id="268"/>
            <p14:sldId id="297"/>
            <p14:sldId id="28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14" clrIdx="1"/>
  <p:cmAuthor id="3" name="Jenny Barksfield" initials="JB" lastIdx="8" clrIdx="2">
    <p:extLst/>
  </p:cmAuthor>
  <p:cmAuthor id="4" name="Jenny Fox" initials="JF" lastIdx="6" clrIdx="3">
    <p:extLst/>
  </p:cmAuthor>
  <p:cmAuthor id="5" name="Bethan Miller" initials="BM" lastIdx="2" clrIdx="4">
    <p:extLst>
      <p:ext uri="{19B8F6BF-5375-455C-9EA6-DF929625EA0E}">
        <p15:presenceInfo xmlns:p15="http://schemas.microsoft.com/office/powerpoint/2012/main" userId="S-1-5-21-1285066173-1815393381-3561576999-26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91" d="100"/>
          <a:sy n="91" d="100"/>
        </p:scale>
        <p:origin x="1350"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9" Type="http://schemas.openxmlformats.org/officeDocument/2006/relationships/font" Target="fonts/font13.fntdata"/><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font" Target="fonts/font8.fntdata"/><Relationship Id="rId42" Type="http://schemas.openxmlformats.org/officeDocument/2006/relationships/font" Target="fonts/font16.fntdata"/><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7.fntdata"/><Relationship Id="rId38" Type="http://schemas.openxmlformats.org/officeDocument/2006/relationships/font" Target="fonts/font12.fntdata"/><Relationship Id="rId46" Type="http://schemas.openxmlformats.org/officeDocument/2006/relationships/font" Target="fonts/font20.fntdata"/><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3.fntdata"/><Relationship Id="rId41"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45" Type="http://schemas.openxmlformats.org/officeDocument/2006/relationships/font" Target="fonts/font19.fntdata"/><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2.fntdata"/><Relationship Id="rId36" Type="http://schemas.openxmlformats.org/officeDocument/2006/relationships/font" Target="fonts/font10.fntdata"/><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5.fntdata"/><Relationship Id="rId44" Type="http://schemas.openxmlformats.org/officeDocument/2006/relationships/font" Target="fonts/font18.fntdata"/><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font" Target="fonts/font17.fntdata"/><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19/12/2019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41545305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8</a:t>
            </a:fld>
            <a:endParaRPr lang="en-GB" dirty="0">
              <a:solidFill>
                <a:prstClr val="black"/>
              </a:solidFill>
            </a:endParaRPr>
          </a:p>
        </p:txBody>
      </p:sp>
    </p:spTree>
    <p:extLst>
      <p:ext uri="{BB962C8B-B14F-4D97-AF65-F5344CB8AC3E}">
        <p14:creationId xmlns:p14="http://schemas.microsoft.com/office/powerpoint/2010/main" val="1519674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Teacher guidance 5-10 mins: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Give each pupil </a:t>
            </a:r>
            <a:r>
              <a:rPr lang="en-GB" i="1" dirty="0"/>
              <a:t>Resource 1: Stereotype baseline activity</a:t>
            </a:r>
            <a:r>
              <a:rPr lang="en-GB" dirty="0"/>
              <a:t>. Explain that you want them to think about everything they know and understand about the word ‘stereotype’. Give pupils time to draw or write their responses in each section. The purpose of this activity is to enable you to find out pupils’ existing understanding of the word stereotype and the concept of stereotyping.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Pupils should work individually. Whilst they are working, do not prompt them in any way. Circulate around the class, noting any responses and misconceptions that may need addressing through the lesson.  </a:t>
            </a:r>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objectives and outcomes, explaining that this lesson will explore </a:t>
            </a:r>
            <a:r>
              <a:rPr lang="en-GB" sz="1200" b="0" dirty="0">
                <a:latin typeface="League Spartan" panose="00000800000000000000" pitchFamily="50" charset="0"/>
              </a:rPr>
              <a:t>how negative stereotypes can influence behaviours and attitudes towards different groups of people.</a:t>
            </a:r>
            <a:endParaRPr lang="en-GB" b="0"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Teacher guidance 5 mins: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Take feedback on the first box (‘What does the word stereotype mean?’). As a class, agree a shared definition of what a stereotype is.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Share the following definitions if helpful: </a:t>
            </a:r>
          </a:p>
          <a:p>
            <a:pPr marL="0" marR="0" indent="0" algn="l" defTabSz="914400" rtl="0" eaLnBrk="1" fontAlgn="auto" latinLnBrk="0" hangingPunct="1">
              <a:lnSpc>
                <a:spcPct val="100000"/>
              </a:lnSpc>
              <a:spcBef>
                <a:spcPts val="0"/>
              </a:spcBef>
              <a:spcAft>
                <a:spcPts val="0"/>
              </a:spcAft>
              <a:buClrTx/>
              <a:buSzTx/>
              <a:buFontTx/>
              <a:buNone/>
              <a:tabLst/>
              <a:defRPr/>
            </a:pPr>
            <a:r>
              <a:rPr lang="en-GB" i="1" dirty="0"/>
              <a:t>A stereotype is an assumption about what someone will be like (e.g. their personal qualities or attributes) based on a group they belong to. </a:t>
            </a:r>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Cambridge Dictionary definition: </a:t>
            </a:r>
            <a:r>
              <a:rPr lang="en-GB" i="1" dirty="0"/>
              <a:t>“a set idea that people have about what someone or something is like, especially an idea that is wrong”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i="1" dirty="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Write the agreed definition on a class working wall on ‘Stereotyping’ and keep it on display throughout the lesson.</a:t>
            </a: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30885940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Teacher guidance 10 mins:</a:t>
            </a:r>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Explain to the class that you want them to think about the different kinds of stereotyping they may have seen or heard. Using </a:t>
            </a:r>
            <a:r>
              <a:rPr lang="en-GB" i="1" dirty="0"/>
              <a:t>Resource 2: Sentence stems </a:t>
            </a:r>
            <a:r>
              <a:rPr lang="en-GB" i="0" dirty="0"/>
              <a:t>and working in pairs, ask pupils to fill in what they think the rest of each sentence could be (e.g. All girls… like to wear pink). Invite groups to feedback their ideas to the rest of the class. </a:t>
            </a:r>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What different kinds of stereotyping have the class identified? Draw out that these sentences have focussed on gender and age but stereotyping can relate to many things, such as gender, age, religion, race, nationality, disability, job, area someone lives etc.</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b="1" i="0" dirty="0"/>
              <a:t>Support: </a:t>
            </a:r>
            <a:r>
              <a:rPr lang="en-GB" b="0" i="1" dirty="0"/>
              <a:t>Resource 2a: Sentence stems support </a:t>
            </a:r>
            <a:r>
              <a:rPr lang="en-GB" b="0" i="0" dirty="0"/>
              <a:t>has fewer sentences and some words pupils can use to help them.</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i="0" dirty="0"/>
          </a:p>
          <a:p>
            <a:pPr marL="0" marR="0" indent="0" algn="l" defTabSz="914400" rtl="0" eaLnBrk="1" fontAlgn="auto" latinLnBrk="0" hangingPunct="1">
              <a:lnSpc>
                <a:spcPct val="100000"/>
              </a:lnSpc>
              <a:spcBef>
                <a:spcPts val="0"/>
              </a:spcBef>
              <a:spcAft>
                <a:spcPts val="0"/>
              </a:spcAft>
              <a:buClrTx/>
              <a:buSzTx/>
              <a:buFontTx/>
              <a:buNone/>
              <a:tabLst/>
              <a:defRPr/>
            </a:pPr>
            <a:r>
              <a:rPr lang="en-GB" b="1" i="0" dirty="0"/>
              <a:t>Challenge: </a:t>
            </a:r>
            <a:r>
              <a:rPr lang="en-GB" b="0" i="0" dirty="0"/>
              <a:t>Write a few sentences which promote a positive assumption (e.g. boys sometimes cry, girls don’t always like pink, old people have a lot to contribute to society).</a:t>
            </a:r>
          </a:p>
          <a:p>
            <a:pPr marL="0" marR="0" indent="0" algn="l" defTabSz="914400" rtl="0" eaLnBrk="1" fontAlgn="auto" latinLnBrk="0" hangingPunct="1">
              <a:lnSpc>
                <a:spcPct val="100000"/>
              </a:lnSpc>
              <a:spcBef>
                <a:spcPts val="0"/>
              </a:spcBef>
              <a:spcAft>
                <a:spcPts val="0"/>
              </a:spcAft>
              <a:buClrTx/>
              <a:buSzTx/>
              <a:buFontTx/>
              <a:buNone/>
              <a:tabLst/>
              <a:defRPr/>
            </a:pPr>
            <a:endParaRPr lang="en-GB" b="1" i="0" dirty="0"/>
          </a:p>
          <a:p>
            <a:endParaRPr lang="en-GB" b="1" dirty="0"/>
          </a:p>
        </p:txBody>
      </p:sp>
      <p:sp>
        <p:nvSpPr>
          <p:cNvPr id="4" name="Slide Number Placeholder 3"/>
          <p:cNvSpPr>
            <a:spLocks noGrp="1"/>
          </p:cNvSpPr>
          <p:nvPr>
            <p:ph type="sldNum" sz="quarter" idx="5"/>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15905675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Teacher guidance 10 mins (slides 14-15):</a:t>
            </a:r>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Explain to the class that sometimes we make assumptions about people which are entirely unfair because we have been influenced by stereotypical thinking. Ask pupils to consider the negative messages that stereotyping can sometimes promote (e.g. only boys like football, only girls enjoy playing with dolls). Working in small groups on large sheets of paper, pupils brainstorm all the reasons why, and ways in which, they think stereotypes can negatively affect people’s behaviour.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Take feedback (ideas might include: they can be rude or offensive; they’re not true of everyone in the group; they might stop people doing what they want to do; people might get bullied for not ‘fitting in’; they put people under pressure to behave in certain ways).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Finally, ask them to re-write their original sentences from a non-stereotypical viewpoint. Share and discuss their responses.</a:t>
            </a:r>
          </a:p>
          <a:p>
            <a:endParaRPr lang="en-GB" b="1" dirty="0"/>
          </a:p>
        </p:txBody>
      </p:sp>
      <p:sp>
        <p:nvSpPr>
          <p:cNvPr id="4" name="Slide Number Placeholder 3"/>
          <p:cNvSpPr>
            <a:spLocks noGrp="1"/>
          </p:cNvSpPr>
          <p:nvPr>
            <p:ph type="sldNum" sz="quarter" idx="5"/>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18976415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Teacher guidance 10 mins (slides 14-15):</a:t>
            </a:r>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Explain to the class that sometimes we make assumptions about people which are entirely unfair because we have been influenced by stereotypical thinking. Ask pupils to consider the negative messages that stereotyping can sometimes promote (e.g. only boys like football, only girls enjoy playing with dolls). Working in small groups on large sheets of paper, pupils brainstorm all the reasons why, and ways in which, they think stereotypes can negatively affect people’s behaviour.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Take feedback (ideas might include: they can be rude or offensive; they’re not true of everyone in the group; they might stop people doing what they want to do; people might get bullied for not ‘fitting in’; they put people under pressure to behave in certain ways).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Finally, ask them to re-write their original sentences from a non-stereotypical viewpoint. Share and discuss their responses.</a:t>
            </a:r>
          </a:p>
          <a:p>
            <a:endParaRPr lang="en-GB" b="1" dirty="0"/>
          </a:p>
        </p:txBody>
      </p:sp>
      <p:sp>
        <p:nvSpPr>
          <p:cNvPr id="4" name="Slide Number Placeholder 3"/>
          <p:cNvSpPr>
            <a:spLocks noGrp="1"/>
          </p:cNvSpPr>
          <p:nvPr>
            <p:ph type="sldNum" sz="quarter" idx="5"/>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34872011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Teacher guidance 10-15 mins (slides 16-17):</a:t>
            </a:r>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Explain to the class that sometimes the way to reduce the impact that stereotyping can have on people is to challenge it where we can.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Tell pupils that they will be working in small groups in order to take the stereotype challenge! Give each group </a:t>
            </a:r>
            <a:r>
              <a:rPr lang="en-GB" b="0" i="1" dirty="0"/>
              <a:t>Resource 3: Overheard comments </a:t>
            </a:r>
            <a:r>
              <a:rPr lang="en-GB" b="0" dirty="0"/>
              <a:t>which contains overheard comments that promote stereotypical assumptions, together with an envelope containing a set of cut up prompts </a:t>
            </a:r>
            <a:r>
              <a:rPr lang="en-GB" b="0" i="1" dirty="0"/>
              <a:t>from Resource 4: Challenging stereotypes</a:t>
            </a:r>
            <a:r>
              <a:rPr lang="en-GB" b="0" dirty="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Allocate one speech bubble to each group.</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Ask pupils to read their overheard comment, then pull out a challenge question from the envelope and respond to it for their comment. Repeat this until they have responded to three or four of the cut-up strips.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Ask groups to feedback to the rest of the class on how they dealt with one of the different challenges. What was the hardest challenge to manage? Which of the responses pupils decided upon would have the best outcome? </a:t>
            </a:r>
          </a:p>
        </p:txBody>
      </p:sp>
      <p:sp>
        <p:nvSpPr>
          <p:cNvPr id="4" name="Slide Number Placeholder 3"/>
          <p:cNvSpPr>
            <a:spLocks noGrp="1"/>
          </p:cNvSpPr>
          <p:nvPr>
            <p:ph type="sldNum" sz="quarter" idx="5"/>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39523694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Teacher guidance 10-15 mins (slides 16-17):</a:t>
            </a:r>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Explain to the class that sometimes the way to reduce the impact that stereotyping can have on people is to challenge it where we can.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Tell pupils that they will be working in small groups in order to take the stereotype challenge! Give each group </a:t>
            </a:r>
            <a:r>
              <a:rPr lang="en-GB" b="0" i="1" dirty="0"/>
              <a:t>Resource 3: Overheard comments </a:t>
            </a:r>
            <a:r>
              <a:rPr lang="en-GB" b="0" dirty="0"/>
              <a:t>which contains overheard comments that promote stereotypical assumptions, together with an envelope containing a set of cut up prompts </a:t>
            </a:r>
            <a:r>
              <a:rPr lang="en-GB" b="0" i="1" dirty="0"/>
              <a:t>from Resource 4: Challenging stereotypes</a:t>
            </a:r>
            <a:r>
              <a:rPr lang="en-GB" b="0" dirty="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Allocate one speech bubble to each group.</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Ask pupils to read their overheard comment, then pull out a challenge question from the envelope and respond to it for their comment. Repeat this until they have responded to three or four of the cut-up strips.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Ask groups to feedback to the rest of the class on how they dealt with one of the different challenges. What was the hardest challenge to manage? Which of the responses pupils decided upon would have the best outcome? </a:t>
            </a:r>
          </a:p>
        </p:txBody>
      </p:sp>
      <p:sp>
        <p:nvSpPr>
          <p:cNvPr id="4" name="Slide Number Placeholder 3"/>
          <p:cNvSpPr>
            <a:spLocks noGrp="1"/>
          </p:cNvSpPr>
          <p:nvPr>
            <p:ph type="sldNum" sz="quarter" idx="5"/>
          </p:nvPr>
        </p:nvSpPr>
        <p:spPr/>
        <p:txBody>
          <a:bodyPr/>
          <a:lstStyle/>
          <a:p>
            <a:fld id="{567DB251-18AC-41D5-959F-F289AB917537}" type="slidenum">
              <a:rPr lang="en-GB" smtClean="0"/>
              <a:t>17</a:t>
            </a:fld>
            <a:endParaRPr lang="en-GB"/>
          </a:p>
        </p:txBody>
      </p:sp>
    </p:spTree>
    <p:extLst>
      <p:ext uri="{BB962C8B-B14F-4D97-AF65-F5344CB8AC3E}">
        <p14:creationId xmlns:p14="http://schemas.microsoft.com/office/powerpoint/2010/main" val="8579326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Plenary (5 - 10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Ask pupils to consider the different ways for challenging stereotyping they have discussed. Invite them to consider one strategy they think they could use in their own lives in order to avoid promoting stereotypical assumptions. Ask them to write it on a sticky note and to add it to the class working wall on stereotyping. </a:t>
            </a:r>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End-point assessment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Pupils revisit their baseline assessment activity with the four headings and amend in light of their new learning or add any further ideas, thoughts or questions using a different coloured pen or pencil. </a:t>
            </a:r>
          </a:p>
        </p:txBody>
      </p:sp>
      <p:sp>
        <p:nvSpPr>
          <p:cNvPr id="4" name="Slide Number Placeholder 3"/>
          <p:cNvSpPr>
            <a:spLocks noGrp="1"/>
          </p:cNvSpPr>
          <p:nvPr>
            <p:ph type="sldNum" sz="quarter" idx="10"/>
          </p:nvPr>
        </p:nvSpPr>
        <p:spPr/>
        <p:txBody>
          <a:bodyPr/>
          <a:lstStyle/>
          <a:p>
            <a:fld id="{567DB251-18AC-41D5-959F-F289AB917537}" type="slidenum">
              <a:rPr lang="en-GB" smtClean="0"/>
              <a:t>19</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a:ln>
                <a:noFill/>
              </a:ln>
              <a:solidFill>
                <a:prstClr val="black"/>
              </a:solidFill>
              <a:effectLst/>
              <a:uLnTx/>
              <a:uFillTx/>
              <a:latin typeface="+mn-lt"/>
              <a:ea typeface="+mn-ea"/>
              <a:cs typeface="+mn-cs"/>
            </a:endParaRPr>
          </a:p>
          <a:p>
            <a:r>
              <a:rPr lang="en-GB" i="0" dirty="0"/>
              <a:t>These activities</a:t>
            </a:r>
            <a:r>
              <a:rPr lang="en-GB" i="0" baseline="0" dirty="0"/>
              <a:t> can be included if you have additional time in the lesson or afterwards, to challenge pupils who need to be stretched or for pupils who demonstrate a particular interest in this topic. </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20</a:t>
            </a:fld>
            <a:endParaRPr lang="en-GB" dirty="0">
              <a:solidFill>
                <a:prstClr val="black"/>
              </a:solidFill>
            </a:endParaRPr>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19/12/2019</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19/12/2019</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720155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5082589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762949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3811465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9751344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5487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14129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2056368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244791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354279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8660951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245484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5642847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12200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572800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8922070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182367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0721634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2678266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63692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1099454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1595793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3462412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2029927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40948903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10800053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8952531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0456325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9954407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7384364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7015224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3579234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3774948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7913960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0828670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06632943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1304143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6854132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93723904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1916674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368591054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6430161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30942025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90838276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7026005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4487068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38216483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7446626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07752508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08637963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3682644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theme" Target="../theme/theme5.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21645067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37501360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41297228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415041236"/>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hyperlink" Target="http://www.pshe-association.org.uk/" TargetMode="Externa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44.xml"/><Relationship Id="rId5" Type="http://schemas.openxmlformats.org/officeDocument/2006/relationships/image" Target="../media/image23.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44.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44.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44.xml"/><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44.xml"/><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640468" y="4751350"/>
            <a:ext cx="8747372" cy="1569660"/>
          </a:xfrm>
          <a:prstGeom prst="rect">
            <a:avLst/>
          </a:prstGeom>
          <a:noFill/>
        </p:spPr>
        <p:txBody>
          <a:bodyPr wrap="square" rtlCol="0">
            <a:spAutoFit/>
          </a:bodyPr>
          <a:lstStyle/>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3 </a:t>
            </a:r>
          </a:p>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Year 5/6: Stereotypes</a:t>
            </a:r>
            <a:endParaRPr lang="en-GB" sz="3200" dirty="0">
              <a:latin typeface="League Spartan" panose="00000800000000000000" pitchFamily="50" charset="0"/>
              <a:ea typeface="Open Sans Extrabold" panose="020B0906030804020204" pitchFamily="34" charset="0"/>
              <a:cs typeface="Open Sans Extrabold" panose="020B0906030804020204" pitchFamily="34" charset="0"/>
            </a:endParaRPr>
          </a:p>
          <a:p>
            <a:pPr algn="ctr"/>
            <a:endParaRPr lang="en-GB" sz="3200" dirty="0">
              <a:solidFill>
                <a:schemeClr val="bg1">
                  <a:lumMod val="50000"/>
                </a:schemeClr>
              </a:solidFill>
              <a:latin typeface="Lucida Console" panose="020B0609040504020204" pitchFamily="49"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303276" y="2975542"/>
            <a:ext cx="6778172" cy="1754326"/>
          </a:xfrm>
          <a:prstGeom prst="rect">
            <a:avLst/>
          </a:prstGeom>
          <a:solidFill>
            <a:srgbClr val="95519E"/>
          </a:solidFill>
        </p:spPr>
        <p:txBody>
          <a:bodyPr wrap="square" rtlCol="0">
            <a:spAutoFit/>
          </a:bodyPr>
          <a:lstStyle/>
          <a:p>
            <a:pPr algn="ctr"/>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Primary Extremism lessons</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2019 	</a:t>
            </a:r>
            <a:r>
              <a:rPr lang="en-GB" dirty="0"/>
              <a:t> </a:t>
            </a:r>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4" name="Picture 13">
            <a:extLst>
              <a:ext uri="{FF2B5EF4-FFF2-40B4-BE49-F238E27FC236}">
                <a16:creationId xmlns:a16="http://schemas.microsoft.com/office/drawing/2014/main" id="{A822AB60-22BC-4201-9598-CC24BACB170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76080" y="2751621"/>
            <a:ext cx="2408842" cy="3393393"/>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6" name="TextBox 5"/>
          <p:cNvSpPr txBox="1"/>
          <p:nvPr/>
        </p:nvSpPr>
        <p:spPr>
          <a:xfrm>
            <a:off x="523052" y="1635158"/>
            <a:ext cx="11246384" cy="4893647"/>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5DEDA62E-C680-4257-9695-0B76BF6AB2E7}"/>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33887938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B697D41-9D43-4D36-AF6E-649D4099B7A5}"/>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4284863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31534" y="1258631"/>
            <a:ext cx="10769586" cy="4274696"/>
          </a:xfrm>
          <a:prstGeom prst="rect">
            <a:avLst/>
          </a:prstGeom>
          <a:noFill/>
        </p:spPr>
        <p:txBody>
          <a:bodyPr wrap="square" rtlCol="0">
            <a:spAutoFit/>
          </a:bodyPr>
          <a:lstStyle/>
          <a:p>
            <a:pPr>
              <a:lnSpc>
                <a:spcPct val="115000"/>
              </a:lnSpc>
              <a:spcAft>
                <a:spcPts val="1000"/>
              </a:spcAft>
            </a:pPr>
            <a:r>
              <a:rPr lang="en-GB" sz="2400" dirty="0">
                <a:solidFill>
                  <a:schemeClr val="bg1"/>
                </a:solidFill>
                <a:ea typeface="Calibri"/>
                <a:cs typeface="Times New Roman"/>
              </a:rPr>
              <a:t>This is the third of a series of four lessons written for primary aged pupils with this particular lesson aimed at upper KS2.   </a:t>
            </a:r>
          </a:p>
          <a:p>
            <a:pPr>
              <a:lnSpc>
                <a:spcPct val="115000"/>
              </a:lnSpc>
              <a:spcAft>
                <a:spcPts val="1000"/>
              </a:spcAft>
            </a:pPr>
            <a:r>
              <a:rPr lang="en-GB" sz="2400" dirty="0">
                <a:solidFill>
                  <a:schemeClr val="bg1"/>
                </a:solidFill>
                <a:ea typeface="Calibri"/>
                <a:cs typeface="Times New Roman"/>
              </a:rPr>
              <a:t>This lesson aims to help pupils to recognise the ways in which stereotyping can negatively impact on attitudes towards different groups of people. It also explores how pupils can challenge the assumptions that underpin stereotyping. </a:t>
            </a:r>
          </a:p>
          <a:p>
            <a:pPr>
              <a:lnSpc>
                <a:spcPct val="115000"/>
              </a:lnSpc>
              <a:spcAft>
                <a:spcPts val="1000"/>
              </a:spcAft>
            </a:pPr>
            <a:r>
              <a:rPr lang="en-GB" sz="2400" dirty="0">
                <a:solidFill>
                  <a:schemeClr val="bg1"/>
                </a:solidFill>
                <a:ea typeface="Calibri"/>
                <a:cs typeface="Times New Roman"/>
              </a:rPr>
              <a:t>Each lesson is intended to be delivered to different year groups and therefore should be placed within a suitable context to ensure it is part of a developmental, age-appropriate PSHE education programme. </a:t>
            </a:r>
          </a:p>
          <a:p>
            <a:pPr>
              <a:lnSpc>
                <a:spcPct val="115000"/>
              </a:lnSpc>
              <a:spcAft>
                <a:spcPts val="1000"/>
              </a:spcAft>
            </a:pPr>
            <a:endParaRPr lang="en-GB" sz="2400" dirty="0">
              <a:solidFill>
                <a:schemeClr val="bg1"/>
              </a:solidFill>
              <a:ea typeface="Calibri"/>
              <a:cs typeface="Times New Roman"/>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9" name="Footer Placeholder 1">
            <a:extLst>
              <a:ext uri="{FF2B5EF4-FFF2-40B4-BE49-F238E27FC236}">
                <a16:creationId xmlns:a16="http://schemas.microsoft.com/office/drawing/2014/main" id="{65ECE36B-3E48-460B-B40D-EE7314790F7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4855739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44387"/>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5</a:t>
            </a:fld>
            <a:endParaRPr lang="en-GB" dirty="0"/>
          </a:p>
        </p:txBody>
      </p:sp>
      <p:sp>
        <p:nvSpPr>
          <p:cNvPr id="13" name="TextBox 12"/>
          <p:cNvSpPr txBox="1"/>
          <p:nvPr/>
        </p:nvSpPr>
        <p:spPr>
          <a:xfrm>
            <a:off x="513084" y="2447813"/>
            <a:ext cx="9270995" cy="370018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Identify examples of different types of stereotyping </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Describe how stereotypes can be unfair and unhelpful </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Recognise how stereotyping may have a negative effect on someone’s behaviour, aspirations and feelings about themselves</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Identify positive actions to challenge stereotyping</a:t>
            </a: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251757"/>
            <a:ext cx="9270995" cy="2084353"/>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About how negative stereotypes can influence behaviours and attitudes towards different groups of people</a:t>
            </a:r>
            <a:endParaRPr lang="en-GB" sz="500" b="1" dirty="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7211" y="450063"/>
            <a:ext cx="962364" cy="962364"/>
          </a:xfrm>
          <a:prstGeom prst="rect">
            <a:avLst/>
          </a:prstGeom>
        </p:spPr>
      </p:pic>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687044" y="2657136"/>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2" name="Footer Placeholder 1">
            <a:extLst>
              <a:ext uri="{FF2B5EF4-FFF2-40B4-BE49-F238E27FC236}">
                <a16:creationId xmlns:a16="http://schemas.microsoft.com/office/drawing/2014/main" id="{751664AB-733D-4188-8153-CB689F29BDD2}"/>
              </a:ext>
            </a:extLst>
          </p:cNvPr>
          <p:cNvSpPr txBox="1">
            <a:spLocks/>
          </p:cNvSpPr>
          <p:nvPr/>
        </p:nvSpPr>
        <p:spPr>
          <a:xfrm>
            <a:off x="0" y="6646522"/>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dirty="0">
                <a:solidFill>
                  <a:prstClr val="black"/>
                </a:solidFill>
                <a:latin typeface="Arial" panose="020B0604020202020204" pitchFamily="34" charset="0"/>
              </a:rPr>
              <a:t/>
            </a:r>
            <a:br>
              <a:rPr lang="en-GB" altLang="en-US" dirty="0">
                <a:solidFill>
                  <a:prstClr val="black"/>
                </a:solidFill>
                <a:latin typeface="Arial" panose="020B0604020202020204" pitchFamily="34" charset="0"/>
              </a:rPr>
            </a:br>
            <a:endParaRPr lang="en-GB" altLang="en-US" dirty="0">
              <a:solidFill>
                <a:prstClr val="black"/>
              </a:solidFill>
              <a:latin typeface="Arial" panose="020B0604020202020204" pitchFamily="34" charset="0"/>
            </a:endParaRPr>
          </a:p>
        </p:txBody>
      </p:sp>
      <p:sp>
        <p:nvSpPr>
          <p:cNvPr id="6" name="TextBox 5"/>
          <p:cNvSpPr txBox="1"/>
          <p:nvPr/>
        </p:nvSpPr>
        <p:spPr>
          <a:xfrm>
            <a:off x="137750" y="365931"/>
            <a:ext cx="7546540" cy="830997"/>
          </a:xfrm>
          <a:prstGeom prst="rect">
            <a:avLst/>
          </a:prstGeom>
          <a:noFill/>
          <a:ln>
            <a:noFill/>
          </a:ln>
        </p:spPr>
        <p:txBody>
          <a:bodyPr wrap="square" rtlCol="0">
            <a:spAutoFit/>
          </a:bodyPr>
          <a:lstStyle/>
          <a:p>
            <a:r>
              <a:rPr lang="en-GB" sz="480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solidFill>
                  <a:prstClr val="white"/>
                </a:solidFill>
              </a:rPr>
              <a:pPr/>
              <a:t>6</a:t>
            </a:fld>
            <a:endParaRPr lang="en-GB" dirty="0">
              <a:solidFill>
                <a:prstClr val="white"/>
              </a:solidFill>
            </a:endParaRPr>
          </a:p>
        </p:txBody>
      </p:sp>
      <p:sp>
        <p:nvSpPr>
          <p:cNvPr id="16" name="TextBox 15"/>
          <p:cNvSpPr txBox="1"/>
          <p:nvPr/>
        </p:nvSpPr>
        <p:spPr>
          <a:xfrm>
            <a:off x="388762" y="1442174"/>
            <a:ext cx="5494464" cy="2800767"/>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2800" b="1" dirty="0">
                <a:solidFill>
                  <a:prstClr val="black"/>
                </a:solidFill>
                <a:latin typeface="League Spartan" panose="00000800000000000000" pitchFamily="50" charset="0"/>
              </a:rPr>
              <a:t>Climate for learning</a:t>
            </a:r>
          </a:p>
          <a:p>
            <a:pPr lvl="3"/>
            <a:endParaRPr lang="en-GB" sz="1100" b="1" dirty="0">
              <a:solidFill>
                <a:prstClr val="black"/>
              </a:solidFill>
              <a:latin typeface="Gill Sans MT" panose="020B0502020104020203" pitchFamily="34" charset="0"/>
            </a:endParaRPr>
          </a:p>
          <a:p>
            <a:pPr lvl="3"/>
            <a:endParaRPr lang="en-GB" sz="1100" b="1" dirty="0">
              <a:solidFill>
                <a:prstClr val="black"/>
              </a:solidFill>
              <a:latin typeface="Gill Sans MT" panose="020B0502020104020203" pitchFamily="34" charset="0"/>
            </a:endParaRPr>
          </a:p>
          <a:p>
            <a:pPr>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a:t>
            </a:r>
          </a:p>
          <a:p>
            <a:pPr>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confidentiality, communication and handling questions effectively.</a:t>
            </a:r>
          </a:p>
          <a:p>
            <a:pPr lvl="3"/>
            <a:endParaRPr lang="en-GB" sz="1600" b="1" dirty="0">
              <a:solidFill>
                <a:prstClr val="black"/>
              </a:solidFill>
              <a:latin typeface="Gill Sans MT" panose="020B0502020104020203" pitchFamily="34" charset="0"/>
            </a:endParaRPr>
          </a:p>
          <a:p>
            <a:pPr lvl="3"/>
            <a:endParaRPr lang="en-GB" sz="400" b="1" dirty="0">
              <a:solidFill>
                <a:prstClr val="black"/>
              </a:solidFill>
              <a:latin typeface="Gill Sans MT" panose="020B0502020104020203" pitchFamily="34" charset="0"/>
            </a:endParaRP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0146" y="1559881"/>
            <a:ext cx="887768" cy="887768"/>
          </a:xfrm>
          <a:prstGeom prst="rect">
            <a:avLst/>
          </a:prstGeom>
        </p:spPr>
      </p:pic>
      <p:sp>
        <p:nvSpPr>
          <p:cNvPr id="21" name="TextBox 20"/>
          <p:cNvSpPr txBox="1"/>
          <p:nvPr/>
        </p:nvSpPr>
        <p:spPr>
          <a:xfrm>
            <a:off x="6317430" y="566192"/>
            <a:ext cx="5541326" cy="4161845"/>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2800" b="1" dirty="0">
                <a:solidFill>
                  <a:prstClr val="black"/>
                </a:solidFill>
                <a:latin typeface="League Spartan" panose="00000800000000000000" pitchFamily="50" charset="0"/>
              </a:rPr>
              <a:t>Resources required</a:t>
            </a:r>
          </a:p>
          <a:p>
            <a:pPr lvl="3"/>
            <a:endParaRPr lang="en-GB" sz="800" b="1" dirty="0">
              <a:solidFill>
                <a:prstClr val="black"/>
              </a:solidFill>
              <a:latin typeface="Gill Sans MT" panose="020B0502020104020203" pitchFamily="34" charset="0"/>
            </a:endParaRP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A box or envelope for anonymous questions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Flipchart paper and pens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Pens and pencils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1: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Stereotyping baseline activity </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2: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Sentence stems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2a: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Sentence stems support</a:t>
            </a:r>
            <a:endParaRPr lang="en-GB" b="1"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3: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Overheard comments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4: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Challenging stereotypes</a:t>
            </a: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83166" y="738524"/>
            <a:ext cx="928626" cy="603511"/>
          </a:xfrm>
          <a:prstGeom prst="rect">
            <a:avLst/>
          </a:prstGeom>
        </p:spPr>
      </p:pic>
      <p:sp>
        <p:nvSpPr>
          <p:cNvPr id="23" name="TextBox 22"/>
          <p:cNvSpPr txBox="1"/>
          <p:nvPr/>
        </p:nvSpPr>
        <p:spPr>
          <a:xfrm>
            <a:off x="365767" y="4476537"/>
            <a:ext cx="5517459" cy="1846659"/>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3200" b="1" dirty="0">
                <a:solidFill>
                  <a:prstClr val="black"/>
                </a:solidFill>
                <a:latin typeface="Gill Sans MT" panose="020B0502020104020203" pitchFamily="34" charset="0"/>
              </a:rPr>
              <a:t>Duration</a:t>
            </a:r>
          </a:p>
          <a:p>
            <a:pPr lvl="3"/>
            <a:endParaRPr lang="en-GB" sz="400" b="1" dirty="0">
              <a:solidFill>
                <a:prstClr val="black"/>
              </a:solidFill>
              <a:latin typeface="Gill Sans MT" panose="020B0502020104020203" pitchFamily="34" charset="0"/>
            </a:endParaRPr>
          </a:p>
          <a:p>
            <a:pPr lvl="3">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This lesson has been designed to be taught as a 60 minute PSHE education lesson.</a:t>
            </a:r>
            <a:endParaRPr lang="en-GB" sz="8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77387" y="4641575"/>
            <a:ext cx="817394" cy="1611545"/>
          </a:xfrm>
          <a:prstGeom prst="rect">
            <a:avLst/>
          </a:prstGeom>
        </p:spPr>
      </p:pic>
      <p:sp>
        <p:nvSpPr>
          <p:cNvPr id="24" name="TextBox 23"/>
          <p:cNvSpPr txBox="1"/>
          <p:nvPr/>
        </p:nvSpPr>
        <p:spPr>
          <a:xfrm>
            <a:off x="609811" y="5604467"/>
            <a:ext cx="55254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9" name="TextBox 18"/>
          <p:cNvSpPr txBox="1"/>
          <p:nvPr/>
        </p:nvSpPr>
        <p:spPr>
          <a:xfrm>
            <a:off x="6317429" y="4950266"/>
            <a:ext cx="5541327" cy="1384995"/>
          </a:xfrm>
          <a:prstGeom prst="rect">
            <a:avLst/>
          </a:prstGeom>
          <a:solidFill>
            <a:schemeClr val="bg1"/>
          </a:solidFill>
        </p:spPr>
        <p:txBody>
          <a:bodyPr wrap="square" rtlCol="0">
            <a:spAutoFit/>
          </a:bodyPr>
          <a:lstStyle/>
          <a:p>
            <a:pPr lvl="3"/>
            <a:r>
              <a:rPr lang="en-GB" sz="2800" b="1" dirty="0">
                <a:solidFill>
                  <a:prstClr val="black"/>
                </a:solidFill>
                <a:latin typeface="Lato" panose="020B0604020202020204" charset="0"/>
                <a:ea typeface="Lato" panose="020B0604020202020204" charset="0"/>
                <a:cs typeface="Lato" panose="020B0604020202020204" charset="0"/>
              </a:rPr>
              <a:t>Further guidance</a:t>
            </a:r>
          </a:p>
          <a:p>
            <a:pPr lvl="3">
              <a:buSzPct val="202000"/>
            </a:pPr>
            <a:r>
              <a:rPr lang="en-GB" b="1" dirty="0">
                <a:solidFill>
                  <a:prstClr val="black"/>
                </a:solidFill>
                <a:latin typeface="Lato" panose="020B0604020202020204" charset="0"/>
                <a:ea typeface="Lato" panose="020B0604020202020204" charset="0"/>
                <a:cs typeface="Lato" panose="020B0604020202020204" charset="0"/>
              </a:rPr>
              <a:t>Members of the PSHE Association can access our website for further guidance </a:t>
            </a:r>
            <a:r>
              <a:rPr lang="en-GB" b="1" dirty="0">
                <a:solidFill>
                  <a:prstClr val="black"/>
                </a:solidFill>
                <a:latin typeface="Lato" panose="020B0604020202020204" charset="0"/>
                <a:ea typeface="Lato" panose="020B0604020202020204" charset="0"/>
                <a:cs typeface="Lato" panose="020B0604020202020204" charset="0"/>
                <a:hlinkClick r:id="rId7"/>
              </a:rPr>
              <a:t>www.pshe-association.org.uk</a:t>
            </a:r>
            <a:endParaRPr lang="en-GB" sz="28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200" b="1"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6483166" y="5168535"/>
            <a:ext cx="1094363" cy="710172"/>
          </a:xfrm>
          <a:prstGeom prst="rect">
            <a:avLst/>
          </a:prstGeom>
        </p:spPr>
      </p:pic>
      <p:sp>
        <p:nvSpPr>
          <p:cNvPr id="17" name="Footer Placeholder 1">
            <a:extLst>
              <a:ext uri="{FF2B5EF4-FFF2-40B4-BE49-F238E27FC236}">
                <a16:creationId xmlns:a16="http://schemas.microsoft.com/office/drawing/2014/main" id="{A7D35666-92E1-436D-91CF-9F7420F99700}"/>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278411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6" name="TextBox 5"/>
          <p:cNvSpPr txBox="1"/>
          <p:nvPr/>
        </p:nvSpPr>
        <p:spPr>
          <a:xfrm>
            <a:off x="445477" y="234547"/>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3114750304"/>
              </p:ext>
            </p:extLst>
          </p:nvPr>
        </p:nvGraphicFramePr>
        <p:xfrm>
          <a:off x="375138" y="1162495"/>
          <a:ext cx="11441723" cy="5093439"/>
        </p:xfrm>
        <a:graphic>
          <a:graphicData uri="http://schemas.openxmlformats.org/drawingml/2006/table">
            <a:tbl>
              <a:tblPr firstRow="1" bandRow="1">
                <a:tableStyleId>{5940675A-B579-460E-94D1-54222C63F5DA}</a:tableStyleId>
              </a:tblPr>
              <a:tblGrid>
                <a:gridCol w="3506118">
                  <a:extLst>
                    <a:ext uri="{9D8B030D-6E8A-4147-A177-3AD203B41FA5}">
                      <a16:colId xmlns:a16="http://schemas.microsoft.com/office/drawing/2014/main" val="4041274174"/>
                    </a:ext>
                  </a:extLst>
                </a:gridCol>
                <a:gridCol w="6279525">
                  <a:extLst>
                    <a:ext uri="{9D8B030D-6E8A-4147-A177-3AD203B41FA5}">
                      <a16:colId xmlns:a16="http://schemas.microsoft.com/office/drawing/2014/main" val="2234187062"/>
                    </a:ext>
                  </a:extLst>
                </a:gridCol>
                <a:gridCol w="1656080">
                  <a:extLst>
                    <a:ext uri="{9D8B030D-6E8A-4147-A177-3AD203B41FA5}">
                      <a16:colId xmlns:a16="http://schemas.microsoft.com/office/drawing/2014/main" val="3063766827"/>
                    </a:ext>
                  </a:extLst>
                </a:gridCol>
              </a:tblGrid>
              <a:tr h="504947">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500685">
                <a:tc>
                  <a:txBody>
                    <a:bodyPr/>
                    <a:lstStyle/>
                    <a:p>
                      <a:pPr marL="342900" indent="-342900">
                        <a:buAutoNum type="arabicPeriod"/>
                      </a:pPr>
                      <a:r>
                        <a:rPr lang="en-GB" sz="1800" dirty="0">
                          <a:latin typeface="League Spartan" panose="00000800000000000000" pitchFamily="50" charset="0"/>
                        </a:rPr>
                        <a:t>Baseline</a:t>
                      </a:r>
                      <a:r>
                        <a:rPr lang="en-GB" sz="1800" baseline="0" dirty="0">
                          <a:latin typeface="League Spartan" panose="00000800000000000000" pitchFamily="50" charset="0"/>
                        </a:rPr>
                        <a: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show their current understanding of the term stereotype</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2474858058"/>
                  </a:ext>
                </a:extLst>
              </a:tr>
              <a:tr h="474920">
                <a:tc>
                  <a:txBody>
                    <a:bodyPr/>
                    <a:lstStyle/>
                    <a:p>
                      <a:r>
                        <a:rPr lang="en-GB" sz="1800" dirty="0">
                          <a:latin typeface="League Spartan" panose="00000800000000000000" pitchFamily="50" charset="0"/>
                        </a:rPr>
                        <a:t>2. Defining ‘stereotype’</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discuss and decide on a shared definition of stereotyping</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346566372"/>
                  </a:ext>
                </a:extLst>
              </a:tr>
              <a:tr h="851514">
                <a:tc>
                  <a:txBody>
                    <a:bodyPr/>
                    <a:lstStyle/>
                    <a:p>
                      <a:r>
                        <a:rPr lang="en-GB" sz="1800" dirty="0">
                          <a:latin typeface="League Spartan" panose="00000800000000000000" pitchFamily="50" charset="0"/>
                        </a:rPr>
                        <a:t>3. Different types of stereotyping</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compose sentences which reflect their understanding of stereotyping</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623758">
                <a:tc>
                  <a:txBody>
                    <a:bodyPr/>
                    <a:lstStyle/>
                    <a:p>
                      <a:r>
                        <a:rPr lang="en-GB" sz="1800" dirty="0">
                          <a:latin typeface="League Spartan" panose="00000800000000000000" pitchFamily="50" charset="0"/>
                        </a:rPr>
                        <a:t>4. How stereotyping can be negative and unfair</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consider the effects of stereotyping on people’s behaviour</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474920">
                <a:tc>
                  <a:txBody>
                    <a:bodyPr/>
                    <a:lstStyle/>
                    <a:p>
                      <a:r>
                        <a:rPr lang="en-GB" sz="1800" dirty="0">
                          <a:latin typeface="League Spartan" panose="00000800000000000000" pitchFamily="50" charset="0"/>
                        </a:rPr>
                        <a:t>5. Challenging stereotyping</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consider strategies that help to challenge stereotyping</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10-15 MINS</a:t>
                      </a:r>
                    </a:p>
                  </a:txBody>
                  <a:tcPr anchor="ctr">
                    <a:solidFill>
                      <a:schemeClr val="bg1"/>
                    </a:solidFill>
                  </a:tcPr>
                </a:tc>
                <a:extLst>
                  <a:ext uri="{0D108BD9-81ED-4DB2-BD59-A6C34878D82A}">
                    <a16:rowId xmlns:a16="http://schemas.microsoft.com/office/drawing/2014/main" val="780862879"/>
                  </a:ext>
                </a:extLst>
              </a:tr>
              <a:tr h="474920">
                <a:tc>
                  <a:txBody>
                    <a:bodyPr/>
                    <a:lstStyle/>
                    <a:p>
                      <a:r>
                        <a:rPr lang="en-GB" sz="1800" dirty="0">
                          <a:latin typeface="League Spartan" panose="00000800000000000000" pitchFamily="50" charset="0"/>
                        </a:rPr>
                        <a:t>6.</a:t>
                      </a:r>
                      <a:r>
                        <a:rPr lang="en-GB" sz="1800" baseline="0" dirty="0">
                          <a:latin typeface="League Spartan" panose="00000800000000000000" pitchFamily="50" charset="0"/>
                        </a:rPr>
                        <a:t> Plenary</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decide on one strategy they could use in their own lives</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10006"/>
                  </a:ext>
                </a:extLst>
              </a:tr>
              <a:tr h="564353">
                <a:tc>
                  <a:txBody>
                    <a:bodyPr/>
                    <a:lstStyle/>
                    <a:p>
                      <a:r>
                        <a:rPr lang="en-GB" sz="1800" dirty="0">
                          <a:latin typeface="League Spartan" panose="00000800000000000000" pitchFamily="50" charset="0"/>
                        </a:rPr>
                        <a:t>7. Endpoint assessment</a:t>
                      </a:r>
                    </a:p>
                  </a:txBody>
                  <a:tcPr anchor="c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Pupils revisit their definitions from the beginning of the lesson and add to or amend them in light of their new learning</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480396095"/>
                  </a:ext>
                </a:extLst>
              </a:tr>
              <a:tr h="564353">
                <a:tc>
                  <a:txBody>
                    <a:bodyPr/>
                    <a:lstStyle/>
                    <a:p>
                      <a:r>
                        <a:rPr lang="en-GB" sz="1800" dirty="0">
                          <a:latin typeface="League Spartan" panose="00000800000000000000" pitchFamily="50" charset="0"/>
                        </a:rPr>
                        <a:t>8. Extension (optional)</a:t>
                      </a:r>
                    </a:p>
                  </a:txBody>
                  <a:tcPr anchor="c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Pupils write a short checklist for ways to identify and challenge stereotyping.</a:t>
                      </a:r>
                    </a:p>
                  </a:txBody>
                  <a:tcPr anchor="ctr">
                    <a:solidFill>
                      <a:schemeClr val="bg1"/>
                    </a:solidFill>
                  </a:tcPr>
                </a:tc>
                <a:tc>
                  <a:txBody>
                    <a:bodyPr/>
                    <a:lstStyle/>
                    <a:p>
                      <a:pPr algn="ct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0007"/>
                  </a:ext>
                </a:extLst>
              </a:tr>
            </a:tbl>
          </a:graphicData>
        </a:graphic>
      </p:graphicFrame>
      <p:sp>
        <p:nvSpPr>
          <p:cNvPr id="9" name="TextBox 8"/>
          <p:cNvSpPr txBox="1"/>
          <p:nvPr/>
        </p:nvSpPr>
        <p:spPr>
          <a:xfrm>
            <a:off x="9977120" y="126525"/>
            <a:ext cx="1554480" cy="707886"/>
          </a:xfrm>
          <a:prstGeom prst="rect">
            <a:avLst/>
          </a:prstGeom>
          <a:solidFill>
            <a:srgbClr val="95519E"/>
          </a:solidFill>
          <a:ln>
            <a:solidFill>
              <a:schemeClr val="bg1"/>
            </a:solidFill>
            <a:prstDash val="dash"/>
          </a:ln>
        </p:spPr>
        <p:txBody>
          <a:bodyPr wrap="square" rtlCol="0" anchor="ctr" anchorCtr="1">
            <a:spAutoFit/>
          </a:bodyPr>
          <a:lstStyle/>
          <a:p>
            <a:r>
              <a:rPr lang="en-GB" sz="2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2" name="Footer Placeholder 3"/>
          <p:cNvSpPr txBox="1">
            <a:spLocks/>
          </p:cNvSpPr>
          <p:nvPr/>
        </p:nvSpPr>
        <p:spPr>
          <a:xfrm flipH="1">
            <a:off x="12382006" y="6463587"/>
            <a:ext cx="196074"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t>
            </a:r>
            <a:r>
              <a:rPr lang="en-GB" dirty="0" err="1"/>
              <a:t>Asciation</a:t>
            </a:r>
            <a:r>
              <a:rPr lang="en-GB" dirty="0"/>
              <a:t> 2018 	 7.</a:t>
            </a:r>
          </a:p>
        </p:txBody>
      </p:sp>
      <p:sp>
        <p:nvSpPr>
          <p:cNvPr id="7" name="Footer Placeholder 1">
            <a:extLst>
              <a:ext uri="{FF2B5EF4-FFF2-40B4-BE49-F238E27FC236}">
                <a16:creationId xmlns:a16="http://schemas.microsoft.com/office/drawing/2014/main" id="{FF86F993-369C-4972-BE94-9F0FCE57E9AF}"/>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3108543"/>
          </a:xfrm>
          <a:prstGeom prst="rect">
            <a:avLst/>
          </a:prstGeom>
          <a:noFill/>
        </p:spPr>
        <p:txBody>
          <a:bodyPr wrap="square" rtlCol="0">
            <a:spAutoFit/>
          </a:bodyPr>
          <a:lstStyle/>
          <a:p>
            <a:pPr algn="ctr">
              <a:defRPr/>
            </a:pPr>
            <a:r>
              <a:rPr lang="en-GB" sz="6000" b="1" dirty="0">
                <a:solidFill>
                  <a:prstClr val="black"/>
                </a:solidFill>
                <a:latin typeface="League Spartan" panose="00000800000000000000" pitchFamily="50" charset="0"/>
              </a:rPr>
              <a:t>Lesson 3:</a:t>
            </a:r>
          </a:p>
          <a:p>
            <a:pPr algn="ctr">
              <a:defRPr/>
            </a:pPr>
            <a:r>
              <a:rPr lang="en-GB" sz="6000" b="1" dirty="0">
                <a:solidFill>
                  <a:srgbClr val="95519E"/>
                </a:solidFill>
                <a:latin typeface="League Spartan" panose="00000800000000000000" pitchFamily="50" charset="0"/>
              </a:rPr>
              <a:t>Stereotypes</a:t>
            </a:r>
          </a:p>
          <a:p>
            <a:pPr algn="ctr">
              <a:defRPr/>
            </a:pPr>
            <a:endParaRPr lang="en-GB" sz="4800" b="1" dirty="0">
              <a:solidFill>
                <a:prstClr val="black"/>
              </a:solidFill>
              <a:latin typeface="League Spartan" panose="00000800000000000000" pitchFamily="50" charset="0"/>
            </a:endParaRPr>
          </a:p>
          <a:p>
            <a:pPr algn="ctr">
              <a:defRPr/>
            </a:pPr>
            <a:endParaRPr lang="en-GB" sz="2800" b="1" dirty="0">
              <a:solidFill>
                <a:prstClr val="black"/>
              </a:solidFill>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8</a:t>
            </a:fld>
            <a:endParaRPr dirty="0">
              <a:solidFill>
                <a:prstClr val="black"/>
              </a:solidFill>
            </a:endParaRPr>
          </a:p>
        </p:txBody>
      </p:sp>
      <p:sp>
        <p:nvSpPr>
          <p:cNvPr id="6" name="Footer Placeholder 4">
            <a:extLst>
              <a:ext uri="{FF2B5EF4-FFF2-40B4-BE49-F238E27FC236}">
                <a16:creationId xmlns:a16="http://schemas.microsoft.com/office/drawing/2014/main" id="{F8815F26-5C6B-4520-A89E-E839A466448D}"/>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pic>
        <p:nvPicPr>
          <p:cNvPr id="7" name="Picture 6">
            <a:extLst>
              <a:ext uri="{FF2B5EF4-FFF2-40B4-BE49-F238E27FC236}">
                <a16:creationId xmlns:a16="http://schemas.microsoft.com/office/drawing/2014/main" id="{9CB15958-D242-4F52-B762-24268E4517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73196" y="442889"/>
            <a:ext cx="3845608" cy="2884206"/>
          </a:xfrm>
          <a:prstGeom prst="rect">
            <a:avLst/>
          </a:prstGeom>
        </p:spPr>
      </p:pic>
    </p:spTree>
    <p:extLst>
      <p:ext uri="{BB962C8B-B14F-4D97-AF65-F5344CB8AC3E}">
        <p14:creationId xmlns:p14="http://schemas.microsoft.com/office/powerpoint/2010/main" val="1814953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7" name="Footer Placeholder 4">
            <a:extLst>
              <a:ext uri="{FF2B5EF4-FFF2-40B4-BE49-F238E27FC236}">
                <a16:creationId xmlns:a16="http://schemas.microsoft.com/office/drawing/2014/main" id="{12374708-C4B6-4F10-802B-F44DB8F1429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2757244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0125" y="465464"/>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Starting point</a:t>
            </a:r>
          </a:p>
        </p:txBody>
      </p:sp>
      <p:sp>
        <p:nvSpPr>
          <p:cNvPr id="8" name="TextBox 7"/>
          <p:cNvSpPr txBox="1"/>
          <p:nvPr/>
        </p:nvSpPr>
        <p:spPr>
          <a:xfrm>
            <a:off x="832004" y="4813113"/>
            <a:ext cx="10527992" cy="1200329"/>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What do you know and understand about the word </a:t>
            </a:r>
            <a:r>
              <a:rPr lang="en-US" sz="2400" b="1" dirty="0">
                <a:latin typeface="Lato" panose="020F0502020204030203" pitchFamily="34" charset="0"/>
                <a:ea typeface="Lato" panose="020F0502020204030203" pitchFamily="34" charset="0"/>
                <a:cs typeface="Lato" panose="020F0502020204030203" pitchFamily="34" charset="0"/>
              </a:rPr>
              <a:t>stereotype</a:t>
            </a:r>
            <a:r>
              <a:rPr lang="en-US" sz="2400" dirty="0">
                <a:latin typeface="Lato" panose="020F0502020204030203" pitchFamily="34" charset="0"/>
                <a:ea typeface="Lato" panose="020F0502020204030203" pitchFamily="34" charset="0"/>
                <a:cs typeface="Lato" panose="020F0502020204030203" pitchFamily="34" charset="0"/>
              </a:rPr>
              <a:t>?</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Draw and write what you already know on your stereotypes activity sheet.</a:t>
            </a:r>
            <a:endParaRPr lang="en-US" sz="1100" b="1" dirty="0">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026015" y="535330"/>
            <a:ext cx="1365250"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Footer Placeholder 4">
            <a:extLst>
              <a:ext uri="{FF2B5EF4-FFF2-40B4-BE49-F238E27FC236}">
                <a16:creationId xmlns:a16="http://schemas.microsoft.com/office/drawing/2014/main" id="{A4128711-14DF-42B5-A9AA-46956253FECA}"/>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pic>
        <p:nvPicPr>
          <p:cNvPr id="4" name="Picture 3">
            <a:extLst>
              <a:ext uri="{FF2B5EF4-FFF2-40B4-BE49-F238E27FC236}">
                <a16:creationId xmlns:a16="http://schemas.microsoft.com/office/drawing/2014/main" id="{A3220707-6599-482E-B925-9FE63E994957}"/>
              </a:ext>
            </a:extLst>
          </p:cNvPr>
          <p:cNvPicPr>
            <a:picLocks noChangeAspect="1"/>
          </p:cNvPicPr>
          <p:nvPr/>
        </p:nvPicPr>
        <p:blipFill>
          <a:blip r:embed="rId4"/>
          <a:stretch>
            <a:fillRect/>
          </a:stretch>
        </p:blipFill>
        <p:spPr>
          <a:xfrm>
            <a:off x="7720299" y="1929759"/>
            <a:ext cx="2657590" cy="2354531"/>
          </a:xfrm>
          <a:prstGeom prst="rect">
            <a:avLst/>
          </a:prstGeom>
        </p:spPr>
      </p:pic>
      <p:pic>
        <p:nvPicPr>
          <p:cNvPr id="5" name="Picture 4">
            <a:extLst>
              <a:ext uri="{FF2B5EF4-FFF2-40B4-BE49-F238E27FC236}">
                <a16:creationId xmlns:a16="http://schemas.microsoft.com/office/drawing/2014/main" id="{5B512A85-828F-4E42-9102-078BD4B17B5B}"/>
              </a:ext>
            </a:extLst>
          </p:cNvPr>
          <p:cNvPicPr>
            <a:picLocks noChangeAspect="1"/>
          </p:cNvPicPr>
          <p:nvPr/>
        </p:nvPicPr>
        <p:blipFill>
          <a:blip r:embed="rId5"/>
          <a:stretch>
            <a:fillRect/>
          </a:stretch>
        </p:blipFill>
        <p:spPr>
          <a:xfrm flipH="1">
            <a:off x="4451926" y="1890338"/>
            <a:ext cx="2750580" cy="2433374"/>
          </a:xfrm>
          <a:prstGeom prst="rect">
            <a:avLst/>
          </a:prstGeom>
        </p:spPr>
      </p:pic>
      <p:pic>
        <p:nvPicPr>
          <p:cNvPr id="6" name="Picture 5">
            <a:extLst>
              <a:ext uri="{FF2B5EF4-FFF2-40B4-BE49-F238E27FC236}">
                <a16:creationId xmlns:a16="http://schemas.microsoft.com/office/drawing/2014/main" id="{EC69D59B-9EC8-490D-A0FA-0700514008B6}"/>
              </a:ext>
            </a:extLst>
          </p:cNvPr>
          <p:cNvPicPr>
            <a:picLocks noChangeAspect="1"/>
          </p:cNvPicPr>
          <p:nvPr/>
        </p:nvPicPr>
        <p:blipFill>
          <a:blip r:embed="rId6"/>
          <a:stretch>
            <a:fillRect/>
          </a:stretch>
        </p:blipFill>
        <p:spPr>
          <a:xfrm>
            <a:off x="780474" y="1890338"/>
            <a:ext cx="3060111" cy="2640918"/>
          </a:xfrm>
          <a:prstGeom prst="rect">
            <a:avLst/>
          </a:prstGeom>
        </p:spPr>
      </p:pic>
      <p:pic>
        <p:nvPicPr>
          <p:cNvPr id="7" name="Picture 6">
            <a:extLst>
              <a:ext uri="{FF2B5EF4-FFF2-40B4-BE49-F238E27FC236}">
                <a16:creationId xmlns:a16="http://schemas.microsoft.com/office/drawing/2014/main" id="{2CDED2BE-FD14-4738-85EA-535E65F98DD0}"/>
              </a:ext>
            </a:extLst>
          </p:cNvPr>
          <p:cNvPicPr>
            <a:picLocks noChangeAspect="1"/>
          </p:cNvPicPr>
          <p:nvPr/>
        </p:nvPicPr>
        <p:blipFill>
          <a:blip r:embed="rId7"/>
          <a:stretch>
            <a:fillRect/>
          </a:stretch>
        </p:blipFill>
        <p:spPr>
          <a:xfrm>
            <a:off x="10337165" y="3187641"/>
            <a:ext cx="742950" cy="628650"/>
          </a:xfrm>
          <a:prstGeom prst="rect">
            <a:avLst/>
          </a:prstGeom>
        </p:spPr>
      </p:pic>
      <p:pic>
        <p:nvPicPr>
          <p:cNvPr id="11" name="Picture 10">
            <a:extLst>
              <a:ext uri="{FF2B5EF4-FFF2-40B4-BE49-F238E27FC236}">
                <a16:creationId xmlns:a16="http://schemas.microsoft.com/office/drawing/2014/main" id="{889B336D-C783-4962-921C-DD18A5319BC5}"/>
              </a:ext>
            </a:extLst>
          </p:cNvPr>
          <p:cNvPicPr>
            <a:picLocks noChangeAspect="1"/>
          </p:cNvPicPr>
          <p:nvPr/>
        </p:nvPicPr>
        <p:blipFill>
          <a:blip r:embed="rId8"/>
          <a:stretch>
            <a:fillRect/>
          </a:stretch>
        </p:blipFill>
        <p:spPr>
          <a:xfrm>
            <a:off x="10026015" y="1792209"/>
            <a:ext cx="247650" cy="333375"/>
          </a:xfrm>
          <a:prstGeom prst="rect">
            <a:avLst/>
          </a:prstGeom>
        </p:spPr>
      </p:pic>
    </p:spTree>
    <p:extLst>
      <p:ext uri="{BB962C8B-B14F-4D97-AF65-F5344CB8AC3E}">
        <p14:creationId xmlns:p14="http://schemas.microsoft.com/office/powerpoint/2010/main" val="576636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9664" y="2395559"/>
            <a:ext cx="11279287" cy="3297185"/>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Identify examples of different types of stereotyping </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how stereotypes can be unfair and unhelpful </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Recognise how stereotyping may have a negative effect on someone’s behaviour, aspirations and feelings about themselves </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Identify positive actions to challenge stereotyping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TextBox 9"/>
          <p:cNvSpPr txBox="1"/>
          <p:nvPr/>
        </p:nvSpPr>
        <p:spPr>
          <a:xfrm>
            <a:off x="299664" y="246673"/>
            <a:ext cx="11127036" cy="1569660"/>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about how negative stereotypes can influence behaviours and attitudes towards different groups of people</a:t>
            </a: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3049" y="246673"/>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613049" y="1850402"/>
            <a:ext cx="877333" cy="1001704"/>
          </a:xfrm>
          <a:prstGeom prst="rect">
            <a:avLst/>
          </a:prstGeom>
        </p:spPr>
      </p:pic>
      <p:sp>
        <p:nvSpPr>
          <p:cNvPr id="8" name="Footer Placeholder 4">
            <a:extLst>
              <a:ext uri="{FF2B5EF4-FFF2-40B4-BE49-F238E27FC236}">
                <a16:creationId xmlns:a16="http://schemas.microsoft.com/office/drawing/2014/main" id="{50B020EA-0823-48D3-BF43-D56B18A4B8A0}"/>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1559488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C872550-17C0-44AA-B377-599422515B1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73966" y="2638561"/>
            <a:ext cx="6118821" cy="4219437"/>
          </a:xfrm>
          <a:prstGeom prst="rect">
            <a:avLst/>
          </a:prstGeom>
        </p:spPr>
      </p:pic>
      <p:sp>
        <p:nvSpPr>
          <p:cNvPr id="13" name="Speech Bubble: Oval 12">
            <a:extLst>
              <a:ext uri="{FF2B5EF4-FFF2-40B4-BE49-F238E27FC236}">
                <a16:creationId xmlns:a16="http://schemas.microsoft.com/office/drawing/2014/main" id="{537D479F-08DA-4DEC-BC33-123F0F0E5767}"/>
              </a:ext>
            </a:extLst>
          </p:cNvPr>
          <p:cNvSpPr/>
          <p:nvPr/>
        </p:nvSpPr>
        <p:spPr>
          <a:xfrm rot="21217423">
            <a:off x="638415" y="1044092"/>
            <a:ext cx="6782764" cy="3363140"/>
          </a:xfrm>
          <a:prstGeom prst="wedgeEllipseCallout">
            <a:avLst>
              <a:gd name="adj1" fmla="val -49419"/>
              <a:gd name="adj2" fmla="val 45739"/>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What does the word </a:t>
            </a:r>
            <a:r>
              <a:rPr lang="en-GB" sz="3600" b="1" dirty="0"/>
              <a:t>stereotype </a:t>
            </a:r>
            <a:r>
              <a:rPr lang="en-GB" sz="3600" dirty="0"/>
              <a:t>mean?</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8" name="Footer Placeholder 4">
            <a:extLst>
              <a:ext uri="{FF2B5EF4-FFF2-40B4-BE49-F238E27FC236}">
                <a16:creationId xmlns:a16="http://schemas.microsoft.com/office/drawing/2014/main" id="{50B020EA-0823-48D3-BF43-D56B18A4B8A0}"/>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14" name="TextBox 13">
            <a:extLst>
              <a:ext uri="{FF2B5EF4-FFF2-40B4-BE49-F238E27FC236}">
                <a16:creationId xmlns:a16="http://schemas.microsoft.com/office/drawing/2014/main" id="{C9685750-00D7-4224-9295-BFBB072FA150}"/>
              </a:ext>
            </a:extLst>
          </p:cNvPr>
          <p:cNvSpPr txBox="1"/>
          <p:nvPr/>
        </p:nvSpPr>
        <p:spPr>
          <a:xfrm>
            <a:off x="7624997" y="3429000"/>
            <a:ext cx="3993265" cy="1785104"/>
          </a:xfrm>
          <a:prstGeom prst="rect">
            <a:avLst/>
          </a:prstGeom>
          <a:noFill/>
        </p:spPr>
        <p:txBody>
          <a:bodyPr wrap="square" rtlCol="0">
            <a:spAutoFit/>
          </a:bodyPr>
          <a:lstStyle/>
          <a:p>
            <a:r>
              <a:rPr lang="en-US" sz="3200" dirty="0">
                <a:latin typeface="Lato" panose="020F0502020204030203" pitchFamily="34" charset="0"/>
                <a:ea typeface="Lato" panose="020F0502020204030203" pitchFamily="34" charset="0"/>
                <a:cs typeface="Lato" panose="020F0502020204030203" pitchFamily="34" charset="0"/>
              </a:rPr>
              <a:t>Can we agree on a definition as a class?</a:t>
            </a:r>
          </a:p>
          <a:p>
            <a:endParaRPr lang="en-US" sz="3200" b="1" dirty="0"/>
          </a:p>
          <a:p>
            <a:endParaRPr lang="en-US" sz="1400" b="1" dirty="0">
              <a:latin typeface="League Spartan" panose="00000800000000000000" pitchFamily="50" charset="0"/>
            </a:endParaRPr>
          </a:p>
        </p:txBody>
      </p:sp>
    </p:spTree>
    <p:extLst>
      <p:ext uri="{BB962C8B-B14F-4D97-AF65-F5344CB8AC3E}">
        <p14:creationId xmlns:p14="http://schemas.microsoft.com/office/powerpoint/2010/main" val="4053782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D1087E4-5127-402F-A968-25273884D2E0}"/>
              </a:ext>
            </a:extLst>
          </p:cNvPr>
          <p:cNvSpPr>
            <a:spLocks noGrp="1"/>
          </p:cNvSpPr>
          <p:nvPr>
            <p:ph type="sldNum" sz="quarter" idx="12"/>
          </p:nvPr>
        </p:nvSpPr>
        <p:spPr/>
        <p:txBody>
          <a:bodyPr/>
          <a:lstStyle/>
          <a:p>
            <a:fld id="{2D651D86-383D-45DB-A701-76B5BFCFE28F}" type="slidenum">
              <a:rPr lang="en-GB" smtClean="0">
                <a:solidFill>
                  <a:prstClr val="black"/>
                </a:solidFill>
              </a:rPr>
              <a:pPr/>
              <a:t>13</a:t>
            </a:fld>
            <a:endParaRPr lang="en-GB" dirty="0">
              <a:solidFill>
                <a:prstClr val="black"/>
              </a:solidFill>
            </a:endParaRPr>
          </a:p>
        </p:txBody>
      </p:sp>
      <p:sp>
        <p:nvSpPr>
          <p:cNvPr id="4" name="Footer Placeholder 4">
            <a:extLst>
              <a:ext uri="{FF2B5EF4-FFF2-40B4-BE49-F238E27FC236}">
                <a16:creationId xmlns:a16="http://schemas.microsoft.com/office/drawing/2014/main" id="{6DAE121C-D022-4841-B442-8AB8AF2631D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5" name="Title 1">
            <a:extLst>
              <a:ext uri="{FF2B5EF4-FFF2-40B4-BE49-F238E27FC236}">
                <a16:creationId xmlns:a16="http://schemas.microsoft.com/office/drawing/2014/main" id="{843FBF18-28E4-46B7-ADBE-1C272C4FDD60}"/>
              </a:ext>
            </a:extLst>
          </p:cNvPr>
          <p:cNvSpPr txBox="1">
            <a:spLocks/>
          </p:cNvSpPr>
          <p:nvPr/>
        </p:nvSpPr>
        <p:spPr>
          <a:xfrm>
            <a:off x="348761" y="31554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95519E"/>
                </a:solidFill>
                <a:latin typeface="League Spartan" panose="00000800000000000000" pitchFamily="50" charset="0"/>
              </a:rPr>
              <a:t>What different kinds of stereotyping have you heard of?</a:t>
            </a:r>
          </a:p>
          <a:p>
            <a:endParaRPr lang="en-GB" dirty="0">
              <a:solidFill>
                <a:srgbClr val="95519E"/>
              </a:solidFill>
              <a:latin typeface="League Spartan" panose="020B0604020202020204" charset="0"/>
            </a:endParaRPr>
          </a:p>
        </p:txBody>
      </p:sp>
      <p:sp>
        <p:nvSpPr>
          <p:cNvPr id="17" name="TextBox 16">
            <a:extLst>
              <a:ext uri="{FF2B5EF4-FFF2-40B4-BE49-F238E27FC236}">
                <a16:creationId xmlns:a16="http://schemas.microsoft.com/office/drawing/2014/main" id="{D1AD4A7D-9B5D-4A29-8BDD-BFB0DBCBC3DC}"/>
              </a:ext>
            </a:extLst>
          </p:cNvPr>
          <p:cNvSpPr txBox="1"/>
          <p:nvPr/>
        </p:nvSpPr>
        <p:spPr>
          <a:xfrm>
            <a:off x="494048" y="2299059"/>
            <a:ext cx="7116896" cy="2554545"/>
          </a:xfrm>
          <a:prstGeom prst="rect">
            <a:avLst/>
          </a:prstGeom>
          <a:noFill/>
        </p:spPr>
        <p:txBody>
          <a:bodyPr wrap="square" rtlCol="0">
            <a:spAutoFit/>
          </a:bodyPr>
          <a:lstStyle/>
          <a:p>
            <a:r>
              <a:rPr lang="en-US" sz="3200" dirty="0">
                <a:latin typeface="Lato" panose="020F0502020204030203" pitchFamily="34" charset="0"/>
                <a:ea typeface="Lato" panose="020F0502020204030203" pitchFamily="34" charset="0"/>
                <a:cs typeface="Lato" panose="020F0502020204030203" pitchFamily="34" charset="0"/>
              </a:rPr>
              <a:t>In pairs, fill in what you think the end of the sentence could be.</a:t>
            </a:r>
          </a:p>
          <a:p>
            <a:endParaRPr lang="en-US" sz="3200" dirty="0">
              <a:latin typeface="Lato" panose="020F0502020204030203" pitchFamily="34" charset="0"/>
              <a:ea typeface="Lato" panose="020F0502020204030203" pitchFamily="34" charset="0"/>
              <a:cs typeface="Lato" panose="020F0502020204030203" pitchFamily="34" charset="0"/>
            </a:endParaRPr>
          </a:p>
          <a:p>
            <a:r>
              <a:rPr lang="en-US" sz="3200" dirty="0">
                <a:latin typeface="Lato" panose="020F0502020204030203" pitchFamily="34" charset="0"/>
                <a:ea typeface="Lato" panose="020F0502020204030203" pitchFamily="34" charset="0"/>
                <a:cs typeface="Lato" panose="020F0502020204030203" pitchFamily="34" charset="0"/>
              </a:rPr>
              <a:t>What kind of stereotypes have you identified?</a:t>
            </a:r>
          </a:p>
        </p:txBody>
      </p:sp>
      <p:pic>
        <p:nvPicPr>
          <p:cNvPr id="18" name="Picture 17">
            <a:extLst>
              <a:ext uri="{FF2B5EF4-FFF2-40B4-BE49-F238E27FC236}">
                <a16:creationId xmlns:a16="http://schemas.microsoft.com/office/drawing/2014/main" id="{7ECB9E50-E1DA-4D15-84F4-3221F435360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860697">
            <a:off x="1866505" y="5677151"/>
            <a:ext cx="481906" cy="963810"/>
          </a:xfrm>
          <a:prstGeom prst="rect">
            <a:avLst/>
          </a:prstGeom>
        </p:spPr>
      </p:pic>
      <p:pic>
        <p:nvPicPr>
          <p:cNvPr id="19" name="Picture 18">
            <a:extLst>
              <a:ext uri="{FF2B5EF4-FFF2-40B4-BE49-F238E27FC236}">
                <a16:creationId xmlns:a16="http://schemas.microsoft.com/office/drawing/2014/main" id="{17F643ED-EF26-47B5-B428-4A6279FD0D8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59958" b="29919"/>
          <a:stretch/>
        </p:blipFill>
        <p:spPr>
          <a:xfrm>
            <a:off x="494048" y="5841558"/>
            <a:ext cx="766525" cy="844077"/>
          </a:xfrm>
          <a:prstGeom prst="rect">
            <a:avLst/>
          </a:prstGeom>
        </p:spPr>
      </p:pic>
      <p:pic>
        <p:nvPicPr>
          <p:cNvPr id="8" name="Picture 7">
            <a:extLst>
              <a:ext uri="{FF2B5EF4-FFF2-40B4-BE49-F238E27FC236}">
                <a16:creationId xmlns:a16="http://schemas.microsoft.com/office/drawing/2014/main" id="{E7CC3128-3997-4E29-B48A-4945B723E2B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266524" y="2465128"/>
            <a:ext cx="4714194" cy="3167349"/>
          </a:xfrm>
          <a:prstGeom prst="rect">
            <a:avLst/>
          </a:prstGeom>
        </p:spPr>
      </p:pic>
    </p:spTree>
    <p:extLst>
      <p:ext uri="{BB962C8B-B14F-4D97-AF65-F5344CB8AC3E}">
        <p14:creationId xmlns:p14="http://schemas.microsoft.com/office/powerpoint/2010/main" val="39900294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D1087E4-5127-402F-A968-25273884D2E0}"/>
              </a:ext>
            </a:extLst>
          </p:cNvPr>
          <p:cNvSpPr>
            <a:spLocks noGrp="1"/>
          </p:cNvSpPr>
          <p:nvPr>
            <p:ph type="sldNum" sz="quarter" idx="12"/>
          </p:nvPr>
        </p:nvSpPr>
        <p:spPr/>
        <p:txBody>
          <a:bodyPr/>
          <a:lstStyle/>
          <a:p>
            <a:fld id="{2D651D86-383D-45DB-A701-76B5BFCFE28F}" type="slidenum">
              <a:rPr lang="en-GB" smtClean="0">
                <a:solidFill>
                  <a:prstClr val="black"/>
                </a:solidFill>
              </a:rPr>
              <a:pPr/>
              <a:t>14</a:t>
            </a:fld>
            <a:endParaRPr lang="en-GB" dirty="0">
              <a:solidFill>
                <a:prstClr val="black"/>
              </a:solidFill>
            </a:endParaRPr>
          </a:p>
        </p:txBody>
      </p:sp>
      <p:sp>
        <p:nvSpPr>
          <p:cNvPr id="4" name="Footer Placeholder 4">
            <a:extLst>
              <a:ext uri="{FF2B5EF4-FFF2-40B4-BE49-F238E27FC236}">
                <a16:creationId xmlns:a16="http://schemas.microsoft.com/office/drawing/2014/main" id="{6DAE121C-D022-4841-B442-8AB8AF2631D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5" name="Title 1">
            <a:extLst>
              <a:ext uri="{FF2B5EF4-FFF2-40B4-BE49-F238E27FC236}">
                <a16:creationId xmlns:a16="http://schemas.microsoft.com/office/drawing/2014/main" id="{843FBF18-28E4-46B7-ADBE-1C272C4FDD60}"/>
              </a:ext>
            </a:extLst>
          </p:cNvPr>
          <p:cNvSpPr txBox="1">
            <a:spLocks/>
          </p:cNvSpPr>
          <p:nvPr/>
        </p:nvSpPr>
        <p:spPr>
          <a:xfrm>
            <a:off x="348761" y="31554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95519E"/>
                </a:solidFill>
                <a:latin typeface="League Spartan" panose="00000800000000000000" pitchFamily="50" charset="0"/>
              </a:rPr>
              <a:t>The impact of negative stereotypes</a:t>
            </a:r>
          </a:p>
        </p:txBody>
      </p:sp>
      <p:sp>
        <p:nvSpPr>
          <p:cNvPr id="17" name="TextBox 16">
            <a:extLst>
              <a:ext uri="{FF2B5EF4-FFF2-40B4-BE49-F238E27FC236}">
                <a16:creationId xmlns:a16="http://schemas.microsoft.com/office/drawing/2014/main" id="{D1AD4A7D-9B5D-4A29-8BDD-BFB0DBCBC3DC}"/>
              </a:ext>
            </a:extLst>
          </p:cNvPr>
          <p:cNvSpPr txBox="1"/>
          <p:nvPr/>
        </p:nvSpPr>
        <p:spPr>
          <a:xfrm>
            <a:off x="494048" y="1803304"/>
            <a:ext cx="7116896" cy="3539430"/>
          </a:xfrm>
          <a:prstGeom prst="rect">
            <a:avLst/>
          </a:prstGeom>
          <a:noFill/>
        </p:spPr>
        <p:txBody>
          <a:bodyPr wrap="square" rtlCol="0">
            <a:spAutoFit/>
          </a:bodyPr>
          <a:lstStyle/>
          <a:p>
            <a:r>
              <a:rPr lang="en-US" sz="3200" dirty="0">
                <a:latin typeface="Lato" panose="020F0502020204030203" pitchFamily="34" charset="0"/>
                <a:ea typeface="Lato" panose="020F0502020204030203" pitchFamily="34" charset="0"/>
                <a:cs typeface="Lato" panose="020F0502020204030203" pitchFamily="34" charset="0"/>
              </a:rPr>
              <a:t>Sometimes we make unfair assumptions because we’ve been influenced by stereotypical thinking.</a:t>
            </a:r>
          </a:p>
          <a:p>
            <a:endParaRPr lang="en-US" sz="3200" dirty="0">
              <a:latin typeface="Lato" panose="020F0502020204030203" pitchFamily="34" charset="0"/>
              <a:ea typeface="Lato" panose="020F0502020204030203" pitchFamily="34" charset="0"/>
              <a:cs typeface="Lato" panose="020F0502020204030203" pitchFamily="34" charset="0"/>
            </a:endParaRPr>
          </a:p>
          <a:p>
            <a:r>
              <a:rPr lang="en-US" sz="3200" dirty="0">
                <a:latin typeface="Lato" panose="020F0502020204030203" pitchFamily="34" charset="0"/>
                <a:ea typeface="Lato" panose="020F0502020204030203" pitchFamily="34" charset="0"/>
                <a:cs typeface="Lato" panose="020F0502020204030203" pitchFamily="34" charset="0"/>
              </a:rPr>
              <a:t>Mind map all the reasons you think stereotypes can negatively affect someone’s </a:t>
            </a:r>
            <a:r>
              <a:rPr lang="en-US" sz="3200" dirty="0" err="1">
                <a:latin typeface="Lato" panose="020F0502020204030203" pitchFamily="34" charset="0"/>
                <a:ea typeface="Lato" panose="020F0502020204030203" pitchFamily="34" charset="0"/>
                <a:cs typeface="Lato" panose="020F0502020204030203" pitchFamily="34" charset="0"/>
              </a:rPr>
              <a:t>behaviour</a:t>
            </a:r>
            <a:r>
              <a:rPr lang="en-US" sz="3200" dirty="0">
                <a:latin typeface="Lato" panose="020F0502020204030203" pitchFamily="34" charset="0"/>
                <a:ea typeface="Lato" panose="020F0502020204030203" pitchFamily="34" charset="0"/>
                <a:cs typeface="Lato" panose="020F0502020204030203" pitchFamily="34" charset="0"/>
              </a:rPr>
              <a:t>. </a:t>
            </a:r>
          </a:p>
        </p:txBody>
      </p:sp>
      <p:pic>
        <p:nvPicPr>
          <p:cNvPr id="6" name="Picture 5">
            <a:extLst>
              <a:ext uri="{FF2B5EF4-FFF2-40B4-BE49-F238E27FC236}">
                <a16:creationId xmlns:a16="http://schemas.microsoft.com/office/drawing/2014/main" id="{C9A720AD-05CD-4C8A-8953-5625C84D4BA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79596" y="1755791"/>
            <a:ext cx="4318356" cy="4405549"/>
          </a:xfrm>
          <a:prstGeom prst="rect">
            <a:avLst/>
          </a:prstGeom>
        </p:spPr>
      </p:pic>
    </p:spTree>
    <p:extLst>
      <p:ext uri="{BB962C8B-B14F-4D97-AF65-F5344CB8AC3E}">
        <p14:creationId xmlns:p14="http://schemas.microsoft.com/office/powerpoint/2010/main" val="24637459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D1087E4-5127-402F-A968-25273884D2E0}"/>
              </a:ext>
            </a:extLst>
          </p:cNvPr>
          <p:cNvSpPr>
            <a:spLocks noGrp="1"/>
          </p:cNvSpPr>
          <p:nvPr>
            <p:ph type="sldNum" sz="quarter" idx="12"/>
          </p:nvPr>
        </p:nvSpPr>
        <p:spPr/>
        <p:txBody>
          <a:bodyPr/>
          <a:lstStyle/>
          <a:p>
            <a:fld id="{2D651D86-383D-45DB-A701-76B5BFCFE28F}" type="slidenum">
              <a:rPr lang="en-GB" smtClean="0">
                <a:solidFill>
                  <a:prstClr val="black"/>
                </a:solidFill>
              </a:rPr>
              <a:pPr/>
              <a:t>15</a:t>
            </a:fld>
            <a:endParaRPr lang="en-GB" dirty="0">
              <a:solidFill>
                <a:prstClr val="black"/>
              </a:solidFill>
            </a:endParaRPr>
          </a:p>
        </p:txBody>
      </p:sp>
      <p:sp>
        <p:nvSpPr>
          <p:cNvPr id="4" name="Footer Placeholder 4">
            <a:extLst>
              <a:ext uri="{FF2B5EF4-FFF2-40B4-BE49-F238E27FC236}">
                <a16:creationId xmlns:a16="http://schemas.microsoft.com/office/drawing/2014/main" id="{6DAE121C-D022-4841-B442-8AB8AF2631D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5" name="Title 1">
            <a:extLst>
              <a:ext uri="{FF2B5EF4-FFF2-40B4-BE49-F238E27FC236}">
                <a16:creationId xmlns:a16="http://schemas.microsoft.com/office/drawing/2014/main" id="{843FBF18-28E4-46B7-ADBE-1C272C4FDD60}"/>
              </a:ext>
            </a:extLst>
          </p:cNvPr>
          <p:cNvSpPr txBox="1">
            <a:spLocks/>
          </p:cNvSpPr>
          <p:nvPr/>
        </p:nvSpPr>
        <p:spPr>
          <a:xfrm>
            <a:off x="348761" y="31554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95519E"/>
                </a:solidFill>
                <a:latin typeface="League Spartan" panose="00000800000000000000" pitchFamily="50" charset="0"/>
              </a:rPr>
              <a:t>The impact of negative stereotypes</a:t>
            </a:r>
          </a:p>
        </p:txBody>
      </p:sp>
      <p:sp>
        <p:nvSpPr>
          <p:cNvPr id="17" name="TextBox 16">
            <a:extLst>
              <a:ext uri="{FF2B5EF4-FFF2-40B4-BE49-F238E27FC236}">
                <a16:creationId xmlns:a16="http://schemas.microsoft.com/office/drawing/2014/main" id="{D1AD4A7D-9B5D-4A29-8BDD-BFB0DBCBC3DC}"/>
              </a:ext>
            </a:extLst>
          </p:cNvPr>
          <p:cNvSpPr txBox="1"/>
          <p:nvPr/>
        </p:nvSpPr>
        <p:spPr>
          <a:xfrm>
            <a:off x="494048" y="1803304"/>
            <a:ext cx="7116896" cy="2554545"/>
          </a:xfrm>
          <a:prstGeom prst="rect">
            <a:avLst/>
          </a:prstGeom>
          <a:noFill/>
        </p:spPr>
        <p:txBody>
          <a:bodyPr wrap="square" rtlCol="0">
            <a:spAutoFit/>
          </a:bodyPr>
          <a:lstStyle/>
          <a:p>
            <a:r>
              <a:rPr lang="en-US" sz="3200" dirty="0">
                <a:latin typeface="Lato" panose="020F0502020204030203" pitchFamily="34" charset="0"/>
                <a:ea typeface="Lato" panose="020F0502020204030203" pitchFamily="34" charset="0"/>
                <a:cs typeface="Lato" panose="020F0502020204030203" pitchFamily="34" charset="0"/>
              </a:rPr>
              <a:t>Have a look back at your sentences from earlier. </a:t>
            </a:r>
          </a:p>
          <a:p>
            <a:endParaRPr lang="en-US" sz="3200" dirty="0">
              <a:latin typeface="Lato" panose="020F0502020204030203" pitchFamily="34" charset="0"/>
              <a:ea typeface="Lato" panose="020F0502020204030203" pitchFamily="34" charset="0"/>
              <a:cs typeface="Lato" panose="020F0502020204030203" pitchFamily="34" charset="0"/>
            </a:endParaRPr>
          </a:p>
          <a:p>
            <a:r>
              <a:rPr lang="en-US" sz="3200" dirty="0">
                <a:latin typeface="Lato" panose="020F0502020204030203" pitchFamily="34" charset="0"/>
                <a:ea typeface="Lato" panose="020F0502020204030203" pitchFamily="34" charset="0"/>
                <a:cs typeface="Lato" panose="020F0502020204030203" pitchFamily="34" charset="0"/>
              </a:rPr>
              <a:t>Can you re-write them from a non-stereotypical viewpoint?</a:t>
            </a:r>
          </a:p>
        </p:txBody>
      </p:sp>
      <p:pic>
        <p:nvPicPr>
          <p:cNvPr id="7" name="Picture 6">
            <a:extLst>
              <a:ext uri="{FF2B5EF4-FFF2-40B4-BE49-F238E27FC236}">
                <a16:creationId xmlns:a16="http://schemas.microsoft.com/office/drawing/2014/main" id="{73569D31-8728-495E-B181-1BB6D407ED2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494623" y="978324"/>
            <a:ext cx="3918852" cy="4921061"/>
          </a:xfrm>
          <a:prstGeom prst="rect">
            <a:avLst/>
          </a:prstGeom>
        </p:spPr>
      </p:pic>
    </p:spTree>
    <p:extLst>
      <p:ext uri="{BB962C8B-B14F-4D97-AF65-F5344CB8AC3E}">
        <p14:creationId xmlns:p14="http://schemas.microsoft.com/office/powerpoint/2010/main" val="2350856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D1087E4-5127-402F-A968-25273884D2E0}"/>
              </a:ext>
            </a:extLst>
          </p:cNvPr>
          <p:cNvSpPr>
            <a:spLocks noGrp="1"/>
          </p:cNvSpPr>
          <p:nvPr>
            <p:ph type="sldNum" sz="quarter" idx="12"/>
          </p:nvPr>
        </p:nvSpPr>
        <p:spPr/>
        <p:txBody>
          <a:bodyPr/>
          <a:lstStyle/>
          <a:p>
            <a:fld id="{2D651D86-383D-45DB-A701-76B5BFCFE28F}" type="slidenum">
              <a:rPr lang="en-GB" smtClean="0">
                <a:solidFill>
                  <a:prstClr val="black"/>
                </a:solidFill>
              </a:rPr>
              <a:pPr/>
              <a:t>16</a:t>
            </a:fld>
            <a:endParaRPr lang="en-GB" dirty="0">
              <a:solidFill>
                <a:prstClr val="black"/>
              </a:solidFill>
            </a:endParaRPr>
          </a:p>
        </p:txBody>
      </p:sp>
      <p:sp>
        <p:nvSpPr>
          <p:cNvPr id="4" name="Footer Placeholder 4">
            <a:extLst>
              <a:ext uri="{FF2B5EF4-FFF2-40B4-BE49-F238E27FC236}">
                <a16:creationId xmlns:a16="http://schemas.microsoft.com/office/drawing/2014/main" id="{6DAE121C-D022-4841-B442-8AB8AF2631D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5" name="Title 1">
            <a:extLst>
              <a:ext uri="{FF2B5EF4-FFF2-40B4-BE49-F238E27FC236}">
                <a16:creationId xmlns:a16="http://schemas.microsoft.com/office/drawing/2014/main" id="{843FBF18-28E4-46B7-ADBE-1C272C4FDD60}"/>
              </a:ext>
            </a:extLst>
          </p:cNvPr>
          <p:cNvSpPr txBox="1">
            <a:spLocks/>
          </p:cNvSpPr>
          <p:nvPr/>
        </p:nvSpPr>
        <p:spPr>
          <a:xfrm>
            <a:off x="348761" y="31554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95519E"/>
                </a:solidFill>
                <a:latin typeface="League Spartan" panose="00000800000000000000" pitchFamily="50" charset="0"/>
              </a:rPr>
              <a:t>Challenging stereotyping</a:t>
            </a:r>
          </a:p>
        </p:txBody>
      </p:sp>
      <p:sp>
        <p:nvSpPr>
          <p:cNvPr id="17" name="TextBox 16">
            <a:extLst>
              <a:ext uri="{FF2B5EF4-FFF2-40B4-BE49-F238E27FC236}">
                <a16:creationId xmlns:a16="http://schemas.microsoft.com/office/drawing/2014/main" id="{D1AD4A7D-9B5D-4A29-8BDD-BFB0DBCBC3DC}"/>
              </a:ext>
            </a:extLst>
          </p:cNvPr>
          <p:cNvSpPr txBox="1"/>
          <p:nvPr/>
        </p:nvSpPr>
        <p:spPr>
          <a:xfrm>
            <a:off x="494048" y="1230430"/>
            <a:ext cx="6263042" cy="5016758"/>
          </a:xfrm>
          <a:prstGeom prst="rect">
            <a:avLst/>
          </a:prstGeom>
          <a:noFill/>
        </p:spPr>
        <p:txBody>
          <a:bodyPr wrap="square" rtlCol="0">
            <a:spAutoFit/>
          </a:bodyPr>
          <a:lstStyle/>
          <a:p>
            <a:r>
              <a:rPr lang="en-US" sz="3200" dirty="0">
                <a:latin typeface="Lato" panose="020F0502020204030203" pitchFamily="34" charset="0"/>
                <a:ea typeface="Lato" panose="020F0502020204030203" pitchFamily="34" charset="0"/>
                <a:cs typeface="Lato" panose="020F0502020204030203" pitchFamily="34" charset="0"/>
              </a:rPr>
              <a:t>Read your group’s overheard comment and pull out a challenge question from the envelope.</a:t>
            </a:r>
          </a:p>
          <a:p>
            <a:endParaRPr lang="en-US" sz="3200" dirty="0">
              <a:latin typeface="Lato" panose="020F0502020204030203" pitchFamily="34" charset="0"/>
              <a:ea typeface="Lato" panose="020F0502020204030203" pitchFamily="34" charset="0"/>
              <a:cs typeface="Lato" panose="020F0502020204030203" pitchFamily="34" charset="0"/>
            </a:endParaRPr>
          </a:p>
          <a:p>
            <a:r>
              <a:rPr lang="en-US" sz="3200" dirty="0">
                <a:latin typeface="Lato" panose="020F0502020204030203" pitchFamily="34" charset="0"/>
                <a:ea typeface="Lato" panose="020F0502020204030203" pitchFamily="34" charset="0"/>
                <a:cs typeface="Lato" panose="020F0502020204030203" pitchFamily="34" charset="0"/>
              </a:rPr>
              <a:t>Respond to the question and pull out another challenge question.</a:t>
            </a:r>
          </a:p>
          <a:p>
            <a:endParaRPr lang="en-US" sz="3200" dirty="0">
              <a:latin typeface="Lato" panose="020F0502020204030203" pitchFamily="34" charset="0"/>
              <a:ea typeface="Lato" panose="020F0502020204030203" pitchFamily="34" charset="0"/>
              <a:cs typeface="Lato" panose="020F0502020204030203" pitchFamily="34" charset="0"/>
            </a:endParaRPr>
          </a:p>
          <a:p>
            <a:r>
              <a:rPr lang="en-US" sz="3200" dirty="0">
                <a:latin typeface="Lato" panose="020F0502020204030203" pitchFamily="34" charset="0"/>
                <a:ea typeface="Lato" panose="020F0502020204030203" pitchFamily="34" charset="0"/>
                <a:cs typeface="Lato" panose="020F0502020204030203" pitchFamily="34" charset="0"/>
              </a:rPr>
              <a:t>Keep going until you have responded to three or four questions!</a:t>
            </a:r>
          </a:p>
        </p:txBody>
      </p:sp>
      <p:pic>
        <p:nvPicPr>
          <p:cNvPr id="8" name="Picture 7">
            <a:extLst>
              <a:ext uri="{FF2B5EF4-FFF2-40B4-BE49-F238E27FC236}">
                <a16:creationId xmlns:a16="http://schemas.microsoft.com/office/drawing/2014/main" id="{78EEBC76-323A-43AA-A0AA-433B4367BD7F}"/>
              </a:ext>
            </a:extLst>
          </p:cNvPr>
          <p:cNvPicPr>
            <a:picLocks noChangeAspect="1"/>
          </p:cNvPicPr>
          <p:nvPr/>
        </p:nvPicPr>
        <p:blipFill>
          <a:blip r:embed="rId3"/>
          <a:stretch>
            <a:fillRect/>
          </a:stretch>
        </p:blipFill>
        <p:spPr>
          <a:xfrm rot="20984988" flipH="1">
            <a:off x="6908066" y="2907324"/>
            <a:ext cx="2320657" cy="1905000"/>
          </a:xfrm>
          <a:prstGeom prst="rect">
            <a:avLst/>
          </a:prstGeom>
        </p:spPr>
      </p:pic>
      <p:pic>
        <p:nvPicPr>
          <p:cNvPr id="9" name="Picture 8">
            <a:extLst>
              <a:ext uri="{FF2B5EF4-FFF2-40B4-BE49-F238E27FC236}">
                <a16:creationId xmlns:a16="http://schemas.microsoft.com/office/drawing/2014/main" id="{A88493C0-9B24-4169-9549-6645E2FF835C}"/>
              </a:ext>
            </a:extLst>
          </p:cNvPr>
          <p:cNvPicPr>
            <a:picLocks noChangeAspect="1"/>
          </p:cNvPicPr>
          <p:nvPr/>
        </p:nvPicPr>
        <p:blipFill>
          <a:blip r:embed="rId4"/>
          <a:stretch>
            <a:fillRect/>
          </a:stretch>
        </p:blipFill>
        <p:spPr>
          <a:xfrm rot="1003443">
            <a:off x="8893254" y="4284077"/>
            <a:ext cx="3048000" cy="2190750"/>
          </a:xfrm>
          <a:prstGeom prst="rect">
            <a:avLst/>
          </a:prstGeom>
        </p:spPr>
      </p:pic>
      <p:pic>
        <p:nvPicPr>
          <p:cNvPr id="10" name="Picture 9">
            <a:extLst>
              <a:ext uri="{FF2B5EF4-FFF2-40B4-BE49-F238E27FC236}">
                <a16:creationId xmlns:a16="http://schemas.microsoft.com/office/drawing/2014/main" id="{775CBE9C-C280-43DC-9330-780FC5DE8971}"/>
              </a:ext>
            </a:extLst>
          </p:cNvPr>
          <p:cNvPicPr>
            <a:picLocks noChangeAspect="1"/>
          </p:cNvPicPr>
          <p:nvPr/>
        </p:nvPicPr>
        <p:blipFill>
          <a:blip r:embed="rId5"/>
          <a:stretch>
            <a:fillRect/>
          </a:stretch>
        </p:blipFill>
        <p:spPr>
          <a:xfrm rot="719536">
            <a:off x="9233902" y="1667702"/>
            <a:ext cx="2476500" cy="1724025"/>
          </a:xfrm>
          <a:prstGeom prst="rect">
            <a:avLst/>
          </a:prstGeom>
        </p:spPr>
      </p:pic>
    </p:spTree>
    <p:extLst>
      <p:ext uri="{BB962C8B-B14F-4D97-AF65-F5344CB8AC3E}">
        <p14:creationId xmlns:p14="http://schemas.microsoft.com/office/powerpoint/2010/main" val="1162944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D1087E4-5127-402F-A968-25273884D2E0}"/>
              </a:ext>
            </a:extLst>
          </p:cNvPr>
          <p:cNvSpPr>
            <a:spLocks noGrp="1"/>
          </p:cNvSpPr>
          <p:nvPr>
            <p:ph type="sldNum" sz="quarter" idx="12"/>
          </p:nvPr>
        </p:nvSpPr>
        <p:spPr/>
        <p:txBody>
          <a:bodyPr/>
          <a:lstStyle/>
          <a:p>
            <a:fld id="{2D651D86-383D-45DB-A701-76B5BFCFE28F}" type="slidenum">
              <a:rPr lang="en-GB" smtClean="0">
                <a:solidFill>
                  <a:prstClr val="black"/>
                </a:solidFill>
              </a:rPr>
              <a:pPr/>
              <a:t>17</a:t>
            </a:fld>
            <a:endParaRPr lang="en-GB" dirty="0">
              <a:solidFill>
                <a:prstClr val="black"/>
              </a:solidFill>
            </a:endParaRPr>
          </a:p>
        </p:txBody>
      </p:sp>
      <p:sp>
        <p:nvSpPr>
          <p:cNvPr id="4" name="Footer Placeholder 4">
            <a:extLst>
              <a:ext uri="{FF2B5EF4-FFF2-40B4-BE49-F238E27FC236}">
                <a16:creationId xmlns:a16="http://schemas.microsoft.com/office/drawing/2014/main" id="{6DAE121C-D022-4841-B442-8AB8AF2631D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5" name="Title 1">
            <a:extLst>
              <a:ext uri="{FF2B5EF4-FFF2-40B4-BE49-F238E27FC236}">
                <a16:creationId xmlns:a16="http://schemas.microsoft.com/office/drawing/2014/main" id="{843FBF18-28E4-46B7-ADBE-1C272C4FDD60}"/>
              </a:ext>
            </a:extLst>
          </p:cNvPr>
          <p:cNvSpPr txBox="1">
            <a:spLocks/>
          </p:cNvSpPr>
          <p:nvPr/>
        </p:nvSpPr>
        <p:spPr>
          <a:xfrm>
            <a:off x="348761" y="31554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95519E"/>
                </a:solidFill>
                <a:latin typeface="League Spartan" panose="00000800000000000000" pitchFamily="50" charset="0"/>
              </a:rPr>
              <a:t>Challenging stereotyping</a:t>
            </a:r>
          </a:p>
        </p:txBody>
      </p:sp>
      <p:sp>
        <p:nvSpPr>
          <p:cNvPr id="17" name="TextBox 16">
            <a:extLst>
              <a:ext uri="{FF2B5EF4-FFF2-40B4-BE49-F238E27FC236}">
                <a16:creationId xmlns:a16="http://schemas.microsoft.com/office/drawing/2014/main" id="{D1AD4A7D-9B5D-4A29-8BDD-BFB0DBCBC3DC}"/>
              </a:ext>
            </a:extLst>
          </p:cNvPr>
          <p:cNvSpPr txBox="1"/>
          <p:nvPr/>
        </p:nvSpPr>
        <p:spPr>
          <a:xfrm>
            <a:off x="494048" y="2221947"/>
            <a:ext cx="6263042" cy="2554545"/>
          </a:xfrm>
          <a:prstGeom prst="rect">
            <a:avLst/>
          </a:prstGeom>
          <a:noFill/>
        </p:spPr>
        <p:txBody>
          <a:bodyPr wrap="square" rtlCol="0">
            <a:spAutoFit/>
          </a:bodyPr>
          <a:lstStyle/>
          <a:p>
            <a:r>
              <a:rPr lang="en-US" sz="3200" dirty="0">
                <a:latin typeface="Lato" panose="020F0502020204030203" pitchFamily="34" charset="0"/>
                <a:ea typeface="Lato" panose="020F0502020204030203" pitchFamily="34" charset="0"/>
                <a:cs typeface="Lato" panose="020F0502020204030203" pitchFamily="34" charset="0"/>
              </a:rPr>
              <a:t>What was the hardest challenge to manage?</a:t>
            </a:r>
          </a:p>
          <a:p>
            <a:endParaRPr lang="en-US" sz="3200" dirty="0">
              <a:latin typeface="Lato" panose="020F0502020204030203" pitchFamily="34" charset="0"/>
              <a:ea typeface="Lato" panose="020F0502020204030203" pitchFamily="34" charset="0"/>
              <a:cs typeface="Lato" panose="020F0502020204030203" pitchFamily="34" charset="0"/>
            </a:endParaRPr>
          </a:p>
          <a:p>
            <a:r>
              <a:rPr lang="en-US" sz="3200" dirty="0">
                <a:latin typeface="Lato" panose="020F0502020204030203" pitchFamily="34" charset="0"/>
                <a:ea typeface="Lato" panose="020F0502020204030203" pitchFamily="34" charset="0"/>
                <a:cs typeface="Lato" panose="020F0502020204030203" pitchFamily="34" charset="0"/>
              </a:rPr>
              <a:t>Which responses would have the best outcome?</a:t>
            </a:r>
          </a:p>
        </p:txBody>
      </p:sp>
      <p:pic>
        <p:nvPicPr>
          <p:cNvPr id="8" name="Picture 7">
            <a:extLst>
              <a:ext uri="{FF2B5EF4-FFF2-40B4-BE49-F238E27FC236}">
                <a16:creationId xmlns:a16="http://schemas.microsoft.com/office/drawing/2014/main" id="{78EEBC76-323A-43AA-A0AA-433B4367BD7F}"/>
              </a:ext>
            </a:extLst>
          </p:cNvPr>
          <p:cNvPicPr>
            <a:picLocks noChangeAspect="1"/>
          </p:cNvPicPr>
          <p:nvPr/>
        </p:nvPicPr>
        <p:blipFill>
          <a:blip r:embed="rId3"/>
          <a:stretch>
            <a:fillRect/>
          </a:stretch>
        </p:blipFill>
        <p:spPr>
          <a:xfrm rot="20984988" flipH="1">
            <a:off x="6908066" y="2907324"/>
            <a:ext cx="2320657" cy="1905000"/>
          </a:xfrm>
          <a:prstGeom prst="rect">
            <a:avLst/>
          </a:prstGeom>
        </p:spPr>
      </p:pic>
      <p:pic>
        <p:nvPicPr>
          <p:cNvPr id="9" name="Picture 8">
            <a:extLst>
              <a:ext uri="{FF2B5EF4-FFF2-40B4-BE49-F238E27FC236}">
                <a16:creationId xmlns:a16="http://schemas.microsoft.com/office/drawing/2014/main" id="{A88493C0-9B24-4169-9549-6645E2FF835C}"/>
              </a:ext>
            </a:extLst>
          </p:cNvPr>
          <p:cNvPicPr>
            <a:picLocks noChangeAspect="1"/>
          </p:cNvPicPr>
          <p:nvPr/>
        </p:nvPicPr>
        <p:blipFill>
          <a:blip r:embed="rId4"/>
          <a:stretch>
            <a:fillRect/>
          </a:stretch>
        </p:blipFill>
        <p:spPr>
          <a:xfrm rot="1003443">
            <a:off x="8893254" y="4284077"/>
            <a:ext cx="3048000" cy="2190750"/>
          </a:xfrm>
          <a:prstGeom prst="rect">
            <a:avLst/>
          </a:prstGeom>
        </p:spPr>
      </p:pic>
      <p:pic>
        <p:nvPicPr>
          <p:cNvPr id="10" name="Picture 9">
            <a:extLst>
              <a:ext uri="{FF2B5EF4-FFF2-40B4-BE49-F238E27FC236}">
                <a16:creationId xmlns:a16="http://schemas.microsoft.com/office/drawing/2014/main" id="{775CBE9C-C280-43DC-9330-780FC5DE8971}"/>
              </a:ext>
            </a:extLst>
          </p:cNvPr>
          <p:cNvPicPr>
            <a:picLocks noChangeAspect="1"/>
          </p:cNvPicPr>
          <p:nvPr/>
        </p:nvPicPr>
        <p:blipFill>
          <a:blip r:embed="rId5"/>
          <a:stretch>
            <a:fillRect/>
          </a:stretch>
        </p:blipFill>
        <p:spPr>
          <a:xfrm rot="719536">
            <a:off x="9233902" y="1667702"/>
            <a:ext cx="2476500" cy="1724025"/>
          </a:xfrm>
          <a:prstGeom prst="rect">
            <a:avLst/>
          </a:prstGeom>
        </p:spPr>
      </p:pic>
    </p:spTree>
    <p:extLst>
      <p:ext uri="{BB962C8B-B14F-4D97-AF65-F5344CB8AC3E}">
        <p14:creationId xmlns:p14="http://schemas.microsoft.com/office/powerpoint/2010/main" val="4289657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35747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Our working wall</a:t>
            </a:r>
          </a:p>
        </p:txBody>
      </p:sp>
      <p:sp>
        <p:nvSpPr>
          <p:cNvPr id="8" name="TextBox 7"/>
          <p:cNvSpPr txBox="1"/>
          <p:nvPr/>
        </p:nvSpPr>
        <p:spPr>
          <a:xfrm>
            <a:off x="6096000" y="1659285"/>
            <a:ext cx="5611572" cy="3539430"/>
          </a:xfrm>
          <a:prstGeom prst="rect">
            <a:avLst/>
          </a:prstGeom>
          <a:noFill/>
        </p:spPr>
        <p:txBody>
          <a:bodyPr wrap="square" rtlCol="0">
            <a:spAutoFit/>
          </a:bodyPr>
          <a:lstStyle/>
          <a:p>
            <a:r>
              <a:rPr lang="en-US" sz="2800" dirty="0">
                <a:latin typeface="Lato" panose="020F0502020204030203" pitchFamily="34" charset="0"/>
                <a:ea typeface="Lato" panose="020F0502020204030203" pitchFamily="34" charset="0"/>
                <a:cs typeface="Lato" panose="020F0502020204030203" pitchFamily="34" charset="0"/>
              </a:rPr>
              <a:t>Think about all the different ways to challenge stereotyping we’ve talked about.</a:t>
            </a:r>
          </a:p>
          <a:p>
            <a:endParaRPr lang="en-US" sz="2800" dirty="0">
              <a:latin typeface="Lato" panose="020F0502020204030203" pitchFamily="34" charset="0"/>
              <a:ea typeface="Lato" panose="020F0502020204030203" pitchFamily="34" charset="0"/>
              <a:cs typeface="Lato" panose="020F0502020204030203" pitchFamily="34" charset="0"/>
            </a:endParaRPr>
          </a:p>
          <a:p>
            <a:r>
              <a:rPr lang="en-US" sz="2800" dirty="0">
                <a:latin typeface="Lato" panose="020F0502020204030203" pitchFamily="34" charset="0"/>
                <a:ea typeface="Lato" panose="020F0502020204030203" pitchFamily="34" charset="0"/>
                <a:cs typeface="Lato" panose="020F0502020204030203" pitchFamily="34" charset="0"/>
              </a:rPr>
              <a:t>Choose one you could use and write it on a sticky note.</a:t>
            </a:r>
          </a:p>
          <a:p>
            <a:endParaRPr lang="en-US" sz="2800" dirty="0">
              <a:latin typeface="Lato" panose="020F0502020204030203" pitchFamily="34" charset="0"/>
              <a:ea typeface="Lato" panose="020F0502020204030203" pitchFamily="34" charset="0"/>
              <a:cs typeface="Lato" panose="020F0502020204030203" pitchFamily="34" charset="0"/>
            </a:endParaRPr>
          </a:p>
          <a:p>
            <a:r>
              <a:rPr lang="en-US" sz="2800" dirty="0">
                <a:latin typeface="Lato" panose="020F0502020204030203" pitchFamily="34" charset="0"/>
                <a:ea typeface="Lato" panose="020F0502020204030203" pitchFamily="34" charset="0"/>
                <a:cs typeface="Lato" panose="020F0502020204030203" pitchFamily="34" charset="0"/>
              </a:rPr>
              <a:t>Add it to our working wall!</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sp>
        <p:nvSpPr>
          <p:cNvPr id="11" name="Footer Placeholder 4">
            <a:extLst>
              <a:ext uri="{FF2B5EF4-FFF2-40B4-BE49-F238E27FC236}">
                <a16:creationId xmlns:a16="http://schemas.microsoft.com/office/drawing/2014/main" id="{A26455CA-E748-4596-8AE6-723965215B99}"/>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pic>
        <p:nvPicPr>
          <p:cNvPr id="5" name="Picture 4">
            <a:extLst>
              <a:ext uri="{FF2B5EF4-FFF2-40B4-BE49-F238E27FC236}">
                <a16:creationId xmlns:a16="http://schemas.microsoft.com/office/drawing/2014/main" id="{D9BEA8ED-7846-4A69-9D56-5D29F57A73E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4427" y="1718629"/>
            <a:ext cx="5348712" cy="4086750"/>
          </a:xfrm>
          <a:prstGeom prst="rect">
            <a:avLst/>
          </a:prstGeom>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Where are we now?</a:t>
            </a:r>
          </a:p>
        </p:txBody>
      </p:sp>
      <p:sp>
        <p:nvSpPr>
          <p:cNvPr id="8" name="TextBox 7"/>
          <p:cNvSpPr txBox="1"/>
          <p:nvPr/>
        </p:nvSpPr>
        <p:spPr>
          <a:xfrm>
            <a:off x="4767624" y="2546646"/>
            <a:ext cx="6962660" cy="2492990"/>
          </a:xfrm>
          <a:prstGeom prst="rect">
            <a:avLst/>
          </a:prstGeom>
          <a:noFill/>
        </p:spPr>
        <p:txBody>
          <a:bodyPr wrap="square" rtlCol="0">
            <a:spAutoFit/>
          </a:bodyPr>
          <a:lstStyle/>
          <a:p>
            <a:r>
              <a:rPr lang="en-US" sz="2800" dirty="0">
                <a:latin typeface="League Spartan" panose="00000800000000000000" pitchFamily="50" charset="0"/>
              </a:rPr>
              <a:t>Go back to the first activity in which you wrote what you already knew about stereotyping.</a:t>
            </a:r>
            <a:br>
              <a:rPr lang="en-US" sz="2800" dirty="0">
                <a:latin typeface="League Spartan" panose="00000800000000000000" pitchFamily="50" charset="0"/>
              </a:rPr>
            </a:br>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In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write down anything you want to change or add.</a:t>
            </a: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66011" y="2236364"/>
            <a:ext cx="3735859" cy="311355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19</a:t>
            </a:fld>
            <a:endParaRPr lang="en-GB" dirty="0"/>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36767" y="337347"/>
            <a:ext cx="2425719" cy="1224230"/>
          </a:xfrm>
          <a:prstGeom prst="rect">
            <a:avLst/>
          </a:prstGeom>
        </p:spPr>
      </p:pic>
      <p:sp>
        <p:nvSpPr>
          <p:cNvPr id="11" name="Footer Placeholder 4">
            <a:extLst>
              <a:ext uri="{FF2B5EF4-FFF2-40B4-BE49-F238E27FC236}">
                <a16:creationId xmlns:a16="http://schemas.microsoft.com/office/drawing/2014/main" id="{A26455CA-E748-4596-8AE6-723965215B99}"/>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3270388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5970363" cy="273921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a:p>
            <a:endParaRPr lang="en-GB" sz="2400" b="1" dirty="0">
              <a:solidFill>
                <a:srgbClr val="95519E"/>
              </a:solidFill>
              <a:latin typeface="League Spartan" panose="00000800000000000000" pitchFamily="50" charset="0"/>
            </a:endParaRPr>
          </a:p>
          <a:p>
            <a:endParaRPr lang="en-GB" sz="2400" b="1" dirty="0">
              <a:solidFill>
                <a:srgbClr val="95519E"/>
              </a:solidFill>
              <a:latin typeface="League Spartan" panose="00000800000000000000" pitchFamily="50" charset="0"/>
            </a:endParaRPr>
          </a:p>
          <a:p>
            <a:endParaRPr lang="en-GB" sz="2400" b="1" dirty="0">
              <a:solidFill>
                <a:srgbClr val="95519E"/>
              </a:solidFill>
              <a:latin typeface="League Spartan" panose="00000800000000000000" pitchFamily="50" charset="0"/>
            </a:endParaRPr>
          </a:p>
          <a:p>
            <a:r>
              <a:rPr lang="en-GB" sz="2800" dirty="0">
                <a:solidFill>
                  <a:prstClr val="black"/>
                </a:solidFill>
                <a:latin typeface="Lato" panose="020B0604020202020204" charset="0"/>
                <a:ea typeface="Lato" panose="020B0604020202020204" charset="0"/>
                <a:cs typeface="Lato" panose="020B0604020202020204" charset="0"/>
              </a:rPr>
              <a:t>Write a checklist for how to identify and challenge stereotyping.</a:t>
            </a:r>
            <a:endParaRPr lang="en-GB" sz="1200" dirty="0">
              <a:solidFill>
                <a:prstClr val="black"/>
              </a:solidFill>
              <a:latin typeface="Lato" panose="020B0604020202020204" charset="0"/>
              <a:ea typeface="Lato" panose="020B0604020202020204" charset="0"/>
              <a:cs typeface="Lato" panose="020B060402020202020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20</a:t>
            </a:fld>
            <a:endParaRPr dirty="0">
              <a:solidFill>
                <a:prstClr val="black"/>
              </a:solidFill>
            </a:endParaRPr>
          </a:p>
        </p:txBody>
      </p:sp>
      <p:sp>
        <p:nvSpPr>
          <p:cNvPr id="8" name="Footer Placeholder 4">
            <a:extLst>
              <a:ext uri="{FF2B5EF4-FFF2-40B4-BE49-F238E27FC236}">
                <a16:creationId xmlns:a16="http://schemas.microsoft.com/office/drawing/2014/main" id="{CA2AD0F9-6C9C-44E0-8D87-5897EA600057}"/>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pic>
        <p:nvPicPr>
          <p:cNvPr id="5" name="Picture 4">
            <a:extLst>
              <a:ext uri="{FF2B5EF4-FFF2-40B4-BE49-F238E27FC236}">
                <a16:creationId xmlns:a16="http://schemas.microsoft.com/office/drawing/2014/main" id="{91B268AC-4028-4954-B8DD-74CF79B217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283510">
            <a:off x="7275861" y="1124607"/>
            <a:ext cx="3195841" cy="4417578"/>
          </a:xfrm>
          <a:prstGeom prst="rect">
            <a:avLst/>
          </a:prstGeom>
        </p:spPr>
      </p:pic>
    </p:spTree>
    <p:extLst>
      <p:ext uri="{BB962C8B-B14F-4D97-AF65-F5344CB8AC3E}">
        <p14:creationId xmlns:p14="http://schemas.microsoft.com/office/powerpoint/2010/main" val="5113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3680</TotalTime>
  <Words>2394</Words>
  <Application>Microsoft Office PowerPoint</Application>
  <PresentationFormat>Widescreen</PresentationFormat>
  <Paragraphs>288</Paragraphs>
  <Slides>20</Slides>
  <Notes>20</Notes>
  <HiddenSlides>7</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20</vt:i4>
      </vt:variant>
    </vt:vector>
  </HeadingPairs>
  <TitlesOfParts>
    <vt:vector size="35" baseType="lpstr">
      <vt:lpstr>Open Sans Extrabold</vt:lpstr>
      <vt:lpstr>Gill Sans MT</vt:lpstr>
      <vt:lpstr>Arial</vt:lpstr>
      <vt:lpstr>Open Sans Light</vt:lpstr>
      <vt:lpstr>Lucida Console</vt:lpstr>
      <vt:lpstr>Calibri</vt:lpstr>
      <vt:lpstr>Calibri Light</vt:lpstr>
      <vt:lpstr>Times New Roman</vt:lpstr>
      <vt:lpstr>Lato</vt:lpstr>
      <vt:lpstr>League Spartan</vt:lpstr>
      <vt:lpstr>Office Theme</vt:lpstr>
      <vt:lpstr>1_Office Theme</vt:lpstr>
      <vt:lpstr>2_Office Theme</vt:lpstr>
      <vt:lpstr>3_Office Theme</vt:lpstr>
      <vt:lpstr>7_Office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Sam Harvey</cp:lastModifiedBy>
  <cp:revision>353</cp:revision>
  <dcterms:created xsi:type="dcterms:W3CDTF">2018-11-29T11:01:12Z</dcterms:created>
  <dcterms:modified xsi:type="dcterms:W3CDTF">2019-12-19T14:16:20Z</dcterms:modified>
</cp:coreProperties>
</file>