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0"/>
  </p:notesMasterIdLst>
  <p:sldIdLst>
    <p:sldId id="257" r:id="rId2"/>
    <p:sldId id="278" r:id="rId3"/>
    <p:sldId id="280" r:id="rId4"/>
    <p:sldId id="261" r:id="rId5"/>
    <p:sldId id="281" r:id="rId6"/>
    <p:sldId id="275" r:id="rId7"/>
    <p:sldId id="259" r:id="rId8"/>
    <p:sldId id="276" r:id="rId9"/>
    <p:sldId id="270" r:id="rId10"/>
    <p:sldId id="271" r:id="rId11"/>
    <p:sldId id="264" r:id="rId12"/>
    <p:sldId id="265" r:id="rId13"/>
    <p:sldId id="272" r:id="rId14"/>
    <p:sldId id="266" r:id="rId15"/>
    <p:sldId id="267" r:id="rId16"/>
    <p:sldId id="268" r:id="rId17"/>
    <p:sldId id="269" r:id="rId18"/>
    <p:sldId id="273" r:id="rId19"/>
  </p:sldIdLst>
  <p:sldSz cx="12192000" cy="6858000"/>
  <p:notesSz cx="6858000" cy="9144000"/>
  <p:embeddedFontLst>
    <p:embeddedFont>
      <p:font typeface="Calibri" panose="020F0502020204030204" pitchFamily="34" charset="0"/>
      <p:regular r:id="rId21"/>
      <p:bold r:id="rId22"/>
      <p:italic r:id="rId23"/>
      <p:boldItalic r:id="rId24"/>
    </p:embeddedFont>
    <p:embeddedFont>
      <p:font typeface="Calibri Light" panose="020F0302020204030204" pitchFamily="34" charset="0"/>
      <p:regular r:id="rId25"/>
      <p:italic r:id="rId26"/>
    </p:embeddedFont>
    <p:embeddedFont>
      <p:font typeface="Gill Sans MT" panose="020B0502020104020203" pitchFamily="34" charset="0"/>
      <p:regular r:id="rId27"/>
      <p:bold r:id="rId28"/>
      <p:italic r:id="rId29"/>
      <p:boldItalic r:id="rId30"/>
    </p:embeddedFont>
    <p:embeddedFont>
      <p:font typeface="Lato" panose="020F0502020204030203" pitchFamily="34" charset="0"/>
      <p:regular r:id="rId31"/>
      <p:bold r:id="rId32"/>
      <p:italic r:id="rId33"/>
      <p:boldItalic r:id="rId34"/>
    </p:embeddedFont>
    <p:embeddedFont>
      <p:font typeface="League Spartan" panose="00000800000000000000" pitchFamily="50" charset="0"/>
      <p:bold r:id="rId35"/>
    </p:embeddedFont>
    <p:embeddedFont>
      <p:font typeface="Lucida Console" panose="020B0609040504020204" pitchFamily="49" charset="0"/>
      <p:regular r:id="rId36"/>
    </p:embeddedFont>
    <p:embeddedFont>
      <p:font typeface="Open Sans Extrabold" panose="020B0906030804020204" pitchFamily="34" charset="0"/>
      <p:bold r:id="rId37"/>
      <p:boldItalic r:id="rId38"/>
    </p:embeddedFont>
    <p:embeddedFont>
      <p:font typeface="Open Sans Light" panose="020B0306030504020204" pitchFamily="34" charset="0"/>
      <p:regular r:id="rId39"/>
      <p:italic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81"/>
            <p14:sldId id="275"/>
            <p14:sldId id="259"/>
            <p14:sldId id="276"/>
            <p14:sldId id="270"/>
          </p14:sldIdLst>
        </p14:section>
        <p14:section name="Pupil facing slides" id="{6426DDC9-3476-4499-A402-C5047D3C9974}">
          <p14:sldIdLst>
            <p14:sldId id="271"/>
            <p14:sldId id="264"/>
            <p14:sldId id="265"/>
            <p14:sldId id="272"/>
            <p14:sldId id="266"/>
            <p14:sldId id="267"/>
            <p14:sldId id="268"/>
            <p14:sldId id="269"/>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7" clrIdx="1"/>
  <p:cmAuthor id="3" name="Jenny Barksfield" initials="JB" lastIdx="8" clrIdx="2">
    <p:extLst>
      <p:ext uri="{19B8F6BF-5375-455C-9EA6-DF929625EA0E}">
        <p15:presenceInfo xmlns:p15="http://schemas.microsoft.com/office/powerpoint/2012/main" userId="S-1-5-21-1285066173-1815393381-3561576999-2204" providerId="AD"/>
      </p:ext>
    </p:extLst>
  </p:cmAuthor>
  <p:cmAuthor id="4" name="Jenny Fox" initials="JF" lastIdx="6" clrIdx="3">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68" d="100"/>
          <a:sy n="68" d="100"/>
        </p:scale>
        <p:origin x="1262" y="5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font" Target="fonts/font20.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20" Type="http://schemas.openxmlformats.org/officeDocument/2006/relationships/notesMaster" Target="notesMasters/notesMaster1.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05/10/2020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871708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3759085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4154530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US" b="1" dirty="0"/>
              <a:t>Baseline assessment (10 </a:t>
            </a:r>
            <a:r>
              <a:rPr lang="en-US" b="1" dirty="0" err="1"/>
              <a:t>mins</a:t>
            </a:r>
            <a:r>
              <a:rPr lang="en-US" b="1" dirty="0"/>
              <a: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It is important that pupils complete this activity individually</a:t>
            </a:r>
            <a:r>
              <a:rPr lang="en-US" baseline="0" dirty="0"/>
              <a:t>. Do</a:t>
            </a:r>
            <a:r>
              <a:rPr lang="en-US" dirty="0"/>
              <a:t> not guide or prompt their answers. When finished, collect in their papers.</a:t>
            </a:r>
            <a:r>
              <a:rPr lang="en-US" baseline="0" dirty="0"/>
              <a:t>  E</a:t>
            </a:r>
            <a:r>
              <a:rPr lang="en-US" dirty="0"/>
              <a:t>xplain you</a:t>
            </a:r>
            <a:r>
              <a:rPr lang="en-US" baseline="0" dirty="0"/>
              <a:t> will </a:t>
            </a:r>
            <a:r>
              <a:rPr lang="en-US" dirty="0"/>
              <a:t>revisit this work at the end of the lesson. </a:t>
            </a:r>
            <a:r>
              <a:rPr lang="en-US" baseline="0" dirty="0"/>
              <a:t> </a:t>
            </a:r>
            <a:r>
              <a:rPr lang="en-US" dirty="0"/>
              <a:t>Look through pupils’ ideas to elicit an understanding of what pupils already know about the importance of sleep and routines that promote good sleep.</a:t>
            </a:r>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objectives and outcomes, explaining that this lesson will explore why it is important to get good sleep, and how sleep patterns change during puberty.</a:t>
            </a: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Fact hunt (20 </a:t>
            </a:r>
            <a:r>
              <a:rPr lang="en-GB" b="1" baseline="0" dirty="0" err="1"/>
              <a:t>mins</a:t>
            </a:r>
            <a:r>
              <a:rPr lang="en-GB" b="1" baseline="0" dirty="0"/>
              <a:t>)</a:t>
            </a:r>
            <a:endParaRPr lang="en-GB" b="1" dirty="0"/>
          </a:p>
          <a:p>
            <a:r>
              <a:rPr lang="en-US" dirty="0"/>
              <a:t>Pin up posters: </a:t>
            </a:r>
            <a:r>
              <a:rPr lang="en-US" b="0" u="sng" dirty="0"/>
              <a:t>Resource 1: Facts about sleep </a:t>
            </a:r>
            <a:r>
              <a:rPr lang="en-US" dirty="0"/>
              <a:t>around the classroom (depending on the size of the class, you may need more than one copy of each poster). Pupils</a:t>
            </a:r>
            <a:r>
              <a:rPr lang="en-US" baseline="0" dirty="0"/>
              <a:t> work in pairs, to complete </a:t>
            </a:r>
            <a:r>
              <a:rPr lang="en-US" b="0" u="sng" dirty="0"/>
              <a:t>Resource 2: My sleep fact file</a:t>
            </a:r>
            <a:r>
              <a:rPr lang="en-US" b="0" u="sng" baseline="0" dirty="0"/>
              <a:t> </a:t>
            </a:r>
            <a:r>
              <a:rPr lang="en-US" b="0" baseline="0" dirty="0"/>
              <a:t>- moving</a:t>
            </a:r>
            <a:r>
              <a:rPr lang="en-US" dirty="0"/>
              <a:t> around the room looking at the posters and hunting the ‘facts’ needed to answer the questions.  </a:t>
            </a:r>
            <a:r>
              <a:rPr kumimoji="0" lang="en-US" sz="1200" b="0" i="0" u="none" strike="noStrike" kern="1200" cap="none" spc="0" normalizeH="0" baseline="0" noProof="0" dirty="0">
                <a:ln>
                  <a:noFill/>
                </a:ln>
                <a:solidFill>
                  <a:prstClr val="black"/>
                </a:solidFill>
                <a:effectLst/>
                <a:uLnTx/>
                <a:uFillTx/>
                <a:latin typeface="+mn-lt"/>
                <a:ea typeface="+mn-ea"/>
                <a:cs typeface="+mn-cs"/>
              </a:rPr>
              <a:t>Pupils trade and share facts with other pairs as they discover more. </a:t>
            </a:r>
            <a:r>
              <a:rPr kumimoji="0" lang="en-US" sz="1200" b="0" i="0" u="none" strike="noStrike" kern="1200" cap="none" spc="0" normalizeH="0" baseline="0" noProof="0" dirty="0">
                <a:ln>
                  <a:noFill/>
                </a:ln>
                <a:solidFill>
                  <a:schemeClr val="tx1"/>
                </a:solidFill>
                <a:effectLst/>
                <a:uLnTx/>
                <a:uFillTx/>
                <a:latin typeface="+mn-lt"/>
                <a:ea typeface="+mn-ea"/>
                <a:cs typeface="+mn-cs"/>
              </a:rPr>
              <a:t> </a:t>
            </a:r>
            <a:r>
              <a:rPr lang="en-US" dirty="0"/>
              <a:t>Pupils could be encouraged to take home their completed sleep fact file to share with parents or family members.</a:t>
            </a:r>
          </a:p>
          <a:p>
            <a:endParaRPr lang="en-US" dirty="0"/>
          </a:p>
          <a:p>
            <a:r>
              <a:rPr lang="en-US" b="1" dirty="0"/>
              <a:t>Challenge:</a:t>
            </a:r>
            <a:r>
              <a:rPr lang="en-US" b="1" baseline="0" dirty="0"/>
              <a:t> </a:t>
            </a:r>
            <a:r>
              <a:rPr lang="en-US" b="0" baseline="0" dirty="0"/>
              <a:t>A </a:t>
            </a:r>
            <a:r>
              <a:rPr lang="en-US" baseline="0" dirty="0"/>
              <a:t>challenge question is provided on </a:t>
            </a:r>
            <a:r>
              <a:rPr lang="en-US" b="1" dirty="0"/>
              <a:t>Resource 2: My sleep fact file. </a:t>
            </a:r>
            <a:r>
              <a:rPr lang="en-US" b="0" dirty="0"/>
              <a:t>Pupils can then identify 3</a:t>
            </a:r>
            <a:r>
              <a:rPr lang="en-US" b="0" baseline="0" dirty="0"/>
              <a:t> facts they think are most important for children their age and explain why they think this.</a:t>
            </a:r>
          </a:p>
          <a:p>
            <a:endParaRPr lang="en-US" b="1" baseline="0" dirty="0"/>
          </a:p>
          <a:p>
            <a:r>
              <a:rPr lang="en-US" b="1" baseline="0" dirty="0"/>
              <a:t>Support:  </a:t>
            </a:r>
            <a:r>
              <a:rPr lang="en-US" b="0" baseline="0" dirty="0"/>
              <a:t>Pupils could be paired with a more confident reader / scribe or teaching assistant if available. Alternatively, create a bag of objects/pictures related to sleep (or that might be found in a child’s bedroom) and ask them to sort into piles — things that help or things that hinder sleep (it is also helpful to include a “not sure/it depends” pile). Items might include: teddy bear, night light, mobile phone, pet, story book, eye mask, alarm clock, a fizzy drink can etc.. </a:t>
            </a:r>
          </a:p>
          <a:p>
            <a:endParaRPr lang="en-US" b="0"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2058209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Sleep schedule (15 </a:t>
            </a:r>
            <a:r>
              <a:rPr lang="en-GB" b="1" baseline="0" dirty="0" err="1"/>
              <a:t>mins</a:t>
            </a:r>
            <a:r>
              <a:rPr lang="en-GB" b="1" baseline="0" dirty="0"/>
              <a:t>) </a:t>
            </a:r>
            <a:endParaRPr lang="en-GB" b="1" dirty="0"/>
          </a:p>
          <a:p>
            <a:r>
              <a:rPr lang="en-US" dirty="0"/>
              <a:t>Work</a:t>
            </a:r>
            <a:r>
              <a:rPr lang="en-US" baseline="0" dirty="0"/>
              <a:t> as a whole class to discuss different </a:t>
            </a:r>
            <a:r>
              <a:rPr lang="en-US" dirty="0"/>
              <a:t>activities</a:t>
            </a:r>
            <a:r>
              <a:rPr lang="en-US" baseline="0" dirty="0"/>
              <a:t> </a:t>
            </a:r>
            <a:r>
              <a:rPr lang="en-US" dirty="0"/>
              <a:t>— for example attending after-school clubs, sports teams, hobbies, </a:t>
            </a:r>
            <a:r>
              <a:rPr lang="en-US" dirty="0" err="1"/>
              <a:t>favourite</a:t>
            </a:r>
            <a:r>
              <a:rPr lang="en-US" dirty="0"/>
              <a:t> TV </a:t>
            </a:r>
            <a:r>
              <a:rPr lang="en-US" dirty="0" err="1"/>
              <a:t>programmes</a:t>
            </a:r>
            <a:r>
              <a:rPr lang="en-US" dirty="0"/>
              <a:t>, playing with brothers/ sisters, eating dinner, chores, homework and bedtime routines (brushing teeth, washing, reading and calming down). </a:t>
            </a:r>
          </a:p>
          <a:p>
            <a:r>
              <a:rPr lang="en-US" dirty="0"/>
              <a:t>Pupils work in pairs to complete</a:t>
            </a:r>
            <a:r>
              <a:rPr lang="en-US" baseline="0" dirty="0"/>
              <a:t> </a:t>
            </a:r>
            <a:r>
              <a:rPr lang="en-US" b="0" u="sng" dirty="0"/>
              <a:t>Resource 3: Sleep buster solutions</a:t>
            </a:r>
            <a:r>
              <a:rPr lang="en-US" b="0" u="none" dirty="0"/>
              <a:t>.</a:t>
            </a:r>
          </a:p>
          <a:p>
            <a:endParaRPr lang="en-US" b="0" u="none" dirty="0"/>
          </a:p>
          <a:p>
            <a:r>
              <a:rPr lang="en-US" dirty="0"/>
              <a:t>For feedback, pupils could share their ideas regarding the challenges and solutions for getting to sleep with other pairs and compare similarities and differences. Invite the class to vote on the most helpful solutions. Pupils who undertook the challenge activity could present their ideas to the rest of the class  — asking them to guess which solution their steps are designed to achieve. Some of the activities could then be shared with parents via the school website/newsletter and in school assemblies.</a:t>
            </a:r>
          </a:p>
          <a:p>
            <a:endParaRPr lang="en-US" dirty="0"/>
          </a:p>
          <a:p>
            <a:r>
              <a:rPr lang="en-US" b="1" dirty="0"/>
              <a:t>Challenge: </a:t>
            </a:r>
            <a:r>
              <a:rPr lang="en-US" b="0" dirty="0"/>
              <a:t>Pupils imagine someone their own age who needs some advice on the necessary steps to carry out their ‘sleep solution’. Pupils</a:t>
            </a:r>
            <a:r>
              <a:rPr lang="en-US" b="0" baseline="0" dirty="0"/>
              <a:t> </a:t>
            </a:r>
            <a:r>
              <a:rPr lang="en-US" b="0" dirty="0"/>
              <a:t>complete the bottom section of</a:t>
            </a:r>
            <a:r>
              <a:rPr lang="en-US" b="0" baseline="0" dirty="0"/>
              <a:t> </a:t>
            </a:r>
            <a:r>
              <a:rPr lang="en-US" b="0" u="sng" baseline="0" dirty="0"/>
              <a:t>Resource 3: </a:t>
            </a:r>
            <a:r>
              <a:rPr lang="en-US" b="0" u="sng" dirty="0"/>
              <a:t>Sleep busters solutions</a:t>
            </a:r>
            <a:r>
              <a:rPr lang="en-US" b="0" u="sng" baseline="0" dirty="0"/>
              <a:t> </a:t>
            </a:r>
            <a:r>
              <a:rPr lang="en-US" b="0" dirty="0"/>
              <a:t>giving detailed practical instructions about how to implement their solution to ensure they get enough sleep.</a:t>
            </a:r>
          </a:p>
          <a:p>
            <a:endParaRPr lang="en-US" b="1" dirty="0"/>
          </a:p>
          <a:p>
            <a:r>
              <a:rPr lang="en-US" b="1" dirty="0"/>
              <a:t>Support: </a:t>
            </a:r>
            <a:r>
              <a:rPr lang="en-US" b="0" dirty="0"/>
              <a:t>Pupils design a 6 box storyboard by drawing pictures to show what a person of their age might do in the evening to get ready for bed.</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End-point assessment (10 </a:t>
            </a:r>
            <a:r>
              <a:rPr lang="en-GB" b="1" baseline="0" dirty="0" err="1"/>
              <a:t>mins</a:t>
            </a:r>
            <a:r>
              <a:rPr lang="en-GB" b="1" baseline="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i="0" dirty="0"/>
              <a:t>Return pupils’ draw and write sheets from the start of the lesson. Ask them to now use a different </a:t>
            </a:r>
            <a:r>
              <a:rPr lang="en-US" i="0" dirty="0" err="1"/>
              <a:t>colour</a:t>
            </a:r>
            <a:r>
              <a:rPr lang="en-US" i="0" dirty="0"/>
              <a:t> pen / pencil to make any additions or changes they can to their original drawing, as a result of their learning in today’s lesson.</a:t>
            </a:r>
            <a:r>
              <a:rPr lang="en-US" i="0" baseline="0" dirty="0"/>
              <a:t> </a:t>
            </a:r>
            <a:endParaRPr 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0" dirty="0"/>
              <a:t>If time allows, you could</a:t>
            </a:r>
            <a:r>
              <a:rPr lang="en-US" i="0" baseline="0" dirty="0"/>
              <a:t> </a:t>
            </a:r>
            <a:r>
              <a:rPr lang="en-US" i="0" dirty="0"/>
              <a:t>ask pupils to quietly reflect on one thing they would consider changing about their bedtime routine to help them get better sleep.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Signposting support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Important - reassure pupils that finding it hard to get to sleep/not wanting to get up in the morning are all normal experiences as part of growing up and many adults can also sometimes find it hard to get to sleep/wake up in the morning. Remind pupils who they can talk to if they are worried.  In the first instance this should be their parents or a trusted adult in school.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Websites such as </a:t>
            </a:r>
            <a:r>
              <a:rPr kumimoji="0" lang="en-US" sz="1200" b="0" i="0" u="none" strike="noStrike" kern="1200" cap="none" spc="0" normalizeH="0" baseline="0" noProof="0" dirty="0" err="1">
                <a:ln>
                  <a:noFill/>
                </a:ln>
                <a:solidFill>
                  <a:prstClr val="black"/>
                </a:solidFill>
                <a:effectLst/>
                <a:uLnTx/>
                <a:uFillTx/>
                <a:latin typeface="+mn-lt"/>
                <a:ea typeface="+mn-ea"/>
                <a:cs typeface="+mn-cs"/>
              </a:rPr>
              <a:t>Childline</a:t>
            </a:r>
            <a:r>
              <a:rPr kumimoji="0" lang="en-US" sz="1200" b="0" i="0" u="none" strike="noStrike" kern="1200" cap="none" spc="0" normalizeH="0" baseline="0" noProof="0" dirty="0">
                <a:ln>
                  <a:noFill/>
                </a:ln>
                <a:solidFill>
                  <a:prstClr val="black"/>
                </a:solidFill>
                <a:effectLst/>
                <a:uLnTx/>
                <a:uFillTx/>
                <a:latin typeface="+mn-lt"/>
                <a:ea typeface="+mn-ea"/>
                <a:cs typeface="+mn-cs"/>
              </a:rPr>
              <a:t> provide helpful advice such as ‘8 tips for better sleep’ which you may also want to share with the class https://bit.ly/2FAk5eo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a:p>
        </p:txBody>
      </p:sp>
    </p:spTree>
    <p:extLst>
      <p:ext uri="{BB962C8B-B14F-4D97-AF65-F5344CB8AC3E}">
        <p14:creationId xmlns:p14="http://schemas.microsoft.com/office/powerpoint/2010/main" val="2234486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latin typeface="+mn-lt"/>
                <a:ea typeface="+mn-ea"/>
                <a:cs typeface="+mn-cs"/>
              </a:rPr>
              <a:t>Teacher </a:t>
            </a:r>
            <a:r>
              <a:rPr kumimoji="0" lang="en-GB" sz="1200" b="1" i="0" u="none" strike="noStrike" kern="1200" cap="none" spc="0" normalizeH="0" baseline="0" noProof="0" dirty="0">
                <a:ln>
                  <a:noFill/>
                </a:ln>
                <a:solidFill>
                  <a:prstClr val="black"/>
                </a:solidFill>
                <a:effectLst/>
                <a:uLnTx/>
                <a:uFillTx/>
                <a:latin typeface="+mn-lt"/>
                <a:ea typeface="+mn-ea"/>
                <a:cs typeface="+mn-cs"/>
              </a:rPr>
              <a:t>Notes – Extension activities</a:t>
            </a:r>
            <a:endParaRPr kumimoji="0" lang="en-GB" sz="1200" b="0" i="1" u="none" strike="noStrike" kern="1200" cap="none" spc="0" normalizeH="0" baseline="0" noProof="0" dirty="0">
              <a:ln>
                <a:noFill/>
              </a:ln>
              <a:solidFill>
                <a:prstClr val="black"/>
              </a:solidFill>
              <a:effectLst/>
              <a:uLnTx/>
              <a:uFillTx/>
              <a:latin typeface="+mn-lt"/>
              <a:ea typeface="+mn-ea"/>
              <a:cs typeface="+mn-cs"/>
            </a:endParaRPr>
          </a:p>
          <a:p>
            <a:r>
              <a:rPr lang="en-GB" i="0" dirty="0"/>
              <a:t>These activities</a:t>
            </a:r>
            <a:r>
              <a:rPr lang="en-GB" i="0" baseline="0" dirty="0"/>
              <a:t> can be included if you have additional time in the lesson or afterwards, to challenge pupils who need to be stretched or for pupils who demonstrate a particular interest in this topic. </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05/10/2020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05/10/2020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05/10/2020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05/10/2020</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05/10/2020</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05/10/2020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05/10/2020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05/10/2020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05/10/2020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curriculum-and-resources/resources/sleep-factor-lesson-plan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hyperlink" Target="https://www.pshe-association.org.uk/curriculum-and-resources/resources/sleep-factor-lesson-plan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hyperlink" Target="http://www.pshe-association.org.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3.png"/><Relationship Id="rId7"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28.pn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640468" y="4751350"/>
            <a:ext cx="7601921" cy="1569660"/>
          </a:xfrm>
          <a:prstGeom prst="rect">
            <a:avLst/>
          </a:prstGeom>
          <a:noFill/>
        </p:spPr>
        <p:txBody>
          <a:bodyPr wrap="square" rtlCol="0">
            <a:spAutoFit/>
          </a:bodyPr>
          <a:lstStyle/>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Taking care of myself :</a:t>
            </a:r>
          </a:p>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getting a good night’s sleep</a:t>
            </a:r>
            <a:r>
              <a:rPr lang="en-GB" sz="3200" dirty="0">
                <a:latin typeface="League Spartan" panose="00000800000000000000" pitchFamily="50" charset="0"/>
                <a:ea typeface="Open Sans Extrabold" panose="020B0906030804020204" pitchFamily="34" charset="0"/>
                <a:cs typeface="Open Sans Extrabold" panose="020B0906030804020204" pitchFamily="34" charset="0"/>
              </a:rPr>
              <a:t> </a:t>
            </a:r>
          </a:p>
          <a:p>
            <a:pPr algn="ctr"/>
            <a:endParaRPr lang="en-GB" sz="3200" dirty="0">
              <a:solidFill>
                <a:schemeClr val="bg1">
                  <a:lumMod val="50000"/>
                </a:schemeClr>
              </a:solidFill>
              <a:latin typeface="Lucida Console" panose="020B0609040504020204" pitchFamily="49"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303276" y="2975542"/>
            <a:ext cx="6778172" cy="1754326"/>
          </a:xfrm>
          <a:prstGeom prst="rect">
            <a:avLst/>
          </a:prstGeom>
          <a:solidFill>
            <a:srgbClr val="95519E"/>
          </a:solidFill>
        </p:spPr>
        <p:txBody>
          <a:bodyPr wrap="square" rtlCol="0">
            <a:spAutoFit/>
          </a:bodyPr>
          <a:lstStyle/>
          <a:p>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  The Sleep Factor</a:t>
            </a:r>
          </a:p>
          <a:p>
            <a:pPr algn="ctr"/>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KS2</a:t>
            </a:r>
          </a:p>
        </p:txBody>
      </p:sp>
      <p:pic>
        <p:nvPicPr>
          <p:cNvPr id="21" name="Picture 20">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46406" y="2805827"/>
            <a:ext cx="2404173" cy="3400743"/>
          </a:xfrm>
          <a:prstGeom prst="rect">
            <a:avLst/>
          </a:prstGeom>
          <a:ln>
            <a:solidFill>
              <a:srgbClr val="95519E"/>
            </a:solidFill>
          </a:ln>
        </p:spPr>
      </p:pic>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2018 	</a:t>
            </a:r>
            <a:r>
              <a:rPr lang="en-GB" dirty="0"/>
              <a:t> </a:t>
            </a:r>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7393" y="363207"/>
            <a:ext cx="1814538" cy="1024390"/>
          </a:xfrm>
          <a:prstGeom prst="rect">
            <a:avLst/>
          </a:prstGeom>
        </p:spPr>
      </p:pic>
      <p:pic>
        <p:nvPicPr>
          <p:cNvPr id="3" name="Picture 2"/>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750846" y="1360866"/>
            <a:ext cx="1523574" cy="1104039"/>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1751826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256217" y="504945"/>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p>
        </p:txBody>
      </p:sp>
      <p:sp>
        <p:nvSpPr>
          <p:cNvPr id="6" name="TextBox 5"/>
          <p:cNvSpPr txBox="1"/>
          <p:nvPr/>
        </p:nvSpPr>
        <p:spPr>
          <a:xfrm>
            <a:off x="523052" y="1635158"/>
            <a:ext cx="11246384" cy="4893647"/>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l="11185" t="22641" r="8945" b="19482"/>
          <a:stretch/>
        </p:blipFill>
        <p:spPr>
          <a:xfrm>
            <a:off x="10520856" y="5963463"/>
            <a:ext cx="1048884" cy="760061"/>
          </a:xfrm>
          <a:prstGeom prst="rect">
            <a:avLst/>
          </a:prstGeom>
        </p:spPr>
      </p:pic>
      <p:sp>
        <p:nvSpPr>
          <p:cNvPr id="9" name="TextBox 8"/>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3388793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251325" y="542267"/>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299338" y="1486598"/>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
        <p:nvSpPr>
          <p:cNvPr id="17" name="TextBox 16"/>
          <p:cNvSpPr txBox="1"/>
          <p:nvPr/>
        </p:nvSpPr>
        <p:spPr>
          <a:xfrm>
            <a:off x="5951186" y="1586499"/>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8" name="TextBox 17"/>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9" name="Picture 18"/>
          <p:cNvPicPr>
            <a:picLocks noChangeAspect="1"/>
          </p:cNvPicPr>
          <p:nvPr/>
        </p:nvPicPr>
        <p:blipFill rotWithShape="1">
          <a:blip r:embed="rId6" cstate="screen">
            <a:extLst>
              <a:ext uri="{28A0092B-C50C-407E-A947-70E740481C1C}">
                <a14:useLocalDpi xmlns:a14="http://schemas.microsoft.com/office/drawing/2010/main"/>
              </a:ext>
            </a:extLst>
          </a:blip>
          <a:srcRect l="11185" t="22641" r="8945" b="19482"/>
          <a:stretch/>
        </p:blipFill>
        <p:spPr>
          <a:xfrm>
            <a:off x="10520856" y="5963463"/>
            <a:ext cx="1048884" cy="760061"/>
          </a:xfrm>
          <a:prstGeom prst="rect">
            <a:avLst/>
          </a:prstGeom>
        </p:spPr>
      </p:pic>
    </p:spTree>
    <p:extLst>
      <p:ext uri="{BB962C8B-B14F-4D97-AF65-F5344CB8AC3E}">
        <p14:creationId xmlns:p14="http://schemas.microsoft.com/office/powerpoint/2010/main" val="2428486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249630" y="1275629"/>
            <a:ext cx="4819308"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This lesson explores why sleep is so important in children’s lives and how sleep patterns change during puberty.  It considers what the foundations of good quality sleep are, promotes taking responsibility for bedtime routines, and reflects on how these habits can be effectively embedded.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As children grow older and enter puberty, they will benefit from well established, consistent sleep patterns.  </a:t>
            </a:r>
          </a:p>
        </p:txBody>
      </p:sp>
      <p:sp>
        <p:nvSpPr>
          <p:cNvPr id="3" name="Rectangle 2"/>
          <p:cNvSpPr/>
          <p:nvPr/>
        </p:nvSpPr>
        <p:spPr>
          <a:xfrm>
            <a:off x="5817686" y="1275629"/>
            <a:ext cx="5098957" cy="4893647"/>
          </a:xfrm>
          <a:prstGeom prst="rect">
            <a:avLst/>
          </a:prstGeom>
        </p:spPr>
        <p:txBody>
          <a:bodyPr wrap="square">
            <a:spAutoFit/>
          </a:bodyPr>
          <a:lstStyle/>
          <a:p>
            <a:pPr lvl="0"/>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This lesson is best used within a unit of work on healthy, balanced lifestyles; preparing for transition to secondary school; or during sessions about the changes that occur to the body during puberty.  </a:t>
            </a:r>
          </a:p>
          <a:p>
            <a:pPr lvl="0"/>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lvl="0"/>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There is an accompanying lesson for Key stage 1 which explores good bedtime routines. And for key stage 3 and 4, exploring how to maintain good quality sleep during adolescence.</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a:solidFill>
                  <a:schemeClr val="bg1"/>
                </a:solidFill>
              </a:rPr>
              <a:t>© PSHE Association 2018 	 </a:t>
            </a:r>
          </a:p>
        </p:txBody>
      </p:sp>
      <p:sp>
        <p:nvSpPr>
          <p:cNvPr id="12" name="TextBox 11"/>
          <p:cNvSpPr txBox="1"/>
          <p:nvPr/>
        </p:nvSpPr>
        <p:spPr>
          <a:xfrm>
            <a:off x="249630" y="525803"/>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p>
        </p:txBody>
      </p:sp>
      <p:sp>
        <p:nvSpPr>
          <p:cNvPr id="16" name="TextBox 15"/>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4" name="Picture 13"/>
          <p:cNvPicPr>
            <a:picLocks noChangeAspect="1"/>
          </p:cNvPicPr>
          <p:nvPr/>
        </p:nvPicPr>
        <p:blipFill rotWithShape="1">
          <a:blip r:embed="rId3" cstate="screen">
            <a:extLst>
              <a:ext uri="{28A0092B-C50C-407E-A947-70E740481C1C}">
                <a14:useLocalDpi xmlns:a14="http://schemas.microsoft.com/office/drawing/2010/main"/>
              </a:ext>
            </a:extLst>
          </a:blip>
          <a:srcRect l="11185" t="22641" r="8945" b="19482"/>
          <a:stretch/>
        </p:blipFill>
        <p:spPr>
          <a:xfrm>
            <a:off x="10520856" y="5963463"/>
            <a:ext cx="1048884" cy="760061"/>
          </a:xfrm>
          <a:prstGeom prst="rect">
            <a:avLst/>
          </a:prstGeom>
        </p:spPr>
      </p:pic>
    </p:spTree>
    <p:extLst>
      <p:ext uri="{BB962C8B-B14F-4D97-AF65-F5344CB8AC3E}">
        <p14:creationId xmlns:p14="http://schemas.microsoft.com/office/powerpoint/2010/main" val="485573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658383" y="1308241"/>
            <a:ext cx="10818438" cy="4893647"/>
          </a:xfrm>
          <a:prstGeom prst="rect">
            <a:avLst/>
          </a:prstGeom>
          <a:noFill/>
        </p:spPr>
        <p:txBody>
          <a:bodyPr wrap="square" rtlCol="0">
            <a:spAutoFit/>
          </a:bodyPr>
          <a:lstStyle/>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6-12 year olds:</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require 10-11 hours of sleep per night, but many only average 9-10 hours –although the amount of sleep required will vary between individuals</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may experience sleep problems such as: difficulty falling and staying asleep, sleepwalking, sleep terrors, teeth grinding, nightmares or snoring</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need a regular sleep schedule - waking up and going to sleep at the same time every day (including at weekends)</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should go to bed before 9pm </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should have bedtime routines including calming activities (e.g. reading)</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should avoid screen use or overly energetic activities an hour before bed </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should avoid caffeinated or high sugar products, such as tea, sweets and fizzy drinks, particularly during the afternoon and evening.</a:t>
            </a:r>
          </a:p>
          <a:p>
            <a:pPr marL="342900" indent="-342900">
              <a:buFont typeface="Arial" panose="020B0604020202020204" pitchFamily="34" charset="0"/>
              <a:buChar char="•"/>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4" name="Footer Placeholder 3"/>
          <p:cNvSpPr>
            <a:spLocks noGrp="1"/>
          </p:cNvSpPr>
          <p:nvPr>
            <p:ph type="ftr" sz="quarter" idx="4294967295"/>
          </p:nvPr>
        </p:nvSpPr>
        <p:spPr>
          <a:xfrm>
            <a:off x="219469" y="6397026"/>
            <a:ext cx="12192000" cy="307975"/>
          </a:xfrm>
        </p:spPr>
        <p:txBody>
          <a:bodyPr/>
          <a:lstStyle/>
          <a:p>
            <a:r>
              <a:rPr lang="en-GB" dirty="0">
                <a:solidFill>
                  <a:schemeClr val="bg1"/>
                </a:solidFill>
              </a:rPr>
              <a:t>© PSHE Association 2018 	 </a:t>
            </a:r>
          </a:p>
        </p:txBody>
      </p:sp>
      <p:sp>
        <p:nvSpPr>
          <p:cNvPr id="12" name="TextBox 11"/>
          <p:cNvSpPr txBox="1"/>
          <p:nvPr/>
        </p:nvSpPr>
        <p:spPr>
          <a:xfrm>
            <a:off x="219469" y="506069"/>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l="11185" t="22641" r="8945" b="19482"/>
          <a:stretch/>
        </p:blipFill>
        <p:spPr>
          <a:xfrm>
            <a:off x="10520856" y="5963463"/>
            <a:ext cx="1048884" cy="760061"/>
          </a:xfrm>
          <a:prstGeom prst="rect">
            <a:avLst/>
          </a:prstGeom>
        </p:spPr>
      </p:pic>
    </p:spTree>
    <p:extLst>
      <p:ext uri="{BB962C8B-B14F-4D97-AF65-F5344CB8AC3E}">
        <p14:creationId xmlns:p14="http://schemas.microsoft.com/office/powerpoint/2010/main" val="2275695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365767" y="199697"/>
            <a:ext cx="0" cy="6658303"/>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94201" y="1256486"/>
            <a:ext cx="7426640" cy="2948839"/>
          </a:xfrm>
          <a:prstGeom prst="rect">
            <a:avLst/>
          </a:prstGeom>
          <a:noFill/>
          <a:ln>
            <a:solidFill>
              <a:srgbClr val="95519E"/>
            </a:solidFill>
          </a:ln>
        </p:spPr>
        <p:txBody>
          <a:bodyPr wrap="square" tIns="180000" bIns="180000" rtlCol="0">
            <a:spAutoFit/>
          </a:bodyPr>
          <a:lstStyle/>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The engagement of parents in this topic would be advantageous. Parents could be informed via the school newsletter, website or blog — this would enable them to be supportive of this aspect of their child’s learning.  </a:t>
            </a:r>
            <a:r>
              <a:rPr lang="en-GB" sz="2400" b="1" dirty="0">
                <a:solidFill>
                  <a:schemeClr val="bg1"/>
                </a:solidFill>
                <a:latin typeface="Lato" panose="020F0502020204030203" pitchFamily="34" charset="0"/>
                <a:ea typeface="Lato" panose="020F0502020204030203" pitchFamily="34" charset="0"/>
                <a:cs typeface="Lato" panose="020F0502020204030203" pitchFamily="34" charset="0"/>
              </a:rPr>
              <a:t>Resource 2: My sleep fact file</a:t>
            </a:r>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 could also be shared with parents as part of a homework activity. </a:t>
            </a:r>
          </a:p>
        </p:txBody>
      </p:sp>
      <p:sp>
        <p:nvSpPr>
          <p:cNvPr id="11" name="TextBox 10"/>
          <p:cNvSpPr txBox="1"/>
          <p:nvPr/>
        </p:nvSpPr>
        <p:spPr>
          <a:xfrm>
            <a:off x="250153" y="487045"/>
            <a:ext cx="8729765" cy="769441"/>
          </a:xfrm>
          <a:prstGeom prst="rect">
            <a:avLst/>
          </a:prstGeom>
          <a:noFill/>
          <a:ln>
            <a:noFill/>
          </a:ln>
        </p:spPr>
        <p:txBody>
          <a:bodyPr wrap="square" rtlCol="0">
            <a:spAutoFit/>
          </a:bodyPr>
          <a:lstStyle/>
          <a:p>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Working with parents</a:t>
            </a: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954040" y="4118924"/>
            <a:ext cx="2449231" cy="2065954"/>
          </a:xfrm>
          <a:prstGeom prst="rect">
            <a:avLst/>
          </a:prstGeom>
        </p:spPr>
      </p:pic>
      <p:pic>
        <p:nvPicPr>
          <p:cNvPr id="5" name="Picture 4">
            <a:hlinkClick r:id="rId4"/>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6466" y="1528032"/>
            <a:ext cx="2829713" cy="4001631"/>
          </a:xfrm>
          <a:prstGeom prst="rect">
            <a:avLst/>
          </a:prstGeom>
        </p:spPr>
      </p:pic>
      <p:pic>
        <p:nvPicPr>
          <p:cNvPr id="6" name="Picture 5">
            <a:hlinkClick r:id="rId4"/>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241940" y="2687165"/>
            <a:ext cx="1683364" cy="1683364"/>
          </a:xfrm>
          <a:prstGeom prst="rect">
            <a:avLst/>
          </a:prstGeom>
        </p:spPr>
      </p:pic>
      <p:sp>
        <p:nvSpPr>
          <p:cNvPr id="15" name="Footer Placeholder 3"/>
          <p:cNvSpPr txBox="1">
            <a:spLocks/>
          </p:cNvSpPr>
          <p:nvPr/>
        </p:nvSpPr>
        <p:spPr>
          <a:xfrm>
            <a:off x="95003" y="6476239"/>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2" name="Picture 11"/>
          <p:cNvPicPr>
            <a:picLocks noChangeAspect="1"/>
          </p:cNvPicPr>
          <p:nvPr/>
        </p:nvPicPr>
        <p:blipFill rotWithShape="1">
          <a:blip r:embed="rId7" cstate="screen">
            <a:extLst>
              <a:ext uri="{28A0092B-C50C-407E-A947-70E740481C1C}">
                <a14:useLocalDpi xmlns:a14="http://schemas.microsoft.com/office/drawing/2010/main"/>
              </a:ext>
            </a:extLst>
          </a:blip>
          <a:srcRect l="11185" t="22641" r="8945" b="19482"/>
          <a:stretch/>
        </p:blipFill>
        <p:spPr>
          <a:xfrm>
            <a:off x="10520856" y="5963463"/>
            <a:ext cx="1048884" cy="760061"/>
          </a:xfrm>
          <a:prstGeom prst="rect">
            <a:avLst/>
          </a:prstGeom>
        </p:spPr>
      </p:pic>
    </p:spTree>
    <p:extLst>
      <p:ext uri="{BB962C8B-B14F-4D97-AF65-F5344CB8AC3E}">
        <p14:creationId xmlns:p14="http://schemas.microsoft.com/office/powerpoint/2010/main" val="356969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3" name="TextBox 12"/>
          <p:cNvSpPr txBox="1"/>
          <p:nvPr/>
        </p:nvSpPr>
        <p:spPr>
          <a:xfrm>
            <a:off x="513085" y="2800357"/>
            <a:ext cx="9010925" cy="333937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1"/>
            <a:endParaRPr lang="en-GB" b="1" dirty="0">
              <a:latin typeface="League Spartan" panose="00000800000000000000" pitchFamily="50" charset="0"/>
            </a:endParaRPr>
          </a:p>
          <a:p>
            <a:pPr lvl="3"/>
            <a:endParaRPr lang="en-GB" sz="400" b="1" dirty="0">
              <a:latin typeface="Gill Sans MT" panose="020B0502020104020203" pitchFamily="34" charset="0"/>
            </a:endParaRPr>
          </a:p>
          <a:p>
            <a:pPr marL="457200" indent="-457200">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explain why sleep is important for a healthy lifestyle</a:t>
            </a:r>
          </a:p>
          <a:p>
            <a:pPr marL="457200" indent="-457200">
              <a:lnSpc>
                <a:spcPct val="20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describe bedtime routines that help improve sleep</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identify how sleep patterns and needs might change during puberty</a:t>
            </a:r>
          </a:p>
          <a:p>
            <a:pPr marL="457200" indent="-457200">
              <a:lnSpc>
                <a:spcPct val="150000"/>
              </a:lnSpc>
              <a:buSzPct val="202000"/>
              <a:buBlip>
                <a:blip r:embed="rId3"/>
              </a:buBlip>
            </a:pP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538199"/>
            <a:ext cx="9010925" cy="201593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20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To learn about the importance of good sleep</a:t>
            </a:r>
            <a:endParaRPr lang="en-GB" sz="900" b="1" dirty="0">
              <a:latin typeface="Lato" panose="020F0502020204030203" pitchFamily="34" charset="0"/>
              <a:ea typeface="Lato" panose="020F0502020204030203" pitchFamily="34" charset="0"/>
              <a:cs typeface="Lato" panose="020F0502020204030203" pitchFamily="34" charset="0"/>
            </a:endParaRPr>
          </a:p>
          <a:p>
            <a:pPr lvl="1">
              <a:lnSpc>
                <a:spcPct val="200000"/>
              </a:lnSpc>
              <a:buSzPct val="202000"/>
            </a:pPr>
            <a:endParaRPr lang="en-GB" sz="500" b="1" dirty="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687044" y="2800357"/>
            <a:ext cx="877333" cy="1001704"/>
          </a:xfrm>
          <a:prstGeom prst="rect">
            <a:avLst/>
          </a:prstGeom>
        </p:spPr>
      </p:pic>
      <p:sp>
        <p:nvSpPr>
          <p:cNvPr id="20" name="Footer Placeholder 3"/>
          <p:cNvSpPr txBox="1">
            <a:spLocks/>
          </p:cNvSpPr>
          <p:nvPr/>
        </p:nvSpPr>
        <p:spPr>
          <a:xfrm>
            <a:off x="0" y="644771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
        <p:nvSpPr>
          <p:cNvPr id="21" name="TextBox 20"/>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5" name="Picture 14"/>
          <p:cNvPicPr>
            <a:picLocks noChangeAspect="1"/>
          </p:cNvPicPr>
          <p:nvPr/>
        </p:nvPicPr>
        <p:blipFill rotWithShape="1">
          <a:blip r:embed="rId6" cstate="screen">
            <a:extLst>
              <a:ext uri="{28A0092B-C50C-407E-A947-70E740481C1C}">
                <a14:useLocalDpi xmlns:a14="http://schemas.microsoft.com/office/drawing/2010/main"/>
              </a:ext>
            </a:extLst>
          </a:blip>
          <a:srcRect l="11185" t="22641" r="8945" b="19482"/>
          <a:stretch/>
        </p:blipFill>
        <p:spPr>
          <a:xfrm>
            <a:off x="10520856" y="5963463"/>
            <a:ext cx="1048884" cy="760061"/>
          </a:xfrm>
          <a:prstGeom prst="rect">
            <a:avLst/>
          </a:prstGeom>
        </p:spPr>
      </p:pic>
    </p:spTree>
    <p:extLst>
      <p:ext uri="{BB962C8B-B14F-4D97-AF65-F5344CB8AC3E}">
        <p14:creationId xmlns:p14="http://schemas.microsoft.com/office/powerpoint/2010/main" val="1244660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TextBox 5"/>
          <p:cNvSpPr txBox="1"/>
          <p:nvPr/>
        </p:nvSpPr>
        <p:spPr>
          <a:xfrm>
            <a:off x="220596" y="499153"/>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16" name="TextBox 15"/>
          <p:cNvSpPr txBox="1"/>
          <p:nvPr/>
        </p:nvSpPr>
        <p:spPr>
          <a:xfrm>
            <a:off x="388762" y="1442174"/>
            <a:ext cx="5494464" cy="315471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b="1"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a:t>
            </a:r>
          </a:p>
          <a:p>
            <a:pPr>
              <a:buSzPct val="202000"/>
            </a:pPr>
            <a:r>
              <a:rPr lang="en-GB" b="1" dirty="0">
                <a:latin typeface="Lato" panose="020F0502020204030203" pitchFamily="34" charset="0"/>
                <a:ea typeface="Lato" panose="020F0502020204030203" pitchFamily="34" charset="0"/>
                <a:cs typeface="Lato" panose="020F0502020204030203" pitchFamily="34" charset="0"/>
              </a:rPr>
              <a:t>confidentiality, communication and handling questions effectively.</a:t>
            </a:r>
          </a:p>
          <a:p>
            <a:pPr>
              <a:buSzPct val="202000"/>
            </a:pPr>
            <a:endParaRPr lang="en-GB" sz="1600" b="1" dirty="0">
              <a:latin typeface="Lato" panose="020F0502020204030203" pitchFamily="34" charset="0"/>
              <a:ea typeface="Lato" panose="020F0502020204030203" pitchFamily="34" charset="0"/>
              <a:cs typeface="Lato" panose="020F0502020204030203" pitchFamily="34" charset="0"/>
            </a:endParaRPr>
          </a:p>
          <a:p>
            <a:pPr>
              <a:buSzPct val="202000"/>
            </a:pPr>
            <a:endParaRPr lang="en-GB" sz="1400" b="1"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0146" y="1559881"/>
            <a:ext cx="887768" cy="887768"/>
          </a:xfrm>
          <a:prstGeom prst="rect">
            <a:avLst/>
          </a:prstGeom>
        </p:spPr>
      </p:pic>
      <p:sp>
        <p:nvSpPr>
          <p:cNvPr id="21" name="TextBox 20"/>
          <p:cNvSpPr txBox="1"/>
          <p:nvPr/>
        </p:nvSpPr>
        <p:spPr>
          <a:xfrm>
            <a:off x="6078679" y="1424494"/>
            <a:ext cx="5690757" cy="317009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Resources required</a:t>
            </a:r>
            <a:endParaRPr lang="en-GB" sz="1600" b="1" dirty="0">
              <a:latin typeface="Gill Sans MT" panose="020B0502020104020203" pitchFamily="34" charset="0"/>
            </a:endParaRPr>
          </a:p>
          <a:p>
            <a:pPr lvl="3"/>
            <a:endParaRPr lang="en-GB" sz="800" b="1" dirty="0">
              <a:latin typeface="Gill Sans MT" panose="020B0502020104020203" pitchFamily="34" charset="0"/>
            </a:endParaRPr>
          </a:p>
          <a:p>
            <a:pPr marL="457200" indent="-457200">
              <a:lnSpc>
                <a:spcPct val="200000"/>
              </a:lnSpc>
              <a:buSzPct val="202000"/>
              <a:buBlip>
                <a:blip r:embed="rId4"/>
              </a:buBlip>
            </a:pPr>
            <a:r>
              <a:rPr lang="en-GB" b="1" dirty="0">
                <a:latin typeface="Lato" panose="020F0502020204030203" pitchFamily="34" charset="0"/>
                <a:ea typeface="Lato" panose="020F0502020204030203" pitchFamily="34" charset="0"/>
                <a:cs typeface="Lato" panose="020F0502020204030203" pitchFamily="34" charset="0"/>
              </a:rPr>
              <a:t>Box/envelope for anonymous questions</a:t>
            </a:r>
          </a:p>
          <a:p>
            <a:pPr marL="457200" indent="-457200">
              <a:lnSpc>
                <a:spcPct val="200000"/>
              </a:lnSpc>
              <a:buSzPct val="202000"/>
              <a:buBlip>
                <a:blip r:embed="rId4"/>
              </a:buBlip>
            </a:pPr>
            <a:r>
              <a:rPr lang="en-GB" b="1" dirty="0">
                <a:latin typeface="Lato" panose="020F0502020204030203" pitchFamily="34" charset="0"/>
                <a:ea typeface="Lato" panose="020F0502020204030203" pitchFamily="34" charset="0"/>
                <a:cs typeface="Lato" panose="020F0502020204030203" pitchFamily="34" charset="0"/>
              </a:rPr>
              <a:t>Resource 1: facts about sleep</a:t>
            </a:r>
          </a:p>
          <a:p>
            <a:pPr marL="457200" indent="-457200">
              <a:lnSpc>
                <a:spcPct val="200000"/>
              </a:lnSpc>
              <a:buSzPct val="202000"/>
              <a:buBlip>
                <a:blip r:embed="rId4"/>
              </a:buBlip>
            </a:pPr>
            <a:r>
              <a:rPr lang="en-GB" b="1" dirty="0">
                <a:latin typeface="Lato" panose="020F0502020204030203" pitchFamily="34" charset="0"/>
                <a:ea typeface="Lato" panose="020F0502020204030203" pitchFamily="34" charset="0"/>
                <a:cs typeface="Lato" panose="020F0502020204030203" pitchFamily="34" charset="0"/>
              </a:rPr>
              <a:t>Resource 2: My sleep fact file</a:t>
            </a:r>
          </a:p>
          <a:p>
            <a:pPr marL="457200" indent="-457200">
              <a:lnSpc>
                <a:spcPct val="200000"/>
              </a:lnSpc>
              <a:buSzPct val="202000"/>
              <a:buBlip>
                <a:blip r:embed="rId4"/>
              </a:buBlip>
            </a:pPr>
            <a:r>
              <a:rPr lang="en-GB" b="1" dirty="0">
                <a:latin typeface="Lato" panose="020F0502020204030203" pitchFamily="34" charset="0"/>
                <a:ea typeface="Lato" panose="020F0502020204030203" pitchFamily="34" charset="0"/>
                <a:cs typeface="Lato" panose="020F0502020204030203" pitchFamily="34" charset="0"/>
              </a:rPr>
              <a:t>Resource 3: Sleep buster solutions</a:t>
            </a:r>
            <a:endParaRPr lang="en-GB" sz="500" b="1"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96000" y="1432319"/>
            <a:ext cx="928626" cy="928626"/>
          </a:xfrm>
          <a:prstGeom prst="rect">
            <a:avLst/>
          </a:prstGeom>
        </p:spPr>
      </p:pic>
      <p:sp>
        <p:nvSpPr>
          <p:cNvPr id="23" name="TextBox 22"/>
          <p:cNvSpPr txBox="1"/>
          <p:nvPr/>
        </p:nvSpPr>
        <p:spPr>
          <a:xfrm>
            <a:off x="365767" y="4729156"/>
            <a:ext cx="5517459" cy="181588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buSzPct val="202000"/>
            </a:pPr>
            <a:r>
              <a:rPr lang="en-GB" sz="1600" b="1" dirty="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80520" y="4831324"/>
            <a:ext cx="817394" cy="1611545"/>
          </a:xfrm>
          <a:prstGeom prst="rect">
            <a:avLst/>
          </a:prstGeom>
        </p:spPr>
      </p:pic>
      <p:sp>
        <p:nvSpPr>
          <p:cNvPr id="24" name="TextBox 23"/>
          <p:cNvSpPr txBox="1"/>
          <p:nvPr/>
        </p:nvSpPr>
        <p:spPr>
          <a:xfrm>
            <a:off x="675483" y="5841089"/>
            <a:ext cx="55254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
        <p:nvSpPr>
          <p:cNvPr id="19" name="TextBox 18"/>
          <p:cNvSpPr txBox="1"/>
          <p:nvPr/>
        </p:nvSpPr>
        <p:spPr>
          <a:xfrm>
            <a:off x="6096001" y="4715053"/>
            <a:ext cx="5673435" cy="1846659"/>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endParaRPr lang="en-GB" b="1" dirty="0">
              <a:latin typeface="Gill Sans MT" panose="020B0502020104020203" pitchFamily="34" charset="0"/>
            </a:endParaRPr>
          </a:p>
          <a:p>
            <a:pPr lvl="3">
              <a:buSzPct val="202000"/>
            </a:pPr>
            <a:r>
              <a:rPr lang="en-GB"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6273636" y="4808755"/>
            <a:ext cx="1094363" cy="710172"/>
          </a:xfrm>
          <a:prstGeom prst="rect">
            <a:avLst/>
          </a:prstGeom>
        </p:spPr>
      </p:pic>
      <p:sp>
        <p:nvSpPr>
          <p:cNvPr id="20" name="TextBox 19"/>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963335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9</a:t>
            </a:fld>
            <a:endParaRPr lang="en-GB" dirty="0"/>
          </a:p>
        </p:txBody>
      </p:sp>
      <p:sp>
        <p:nvSpPr>
          <p:cNvPr id="6" name="TextBox 5"/>
          <p:cNvSpPr txBox="1"/>
          <p:nvPr/>
        </p:nvSpPr>
        <p:spPr>
          <a:xfrm>
            <a:off x="266801" y="500022"/>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245565237"/>
              </p:ext>
            </p:extLst>
          </p:nvPr>
        </p:nvGraphicFramePr>
        <p:xfrm>
          <a:off x="424457" y="1703797"/>
          <a:ext cx="11441723" cy="4387012"/>
        </p:xfrm>
        <a:graphic>
          <a:graphicData uri="http://schemas.openxmlformats.org/drawingml/2006/table">
            <a:tbl>
              <a:tblPr firstRow="1" bandRow="1">
                <a:tableStyleId>{5940675A-B579-460E-94D1-54222C63F5DA}</a:tableStyleId>
              </a:tblPr>
              <a:tblGrid>
                <a:gridCol w="3506118">
                  <a:extLst>
                    <a:ext uri="{9D8B030D-6E8A-4147-A177-3AD203B41FA5}">
                      <a16:colId xmlns:a16="http://schemas.microsoft.com/office/drawing/2014/main" val="4041274174"/>
                    </a:ext>
                  </a:extLst>
                </a:gridCol>
                <a:gridCol w="6088325">
                  <a:extLst>
                    <a:ext uri="{9D8B030D-6E8A-4147-A177-3AD203B41FA5}">
                      <a16:colId xmlns:a16="http://schemas.microsoft.com/office/drawing/2014/main" val="2234187062"/>
                    </a:ext>
                  </a:extLst>
                </a:gridCol>
                <a:gridCol w="1847280">
                  <a:extLst>
                    <a:ext uri="{9D8B030D-6E8A-4147-A177-3AD203B41FA5}">
                      <a16:colId xmlns:a16="http://schemas.microsoft.com/office/drawing/2014/main" val="3063766827"/>
                    </a:ext>
                  </a:extLst>
                </a:gridCol>
              </a:tblGrid>
              <a:tr h="472501">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738613">
                <a:tc>
                  <a:txBody>
                    <a:bodyPr/>
                    <a:lstStyle/>
                    <a:p>
                      <a:pPr marL="342900" indent="-342900">
                        <a:buAutoNum type="arabicPeriod"/>
                      </a:pPr>
                      <a:r>
                        <a:rPr lang="en-GB" sz="2000" dirty="0">
                          <a:latin typeface="League Spartan" panose="00000800000000000000" pitchFamily="50" charset="0"/>
                        </a:rPr>
                        <a:t>Introduction</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Introduce or revisit ground rules</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a:t>
                      </a:r>
                    </a:p>
                  </a:txBody>
                  <a:tcPr anchor="ctr">
                    <a:solidFill>
                      <a:schemeClr val="bg1"/>
                    </a:solidFill>
                  </a:tcPr>
                </a:tc>
                <a:extLst>
                  <a:ext uri="{0D108BD9-81ED-4DB2-BD59-A6C34878D82A}">
                    <a16:rowId xmlns:a16="http://schemas.microsoft.com/office/drawing/2014/main" val="2474858058"/>
                  </a:ext>
                </a:extLst>
              </a:tr>
              <a:tr h="738613">
                <a:tc>
                  <a:txBody>
                    <a:bodyPr/>
                    <a:lstStyle/>
                    <a:p>
                      <a:r>
                        <a:rPr lang="en-GB" sz="2000" dirty="0">
                          <a:latin typeface="League Spartan" panose="00000800000000000000" pitchFamily="50" charset="0"/>
                        </a:rPr>
                        <a:t>2. Baseline</a:t>
                      </a:r>
                      <a:r>
                        <a:rPr lang="en-GB" sz="2000" baseline="0" dirty="0">
                          <a:latin typeface="League Spartan" panose="00000800000000000000" pitchFamily="50" charset="0"/>
                        </a:rPr>
                        <a:t> assessment</a:t>
                      </a:r>
                      <a:endParaRPr lang="en-GB" sz="2000" dirty="0">
                        <a:latin typeface="League Spartan" panose="00000800000000000000" pitchFamily="50" charset="0"/>
                      </a:endParaRP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Pupils</a:t>
                      </a:r>
                      <a:r>
                        <a:rPr lang="en-GB" sz="1800" baseline="0" dirty="0">
                          <a:latin typeface="Lato" panose="020F0502020204030203" pitchFamily="34" charset="0"/>
                          <a:ea typeface="Lato" panose="020F0502020204030203" pitchFamily="34" charset="0"/>
                          <a:cs typeface="Lato" panose="020F0502020204030203" pitchFamily="34" charset="0"/>
                        </a:rPr>
                        <a:t> draw a person getting good sleep, and add ideas about what might be helping or hindering them</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346566372"/>
                  </a:ext>
                </a:extLst>
              </a:tr>
              <a:tr h="738613">
                <a:tc>
                  <a:txBody>
                    <a:bodyPr/>
                    <a:lstStyle/>
                    <a:p>
                      <a:r>
                        <a:rPr lang="en-GB" sz="2000" dirty="0">
                          <a:latin typeface="League Spartan" panose="00000800000000000000" pitchFamily="50" charset="0"/>
                        </a:rPr>
                        <a:t>3. Fact hunt</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Pupils discover facts about sleeping using posters displayed around the room</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20 MINS</a:t>
                      </a:r>
                    </a:p>
                  </a:txBody>
                  <a:tcPr anchor="ctr">
                    <a:solidFill>
                      <a:schemeClr val="bg1"/>
                    </a:solidFill>
                  </a:tcPr>
                </a:tc>
                <a:extLst>
                  <a:ext uri="{0D108BD9-81ED-4DB2-BD59-A6C34878D82A}">
                    <a16:rowId xmlns:a16="http://schemas.microsoft.com/office/drawing/2014/main" val="62548691"/>
                  </a:ext>
                </a:extLst>
              </a:tr>
              <a:tr h="833825">
                <a:tc>
                  <a:txBody>
                    <a:bodyPr/>
                    <a:lstStyle/>
                    <a:p>
                      <a:r>
                        <a:rPr lang="en-GB" sz="2000" dirty="0">
                          <a:latin typeface="League Spartan" panose="00000800000000000000" pitchFamily="50" charset="0"/>
                        </a:rPr>
                        <a:t>4. Sleep schedule</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Make a spider</a:t>
                      </a:r>
                      <a:r>
                        <a:rPr lang="en-GB" sz="1800" baseline="0" dirty="0">
                          <a:latin typeface="Lato" panose="020F0502020204030203" pitchFamily="34" charset="0"/>
                          <a:ea typeface="Lato" panose="020F0502020204030203" pitchFamily="34" charset="0"/>
                          <a:cs typeface="Lato" panose="020F0502020204030203" pitchFamily="34" charset="0"/>
                        </a:rPr>
                        <a:t> diagram of special people on the flipchart (using the central character in the story as an example). Pupils repeat activity referring to their own special people</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1658251162"/>
                  </a:ext>
                </a:extLst>
              </a:tr>
              <a:tr h="738613">
                <a:tc>
                  <a:txBody>
                    <a:bodyPr/>
                    <a:lstStyle/>
                    <a:p>
                      <a:r>
                        <a:rPr lang="en-GB" sz="2000" dirty="0">
                          <a:latin typeface="League Spartan" panose="00000800000000000000" pitchFamily="50" charset="0"/>
                        </a:rPr>
                        <a:t>5. Endpoint assessment</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Pupils respond</a:t>
                      </a:r>
                      <a:r>
                        <a:rPr lang="en-GB" sz="1800" baseline="0" dirty="0">
                          <a:latin typeface="Lato" panose="020F0502020204030203" pitchFamily="34" charset="0"/>
                          <a:ea typeface="Lato" panose="020F0502020204030203" pitchFamily="34" charset="0"/>
                          <a:cs typeface="Lato" panose="020F0502020204030203" pitchFamily="34" charset="0"/>
                        </a:rPr>
                        <a:t> to questions about the friendship described in the story.</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780862879"/>
                  </a:ext>
                </a:extLst>
              </a:tr>
            </a:tbl>
          </a:graphicData>
        </a:graphic>
      </p:graphicFrame>
      <p:sp>
        <p:nvSpPr>
          <p:cNvPr id="12" name="Footer Placeholder 3"/>
          <p:cNvSpPr txBox="1">
            <a:spLocks/>
          </p:cNvSpPr>
          <p:nvPr/>
        </p:nvSpPr>
        <p:spPr>
          <a:xfrm>
            <a:off x="190006" y="646358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
        <p:nvSpPr>
          <p:cNvPr id="8" name="TextBox 7"/>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2153725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218521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Taking care of </a:t>
            </a:r>
            <a:r>
              <a:rPr lang="en-GB" sz="6000" b="1" dirty="0">
                <a:solidFill>
                  <a:srgbClr val="95519E"/>
                </a:solidFill>
                <a:latin typeface="League Spartan" panose="00000800000000000000" pitchFamily="50" charset="0"/>
              </a:rPr>
              <a:t>m</a:t>
            </a:r>
            <a:r>
              <a:rPr kumimoji="0" lang="en-GB" sz="6000" b="1" i="0" u="none" strike="noStrike" kern="1200" cap="none" spc="0" normalizeH="0" baseline="0" noProof="0" dirty="0" err="1">
                <a:ln>
                  <a:noFill/>
                </a:ln>
                <a:solidFill>
                  <a:srgbClr val="95519E"/>
                </a:solidFill>
                <a:effectLst/>
                <a:uLnTx/>
                <a:uFillTx/>
                <a:latin typeface="League Spartan" panose="00000800000000000000" pitchFamily="50" charset="0"/>
              </a:rPr>
              <a:t>yself</a:t>
            </a: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dirty="0">
                <a:latin typeface="League Spartan" panose="00000800000000000000" pitchFamily="50" charset="0"/>
              </a:rPr>
              <a:t>g</a:t>
            </a:r>
            <a:r>
              <a:rPr kumimoji="0" lang="en-GB" sz="4800" b="1" i="0" u="none" strike="noStrike" kern="1200" cap="none" spc="0" normalizeH="0" baseline="0" noProof="0" dirty="0" err="1">
                <a:ln>
                  <a:noFill/>
                </a:ln>
                <a:effectLst/>
                <a:uLnTx/>
                <a:uFillTx/>
                <a:latin typeface="League Spartan" panose="00000800000000000000" pitchFamily="50" charset="0"/>
              </a:rPr>
              <a:t>etting</a:t>
            </a:r>
            <a:r>
              <a:rPr kumimoji="0" lang="en-GB" sz="4800" b="1" i="0" u="none" strike="noStrike" kern="1200" cap="none" spc="0" normalizeH="0" baseline="0" noProof="0" dirty="0">
                <a:ln>
                  <a:noFill/>
                </a:ln>
                <a:effectLst/>
                <a:uLnTx/>
                <a:uFillTx/>
                <a:latin typeface="League Spartan" panose="00000800000000000000" pitchFamily="50" charset="0"/>
              </a:rPr>
              <a:t> a good </a:t>
            </a:r>
            <a:r>
              <a:rPr lang="en-GB" sz="4800" b="1" dirty="0">
                <a:latin typeface="League Spartan" panose="00000800000000000000" pitchFamily="50" charset="0"/>
              </a:rPr>
              <a:t>n</a:t>
            </a:r>
            <a:r>
              <a:rPr kumimoji="0" lang="en-GB" sz="4800" b="1" i="0" u="none" strike="noStrike" kern="1200" cap="none" spc="0" normalizeH="0" baseline="0" noProof="0" dirty="0" err="1">
                <a:ln>
                  <a:noFill/>
                </a:ln>
                <a:effectLst/>
                <a:uLnTx/>
                <a:uFillTx/>
                <a:latin typeface="League Spartan" panose="00000800000000000000" pitchFamily="50" charset="0"/>
              </a:rPr>
              <a:t>ight’s</a:t>
            </a:r>
            <a:r>
              <a:rPr kumimoji="0" lang="en-GB" sz="4800" b="1" i="0" u="none" strike="noStrike" kern="1200" cap="none" spc="0" normalizeH="0" baseline="0" noProof="0" dirty="0">
                <a:ln>
                  <a:noFill/>
                </a:ln>
                <a:effectLst/>
                <a:uLnTx/>
                <a:uFillTx/>
                <a:latin typeface="League Spartan" panose="00000800000000000000" pitchFamily="50" charset="0"/>
              </a:rPr>
              <a:t> </a:t>
            </a:r>
            <a:r>
              <a:rPr lang="en-GB" sz="4800" b="1" dirty="0">
                <a:latin typeface="League Spartan" panose="00000800000000000000" pitchFamily="50" charset="0"/>
              </a:rPr>
              <a:t>s</a:t>
            </a:r>
            <a:r>
              <a:rPr kumimoji="0" lang="en-GB" sz="4800" b="1" i="0" u="none" strike="noStrike" kern="1200" cap="none" spc="0" normalizeH="0" baseline="0" noProof="0" dirty="0" err="1">
                <a:ln>
                  <a:noFill/>
                </a:ln>
                <a:effectLst/>
                <a:uLnTx/>
                <a:uFillTx/>
                <a:latin typeface="League Spartan" panose="00000800000000000000" pitchFamily="50" charset="0"/>
              </a:rPr>
              <a:t>leep</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879883"/>
            <a:ext cx="2457450" cy="2457450"/>
          </a:xfrm>
          <a:prstGeom prst="rect">
            <a:avLst/>
          </a:prstGeom>
        </p:spPr>
      </p:pic>
      <p:sp>
        <p:nvSpPr>
          <p:cNvPr id="21" name="TextBox 20"/>
          <p:cNvSpPr txBox="1"/>
          <p:nvPr/>
        </p:nvSpPr>
        <p:spPr>
          <a:xfrm rot="20567810">
            <a:off x="3818708" y="241951"/>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605310"/>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3" y="742741"/>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0" y="1113264"/>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2018 </a:t>
            </a:r>
            <a:r>
              <a:rPr lang="en-GB" dirty="0"/>
              <a:t>	 </a:t>
            </a:r>
          </a:p>
        </p:txBody>
      </p:sp>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a:t>© PSHE Association 2018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Tree>
    <p:extLst>
      <p:ext uri="{BB962C8B-B14F-4D97-AF65-F5344CB8AC3E}">
        <p14:creationId xmlns:p14="http://schemas.microsoft.com/office/powerpoint/2010/main" val="27572448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569235"/>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What’s our starting point?</a:t>
            </a:r>
          </a:p>
        </p:txBody>
      </p:sp>
      <p:sp>
        <p:nvSpPr>
          <p:cNvPr id="8" name="TextBox 7"/>
          <p:cNvSpPr txBox="1"/>
          <p:nvPr/>
        </p:nvSpPr>
        <p:spPr>
          <a:xfrm>
            <a:off x="780474" y="1703557"/>
            <a:ext cx="4705011" cy="4693593"/>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Draw a person getting ready for a good night’s sleep — what might they be doing, thinking, feeling? </a:t>
            </a:r>
          </a:p>
          <a:p>
            <a:endParaRPr lang="en-US" sz="2400" b="1" dirty="0"/>
          </a:p>
          <a:p>
            <a:r>
              <a:rPr lang="en-US" sz="2400" b="1" dirty="0">
                <a:latin typeface="League Spartan" panose="00000800000000000000" pitchFamily="50" charset="0"/>
              </a:rPr>
              <a:t>Can you draw and write about:</a:t>
            </a:r>
          </a:p>
          <a:p>
            <a:endParaRPr lang="en-US" sz="1100" b="1" dirty="0">
              <a:latin typeface="League Spartan" panose="00000800000000000000" pitchFamily="50" charset="0"/>
            </a:endParaRP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How this person will feel when they wake up?</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is helping them to sleep well? </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might make it hard for them to sleep well?</a:t>
            </a:r>
          </a:p>
        </p:txBody>
      </p:sp>
      <p:sp>
        <p:nvSpPr>
          <p:cNvPr id="5" name="Footer Placeholder 4"/>
          <p:cNvSpPr>
            <a:spLocks noGrp="1"/>
          </p:cNvSpPr>
          <p:nvPr>
            <p:ph type="ftr" sz="quarter" idx="11"/>
          </p:nvPr>
        </p:nvSpPr>
        <p:spPr>
          <a:xfrm>
            <a:off x="0" y="6415306"/>
            <a:ext cx="12192000" cy="365125"/>
          </a:xfrm>
        </p:spPr>
        <p:txBody>
          <a:bodyPr/>
          <a:lstStyle/>
          <a:p>
            <a:r>
              <a:rPr lang="en-GB" sz="1050" dirty="0"/>
              <a:t>© PSHE Association 2018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23685" y="2072413"/>
            <a:ext cx="5386630" cy="3668150"/>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51231" y="221239"/>
            <a:ext cx="1259084" cy="1117437"/>
          </a:xfrm>
          <a:prstGeom prst="rect">
            <a:avLst/>
          </a:prstGeom>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anim calcmode="lin" valueType="num">
                                      <p:cBhvr additive="base">
                                        <p:cTn id="1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additive="base">
                                        <p:cTn id="1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 calcmode="lin" valueType="num">
                                      <p:cBhvr additive="base">
                                        <p:cTn id="2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13049" y="3344439"/>
            <a:ext cx="10965901" cy="2816156"/>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explain why sleep is important for a healthy lifestyle</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describe bedtime routines that help improve sleep</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identify how our sleep patterns and needs might change as we grow up </a:t>
            </a:r>
          </a:p>
        </p:txBody>
      </p:sp>
      <p:sp>
        <p:nvSpPr>
          <p:cNvPr id="3" name="Footer Placeholder 2"/>
          <p:cNvSpPr>
            <a:spLocks noGrp="1"/>
          </p:cNvSpPr>
          <p:nvPr>
            <p:ph type="ftr" sz="quarter" idx="11"/>
          </p:nvPr>
        </p:nvSpPr>
        <p:spPr>
          <a:xfrm>
            <a:off x="0" y="6320257"/>
            <a:ext cx="12192000" cy="365125"/>
          </a:xfrm>
        </p:spPr>
        <p:txBody>
          <a:bodyPr/>
          <a:lstStyle/>
          <a:p>
            <a:r>
              <a:rPr lang="en-GB" sz="1050" dirty="0"/>
              <a:t>© PSHE Association 2018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983364"/>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1057194" y="2843587"/>
            <a:ext cx="877333" cy="1001704"/>
          </a:xfrm>
          <a:prstGeom prst="rect">
            <a:avLst/>
          </a:prstGeom>
        </p:spPr>
      </p:pic>
      <p:sp>
        <p:nvSpPr>
          <p:cNvPr id="8" name="TextBox 7"/>
          <p:cNvSpPr txBox="1"/>
          <p:nvPr/>
        </p:nvSpPr>
        <p:spPr>
          <a:xfrm>
            <a:off x="781788" y="1236367"/>
            <a:ext cx="9585369" cy="1354217"/>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a:t>
            </a:r>
            <a:r>
              <a:rPr lang="en-GB" sz="3200" b="1" dirty="0">
                <a:latin typeface="League Spartan" panose="020B0604020202020204" charset="0"/>
                <a:ea typeface="Lato" panose="020F0502020204030203" pitchFamily="34" charset="0"/>
                <a:cs typeface="Lato" panose="020F0502020204030203" pitchFamily="34" charset="0"/>
              </a:rPr>
              <a:t>about the importance of good sleep</a:t>
            </a:r>
          </a:p>
          <a:p>
            <a:pPr lvl="1">
              <a:lnSpc>
                <a:spcPct val="200000"/>
              </a:lnSpc>
              <a:buSzPct val="202000"/>
            </a:pP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1126153"/>
            <a:ext cx="968621" cy="1076313"/>
          </a:xfrm>
          <a:prstGeom prst="rect">
            <a:avLst/>
          </a:prstGeom>
        </p:spPr>
      </p:pic>
    </p:spTree>
    <p:extLst>
      <p:ext uri="{BB962C8B-B14F-4D97-AF65-F5344CB8AC3E}">
        <p14:creationId xmlns:p14="http://schemas.microsoft.com/office/powerpoint/2010/main" val="1559488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7323">
            <a:off x="9161595" y="1715172"/>
            <a:ext cx="1813592" cy="2539029"/>
          </a:xfrm>
          <a:prstGeom prst="rect">
            <a:avLst/>
          </a:prstGeom>
        </p:spPr>
      </p:pic>
      <p:sp>
        <p:nvSpPr>
          <p:cNvPr id="3" name="TextBox 2"/>
          <p:cNvSpPr txBox="1"/>
          <p:nvPr/>
        </p:nvSpPr>
        <p:spPr>
          <a:xfrm>
            <a:off x="0" y="516331"/>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Why is sleep important?</a:t>
            </a:r>
          </a:p>
        </p:txBody>
      </p:sp>
      <p:sp>
        <p:nvSpPr>
          <p:cNvPr id="8" name="TextBox 7"/>
          <p:cNvSpPr txBox="1"/>
          <p:nvPr/>
        </p:nvSpPr>
        <p:spPr>
          <a:xfrm>
            <a:off x="670362" y="2116633"/>
            <a:ext cx="5507458" cy="2369880"/>
          </a:xfrm>
          <a:prstGeom prst="rect">
            <a:avLst/>
          </a:prstGeom>
          <a:noFill/>
        </p:spPr>
        <p:txBody>
          <a:bodyPr wrap="square" rtlCol="0">
            <a:spAutoFit/>
          </a:bodyPr>
          <a:lstStyle/>
          <a:p>
            <a:r>
              <a:rPr lang="en-US" sz="2800" b="1" dirty="0">
                <a:latin typeface="League Spartan" panose="00000800000000000000" pitchFamily="50" charset="0"/>
              </a:rPr>
              <a:t>Go on a fact hunt…</a:t>
            </a:r>
          </a:p>
          <a:p>
            <a:endParaRPr lang="en-US" sz="2400" dirty="0">
              <a:solidFill>
                <a:schemeClr val="bg1">
                  <a:lumMod val="50000"/>
                </a:schemeClr>
              </a:solidFill>
            </a:endParaRPr>
          </a:p>
          <a:p>
            <a:r>
              <a:rPr lang="en-US" sz="2400" dirty="0">
                <a:latin typeface="Lato" panose="020F0502020204030203" pitchFamily="34" charset="0"/>
                <a:ea typeface="Lato" panose="020F0502020204030203" pitchFamily="34" charset="0"/>
                <a:cs typeface="Lato" panose="020F0502020204030203" pitchFamily="34" charset="0"/>
              </a:rPr>
              <a:t>Look at the posters displayed around the classroom.  </a:t>
            </a:r>
          </a:p>
          <a:p>
            <a:r>
              <a:rPr lang="en-US" sz="2400" dirty="0">
                <a:latin typeface="Lato" panose="020F0502020204030203" pitchFamily="34" charset="0"/>
                <a:ea typeface="Lato" panose="020F0502020204030203" pitchFamily="34" charset="0"/>
                <a:cs typeface="Lato" panose="020F0502020204030203" pitchFamily="34" charset="0"/>
              </a:rPr>
              <a:t>Use them to help answer the questions on the worksheet.</a:t>
            </a:r>
          </a:p>
        </p:txBody>
      </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21270476">
            <a:off x="6403138" y="1868640"/>
            <a:ext cx="1751224" cy="2458581"/>
          </a:xfrm>
          <a:prstGeom prst="rect">
            <a:avLst/>
          </a:prstGeom>
        </p:spPr>
      </p:pic>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836602">
            <a:off x="7607255" y="3267561"/>
            <a:ext cx="1628664" cy="2222541"/>
          </a:xfrm>
          <a:prstGeom prst="rect">
            <a:avLst/>
          </a:prstGeom>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21323981">
            <a:off x="9423612" y="4145920"/>
            <a:ext cx="1766363" cy="2434241"/>
          </a:xfrm>
          <a:prstGeom prst="rect">
            <a:avLst/>
          </a:prstGeom>
        </p:spPr>
      </p:pic>
      <p:sp>
        <p:nvSpPr>
          <p:cNvPr id="12" name="TextBox 11"/>
          <p:cNvSpPr txBox="1"/>
          <p:nvPr/>
        </p:nvSpPr>
        <p:spPr>
          <a:xfrm rot="1152605">
            <a:off x="10483539" y="985335"/>
            <a:ext cx="615118" cy="826855"/>
          </a:xfrm>
          <a:prstGeom prst="rect">
            <a:avLst/>
          </a:prstGeom>
          <a:noFill/>
        </p:spPr>
        <p:txBody>
          <a:bodyPr wrap="square" rtlCol="0">
            <a:spAutoFit/>
          </a:bodyPr>
          <a:lstStyle/>
          <a:p>
            <a:r>
              <a:rPr lang="en-GB" sz="4800" b="1" dirty="0">
                <a:solidFill>
                  <a:srgbClr val="95519E"/>
                </a:solidFill>
              </a:rPr>
              <a:t>?</a:t>
            </a:r>
          </a:p>
        </p:txBody>
      </p:sp>
      <p:sp>
        <p:nvSpPr>
          <p:cNvPr id="14" name="TextBox 13"/>
          <p:cNvSpPr txBox="1"/>
          <p:nvPr/>
        </p:nvSpPr>
        <p:spPr>
          <a:xfrm rot="19974868">
            <a:off x="6719733" y="4433417"/>
            <a:ext cx="655468" cy="830997"/>
          </a:xfrm>
          <a:prstGeom prst="rect">
            <a:avLst/>
          </a:prstGeom>
          <a:noFill/>
        </p:spPr>
        <p:txBody>
          <a:bodyPr wrap="square" rtlCol="0">
            <a:spAutoFit/>
          </a:bodyPr>
          <a:lstStyle/>
          <a:p>
            <a:r>
              <a:rPr lang="en-GB" sz="4800" b="1" dirty="0">
                <a:solidFill>
                  <a:srgbClr val="95519E"/>
                </a:solidFill>
              </a:rPr>
              <a:t>?</a:t>
            </a:r>
          </a:p>
        </p:txBody>
      </p:sp>
      <p:sp>
        <p:nvSpPr>
          <p:cNvPr id="15" name="TextBox 14"/>
          <p:cNvSpPr txBox="1"/>
          <p:nvPr/>
        </p:nvSpPr>
        <p:spPr>
          <a:xfrm>
            <a:off x="8451071" y="1779428"/>
            <a:ext cx="696719" cy="830997"/>
          </a:xfrm>
          <a:prstGeom prst="rect">
            <a:avLst/>
          </a:prstGeom>
          <a:noFill/>
        </p:spPr>
        <p:txBody>
          <a:bodyPr wrap="square" rtlCol="0">
            <a:spAutoFit/>
          </a:bodyPr>
          <a:lstStyle/>
          <a:p>
            <a:r>
              <a:rPr lang="en-GB" sz="4800" b="1" dirty="0">
                <a:solidFill>
                  <a:srgbClr val="95519E"/>
                </a:solidFill>
              </a:rPr>
              <a:t>?</a:t>
            </a:r>
          </a:p>
        </p:txBody>
      </p:sp>
      <p:sp>
        <p:nvSpPr>
          <p:cNvPr id="16" name="TextBox 15"/>
          <p:cNvSpPr txBox="1"/>
          <p:nvPr/>
        </p:nvSpPr>
        <p:spPr>
          <a:xfrm rot="1545823">
            <a:off x="11131596" y="3208759"/>
            <a:ext cx="792480" cy="830997"/>
          </a:xfrm>
          <a:prstGeom prst="rect">
            <a:avLst/>
          </a:prstGeom>
          <a:noFill/>
        </p:spPr>
        <p:txBody>
          <a:bodyPr wrap="square" rtlCol="0">
            <a:spAutoFit/>
          </a:bodyPr>
          <a:lstStyle/>
          <a:p>
            <a:r>
              <a:rPr lang="en-GB" sz="4800" b="1" dirty="0">
                <a:solidFill>
                  <a:srgbClr val="95519E"/>
                </a:solidFill>
              </a:rPr>
              <a:t>?</a:t>
            </a:r>
          </a:p>
        </p:txBody>
      </p:sp>
      <p:sp>
        <p:nvSpPr>
          <p:cNvPr id="17" name="TextBox 16"/>
          <p:cNvSpPr txBox="1"/>
          <p:nvPr/>
        </p:nvSpPr>
        <p:spPr>
          <a:xfrm rot="19465133">
            <a:off x="6716280" y="1090048"/>
            <a:ext cx="615118" cy="826855"/>
          </a:xfrm>
          <a:prstGeom prst="rect">
            <a:avLst/>
          </a:prstGeom>
          <a:noFill/>
        </p:spPr>
        <p:txBody>
          <a:bodyPr wrap="square" rtlCol="0">
            <a:spAutoFit/>
          </a:bodyPr>
          <a:lstStyle/>
          <a:p>
            <a:r>
              <a:rPr lang="en-GB" sz="4800" b="1" dirty="0">
                <a:solidFill>
                  <a:srgbClr val="95519E"/>
                </a:solidFill>
              </a:rPr>
              <a:t>?</a:t>
            </a:r>
          </a:p>
        </p:txBody>
      </p:sp>
      <p:sp>
        <p:nvSpPr>
          <p:cNvPr id="18" name="TextBox 17"/>
          <p:cNvSpPr txBox="1"/>
          <p:nvPr/>
        </p:nvSpPr>
        <p:spPr>
          <a:xfrm rot="1965352">
            <a:off x="11210507" y="4527151"/>
            <a:ext cx="792480" cy="830997"/>
          </a:xfrm>
          <a:prstGeom prst="rect">
            <a:avLst/>
          </a:prstGeom>
          <a:noFill/>
        </p:spPr>
        <p:txBody>
          <a:bodyPr wrap="square" rtlCol="0">
            <a:spAutoFit/>
          </a:bodyPr>
          <a:lstStyle/>
          <a:p>
            <a:r>
              <a:rPr lang="en-GB" sz="4800" b="1" dirty="0">
                <a:solidFill>
                  <a:srgbClr val="95519E"/>
                </a:solidFill>
              </a:rPr>
              <a:t>?</a:t>
            </a:r>
          </a:p>
        </p:txBody>
      </p:sp>
      <p:sp>
        <p:nvSpPr>
          <p:cNvPr id="19" name="Footer Placeholder 18"/>
          <p:cNvSpPr>
            <a:spLocks noGrp="1"/>
          </p:cNvSpPr>
          <p:nvPr>
            <p:ph type="ftr" sz="quarter" idx="11"/>
          </p:nvPr>
        </p:nvSpPr>
        <p:spPr>
          <a:xfrm>
            <a:off x="0" y="6355382"/>
            <a:ext cx="12192000" cy="365125"/>
          </a:xfrm>
        </p:spPr>
        <p:txBody>
          <a:bodyPr/>
          <a:lstStyle/>
          <a:p>
            <a:r>
              <a:rPr lang="en-GB" sz="1050" dirty="0"/>
              <a:t>© PSHE Association 2018 </a:t>
            </a:r>
            <a:r>
              <a:rPr lang="en-GB" dirty="0"/>
              <a:t>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pic>
        <p:nvPicPr>
          <p:cNvPr id="21" name="Picture 2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860697">
            <a:off x="641553" y="5203856"/>
            <a:ext cx="423304" cy="994688"/>
          </a:xfrm>
          <a:prstGeom prst="rect">
            <a:avLst/>
          </a:prstGeom>
        </p:spPr>
      </p:pic>
      <p:pic>
        <p:nvPicPr>
          <p:cNvPr id="22" name="Picture 21"/>
          <p:cNvPicPr>
            <a:picLocks noChangeAspect="1"/>
          </p:cNvPicPr>
          <p:nvPr/>
        </p:nvPicPr>
        <p:blipFill rotWithShape="1">
          <a:blip r:embed="rId8" cstate="screen">
            <a:duotone>
              <a:prstClr val="black"/>
              <a:srgbClr val="95519E">
                <a:tint val="45000"/>
                <a:satMod val="400000"/>
              </a:srgbClr>
            </a:duotone>
            <a:extLst>
              <a:ext uri="{28A0092B-C50C-407E-A947-70E740481C1C}">
                <a14:useLocalDpi xmlns:a14="http://schemas.microsoft.com/office/drawing/2010/main"/>
              </a:ext>
            </a:extLst>
          </a:blip>
          <a:srcRect l="59958" b="29919"/>
          <a:stretch/>
        </p:blipFill>
        <p:spPr>
          <a:xfrm>
            <a:off x="1324462" y="5399917"/>
            <a:ext cx="810306" cy="892287"/>
          </a:xfrm>
          <a:prstGeom prst="rect">
            <a:avLst/>
          </a:prstGeom>
        </p:spPr>
      </p:pic>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ppt_x"/>
                                          </p:val>
                                        </p:tav>
                                        <p:tav tm="100000">
                                          <p:val>
                                            <p:strVal val="#ppt_x"/>
                                          </p:val>
                                        </p:tav>
                                      </p:tavLst>
                                    </p:anim>
                                    <p:anim calcmode="lin" valueType="num">
                                      <p:cBhvr additive="base">
                                        <p:cTn id="52" dur="500" fill="hold"/>
                                        <p:tgtEl>
                                          <p:spTgt spid="2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500" fill="hold"/>
                                        <p:tgtEl>
                                          <p:spTgt spid="22"/>
                                        </p:tgtEl>
                                        <p:attrNameLst>
                                          <p:attrName>ppt_x</p:attrName>
                                        </p:attrNameLst>
                                      </p:cBhvr>
                                      <p:tavLst>
                                        <p:tav tm="0">
                                          <p:val>
                                            <p:strVal val="#ppt_x"/>
                                          </p:val>
                                        </p:tav>
                                        <p:tav tm="100000">
                                          <p:val>
                                            <p:strVal val="#ppt_x"/>
                                          </p:val>
                                        </p:tav>
                                      </p:tavLst>
                                    </p:anim>
                                    <p:anim calcmode="lin" valueType="num">
                                      <p:cBhvr additive="base">
                                        <p:cTn id="56" dur="500" fill="hold"/>
                                        <p:tgtEl>
                                          <p:spTgt spid="2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fill="hold"/>
                                        <p:tgtEl>
                                          <p:spTgt spid="17"/>
                                        </p:tgtEl>
                                        <p:attrNameLst>
                                          <p:attrName>ppt_x</p:attrName>
                                        </p:attrNameLst>
                                      </p:cBhvr>
                                      <p:tavLst>
                                        <p:tav tm="0">
                                          <p:val>
                                            <p:strVal val="#ppt_x"/>
                                          </p:val>
                                        </p:tav>
                                        <p:tav tm="100000">
                                          <p:val>
                                            <p:strVal val="#ppt_x"/>
                                          </p:val>
                                        </p:tav>
                                      </p:tavLst>
                                    </p:anim>
                                    <p:anim calcmode="lin" valueType="num">
                                      <p:cBhvr additive="base">
                                        <p:cTn id="60" dur="500" fill="hold"/>
                                        <p:tgtEl>
                                          <p:spTgt spid="1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ppt_x"/>
                                          </p:val>
                                        </p:tav>
                                        <p:tav tm="100000">
                                          <p:val>
                                            <p:strVal val="#ppt_x"/>
                                          </p:val>
                                        </p:tav>
                                      </p:tavLst>
                                    </p:anim>
                                    <p:anim calcmode="lin" valueType="num">
                                      <p:cBhvr additive="base">
                                        <p:cTn id="6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4" grpId="0"/>
      <p:bldP spid="15" grpId="0"/>
      <p:bldP spid="16" grpId="0"/>
      <p:bldP spid="17" grpId="0"/>
      <p:bldP spid="18" grpId="0"/>
      <p:bldP spid="19"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56468" y="1554341"/>
            <a:ext cx="5061527" cy="2185214"/>
          </a:xfrm>
          <a:prstGeom prst="rect">
            <a:avLst/>
          </a:prstGeom>
          <a:noFill/>
        </p:spPr>
        <p:txBody>
          <a:bodyPr wrap="square" rtlCol="0">
            <a:spAutoFit/>
          </a:bodyPr>
          <a:lstStyle/>
          <a:p>
            <a:r>
              <a:rPr lang="en-US" sz="2800" b="1" dirty="0">
                <a:latin typeface="League Spartan" panose="00000800000000000000" pitchFamily="50" charset="0"/>
              </a:rPr>
              <a:t>Discuss…</a:t>
            </a:r>
          </a:p>
          <a:p>
            <a:endParaRPr lang="en-US" sz="1050" dirty="0"/>
          </a:p>
          <a:p>
            <a:r>
              <a:rPr lang="en-US" sz="2400" dirty="0">
                <a:latin typeface="Lato" panose="020F0502020204030203" pitchFamily="34" charset="0"/>
                <a:ea typeface="Lato" panose="020F0502020204030203" pitchFamily="34" charset="0"/>
                <a:cs typeface="Lato" panose="020F0502020204030203" pitchFamily="34" charset="0"/>
              </a:rPr>
              <a:t>What types of activities do children and young people do after school?</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Do these help or hinder sleep?  </a:t>
            </a:r>
          </a:p>
        </p:txBody>
      </p:sp>
      <p:pic>
        <p:nvPicPr>
          <p:cNvPr id="5" name="Picture 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3000" contrast="1000"/>
                    </a14:imgEffect>
                  </a14:imgLayer>
                </a14:imgProps>
              </a:ext>
              <a:ext uri="{28A0092B-C50C-407E-A947-70E740481C1C}">
                <a14:useLocalDpi xmlns:a14="http://schemas.microsoft.com/office/drawing/2010/main"/>
              </a:ext>
            </a:extLst>
          </a:blip>
          <a:srcRect/>
          <a:stretch/>
        </p:blipFill>
        <p:spPr>
          <a:xfrm>
            <a:off x="7433715" y="426887"/>
            <a:ext cx="4045395" cy="5751866"/>
          </a:xfrm>
          <a:prstGeom prst="rect">
            <a:avLst/>
          </a:prstGeom>
          <a:effectLst>
            <a:glow rad="127000">
              <a:schemeClr val="accent1">
                <a:alpha val="0"/>
              </a:schemeClr>
            </a:glow>
            <a:reflection stA="0" endPos="65000" dist="50800" dir="5400000" sy="-100000" algn="bl" rotWithShape="0"/>
          </a:effectLst>
        </p:spPr>
      </p:pic>
      <p:sp>
        <p:nvSpPr>
          <p:cNvPr id="6" name="Footer Placeholder 5"/>
          <p:cNvSpPr>
            <a:spLocks noGrp="1"/>
          </p:cNvSpPr>
          <p:nvPr>
            <p:ph type="ftr" sz="quarter" idx="11"/>
          </p:nvPr>
        </p:nvSpPr>
        <p:spPr>
          <a:xfrm>
            <a:off x="0" y="6464385"/>
            <a:ext cx="12192000" cy="365125"/>
          </a:xfrm>
        </p:spPr>
        <p:txBody>
          <a:bodyPr/>
          <a:lstStyle/>
          <a:p>
            <a:r>
              <a:rPr lang="en-GB" sz="1050"/>
              <a:t>© PSHE Association 2018 </a:t>
            </a:r>
            <a:r>
              <a:rPr lang="en-GB"/>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15</a:t>
            </a:fld>
            <a:endParaRPr lang="en-GB" dirty="0"/>
          </a:p>
        </p:txBody>
      </p:sp>
      <p:pic>
        <p:nvPicPr>
          <p:cNvPr id="12" name="Picture 1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935889" y="1540681"/>
            <a:ext cx="3139355" cy="3593474"/>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rot="860697">
            <a:off x="588721" y="5567113"/>
            <a:ext cx="575687" cy="1151372"/>
          </a:xfrm>
          <a:prstGeom prst="rect">
            <a:avLst/>
          </a:prstGeom>
        </p:spPr>
      </p:pic>
      <p:pic>
        <p:nvPicPr>
          <p:cNvPr id="4" name="Picture 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427187" y="5893121"/>
            <a:ext cx="655794" cy="722143"/>
          </a:xfrm>
          <a:prstGeom prst="rect">
            <a:avLst/>
          </a:prstGeom>
        </p:spPr>
      </p:pic>
      <p:sp>
        <p:nvSpPr>
          <p:cNvPr id="10" name="TextBox 9"/>
          <p:cNvSpPr txBox="1"/>
          <p:nvPr/>
        </p:nvSpPr>
        <p:spPr>
          <a:xfrm>
            <a:off x="856468" y="4224322"/>
            <a:ext cx="5655357" cy="830997"/>
          </a:xfrm>
          <a:prstGeom prst="rect">
            <a:avLst/>
          </a:prstGeom>
          <a:solidFill>
            <a:schemeClr val="bg1">
              <a:alpha val="64000"/>
            </a:schemeClr>
          </a:solidFill>
        </p:spPr>
        <p:txBody>
          <a:bodyPr wrap="square" rtlCol="0">
            <a:spAutoFit/>
          </a:bodyPr>
          <a:lstStyle/>
          <a:p>
            <a:r>
              <a:rPr lang="en-US" sz="2400" b="1" dirty="0">
                <a:latin typeface="League Spartan" panose="00000800000000000000" pitchFamily="50" charset="0"/>
              </a:rPr>
              <a:t>Work in pairs to complete the sleep buster solutions grid</a:t>
            </a:r>
            <a:endParaRPr lang="en-US" sz="2400" b="1" dirty="0">
              <a:solidFill>
                <a:schemeClr val="bg1">
                  <a:lumMod val="50000"/>
                </a:schemeClr>
              </a:solidFill>
              <a:latin typeface="League Spartan" panose="00000800000000000000" pitchFamily="50" charset="0"/>
            </a:endParaRPr>
          </a:p>
        </p:txBody>
      </p:sp>
      <p:sp>
        <p:nvSpPr>
          <p:cNvPr id="13" name="TextBox 12"/>
          <p:cNvSpPr txBox="1"/>
          <p:nvPr/>
        </p:nvSpPr>
        <p:spPr>
          <a:xfrm>
            <a:off x="234887" y="499268"/>
            <a:ext cx="5861113" cy="769441"/>
          </a:xfrm>
          <a:prstGeom prst="rect">
            <a:avLst/>
          </a:prstGeom>
          <a:noFill/>
        </p:spPr>
        <p:txBody>
          <a:bodyPr wrap="square" rtlCol="0">
            <a:spAutoFit/>
          </a:bodyPr>
          <a:lstStyle/>
          <a:p>
            <a:r>
              <a:rPr lang="en-GB" sz="4400" b="1" dirty="0" err="1">
                <a:solidFill>
                  <a:srgbClr val="95519E"/>
                </a:solidFill>
                <a:latin typeface="League Spartan" panose="00000800000000000000" pitchFamily="50" charset="0"/>
              </a:rPr>
              <a:t>Sleepbusters</a:t>
            </a:r>
            <a:endParaRPr lang="en-GB" sz="4400" b="1" dirty="0">
              <a:solidFill>
                <a:srgbClr val="95519E"/>
              </a:solidFill>
              <a:latin typeface="League Spartan" panose="00000800000000000000" pitchFamily="50" charset="0"/>
            </a:endParaRPr>
          </a:p>
        </p:txBody>
      </p:sp>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ppt_x"/>
                                          </p:val>
                                        </p:tav>
                                        <p:tav tm="100000">
                                          <p:val>
                                            <p:strVal val="#ppt_x"/>
                                          </p:val>
                                        </p:tav>
                                      </p:tavLst>
                                    </p:anim>
                                    <p:anim calcmode="lin" valueType="num">
                                      <p:cBhvr additive="base">
                                        <p:cTn id="28" dur="500" fill="hold"/>
                                        <p:tgtEl>
                                          <p:spTgt spid="1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P spid="2" grpId="0"/>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924" y="5092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Where are we now?</a:t>
            </a:r>
          </a:p>
        </p:txBody>
      </p:sp>
      <p:sp>
        <p:nvSpPr>
          <p:cNvPr id="8" name="TextBox 7"/>
          <p:cNvSpPr txBox="1"/>
          <p:nvPr/>
        </p:nvSpPr>
        <p:spPr>
          <a:xfrm>
            <a:off x="841433" y="1681084"/>
            <a:ext cx="10012615" cy="1969770"/>
          </a:xfrm>
          <a:prstGeom prst="rect">
            <a:avLst/>
          </a:prstGeom>
          <a:noFill/>
        </p:spPr>
        <p:txBody>
          <a:bodyPr wrap="square" rtlCol="0">
            <a:spAutoFit/>
          </a:bodyPr>
          <a:lstStyle/>
          <a:p>
            <a:r>
              <a:rPr lang="en-US" sz="2800" dirty="0">
                <a:latin typeface="League Spartan" panose="00000800000000000000" pitchFamily="50" charset="0"/>
              </a:rPr>
              <a:t>Go back to the  ‘What’s our starting point?’ activity</a:t>
            </a:r>
          </a:p>
          <a:p>
            <a:endParaRPr lang="en-US" sz="1600" dirty="0"/>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6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a:t>
            </a: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188681" y="3605190"/>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p:cNvSpPr>
            <a:spLocks noGrp="1"/>
          </p:cNvSpPr>
          <p:nvPr>
            <p:ph type="ftr" sz="quarter" idx="11"/>
          </p:nvPr>
        </p:nvSpPr>
        <p:spPr>
          <a:xfrm>
            <a:off x="0" y="6416534"/>
            <a:ext cx="12192000" cy="365125"/>
          </a:xfrm>
        </p:spPr>
        <p:txBody>
          <a:bodyPr/>
          <a:lstStyle/>
          <a:p>
            <a:r>
              <a:rPr lang="en-GB" sz="1050" dirty="0"/>
              <a:t>© PSHE Association 2018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sp>
        <p:nvSpPr>
          <p:cNvPr id="10" name="TextBox 9"/>
          <p:cNvSpPr txBox="1"/>
          <p:nvPr/>
        </p:nvSpPr>
        <p:spPr>
          <a:xfrm>
            <a:off x="4340203" y="4379354"/>
            <a:ext cx="6877672" cy="1200329"/>
          </a:xfrm>
          <a:prstGeom prst="rect">
            <a:avLst/>
          </a:prstGeom>
          <a:solidFill>
            <a:schemeClr val="bg1"/>
          </a:solidFill>
          <a:ln>
            <a:noFill/>
          </a:ln>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to amend your draw and write and show how your thinking has developed or changed. </a:t>
            </a:r>
            <a:endParaRPr lang="en-GB" sz="2400" dirty="0">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36767" y="337347"/>
            <a:ext cx="2425719" cy="1224230"/>
          </a:xfrm>
          <a:prstGeom prst="rect">
            <a:avLst/>
          </a:prstGeom>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500" fill="hold"/>
                                        <p:tgtEl>
                                          <p:spTgt spid="2052"/>
                                        </p:tgtEl>
                                        <p:attrNameLst>
                                          <p:attrName>ppt_x</p:attrName>
                                        </p:attrNameLst>
                                      </p:cBhvr>
                                      <p:tavLst>
                                        <p:tav tm="0">
                                          <p:val>
                                            <p:strVal val="#ppt_x"/>
                                          </p:val>
                                        </p:tav>
                                        <p:tav tm="100000">
                                          <p:val>
                                            <p:strVal val="#ppt_x"/>
                                          </p:val>
                                        </p:tav>
                                      </p:tavLst>
                                    </p:anim>
                                    <p:anim calcmode="lin" valueType="num">
                                      <p:cBhvr additive="base">
                                        <p:cTn id="12" dur="500" fill="hold"/>
                                        <p:tgtEl>
                                          <p:spTgt spid="205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387" y="50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Remember…</a:t>
            </a:r>
          </a:p>
        </p:txBody>
      </p:sp>
      <p:sp>
        <p:nvSpPr>
          <p:cNvPr id="8" name="TextBox 7"/>
          <p:cNvSpPr txBox="1"/>
          <p:nvPr/>
        </p:nvSpPr>
        <p:spPr>
          <a:xfrm>
            <a:off x="568697" y="1457381"/>
            <a:ext cx="5330614" cy="304698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Finding it hard to get to sleep or not wanting to get up in the morning are all typical experiences as part of growing up.  Many adults can sometimes find it hard too.  It can sometimes happen when people feel worried or feel stressed about something.  </a:t>
            </a:r>
          </a:p>
        </p:txBody>
      </p:sp>
      <p:sp>
        <p:nvSpPr>
          <p:cNvPr id="10" name="TextBox 9"/>
          <p:cNvSpPr txBox="1"/>
          <p:nvPr/>
        </p:nvSpPr>
        <p:spPr>
          <a:xfrm>
            <a:off x="6607431" y="4063167"/>
            <a:ext cx="4980247" cy="1938992"/>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err="1">
                <a:latin typeface="Lato" panose="020F0502020204030203" pitchFamily="34" charset="0"/>
                <a:ea typeface="Lato" panose="020F0502020204030203" pitchFamily="34" charset="0"/>
                <a:cs typeface="Lato" panose="020F0502020204030203" pitchFamily="34" charset="0"/>
              </a:rPr>
              <a:t>ChildLine</a:t>
            </a:r>
            <a:r>
              <a:rPr lang="en-US" sz="2400" b="1" dirty="0">
                <a:latin typeface="Lato" panose="020F0502020204030203" pitchFamily="34" charset="0"/>
                <a:ea typeface="Lato" panose="020F0502020204030203" pitchFamily="34" charset="0"/>
                <a:cs typeface="Lato" panose="020F0502020204030203" pitchFamily="34" charset="0"/>
              </a:rPr>
              <a:t> website </a:t>
            </a:r>
            <a:r>
              <a:rPr lang="en-US" sz="2400" dirty="0">
                <a:latin typeface="Lato" panose="020F0502020204030203" pitchFamily="34" charset="0"/>
                <a:ea typeface="Lato" panose="020F0502020204030203" pitchFamily="34" charset="0"/>
                <a:cs typeface="Lato" panose="020F0502020204030203" pitchFamily="34" charset="0"/>
              </a:rPr>
              <a:t>also has advice about sleep for young people:</a:t>
            </a:r>
          </a:p>
          <a:p>
            <a:r>
              <a:rPr lang="en-US" sz="2400" dirty="0">
                <a:solidFill>
                  <a:schemeClr val="bg1">
                    <a:lumMod val="50000"/>
                  </a:schemeClr>
                </a:solidFill>
                <a:hlinkClick r:id="rId3"/>
              </a:rPr>
              <a:t>www.childline.org.uk</a:t>
            </a:r>
            <a:r>
              <a:rPr lang="en-US" sz="2400" dirty="0">
                <a:solidFill>
                  <a:schemeClr val="bg1">
                    <a:lumMod val="50000"/>
                  </a:schemeClr>
                </a:solidFill>
              </a:rPr>
              <a:t> </a:t>
            </a:r>
          </a:p>
          <a:p>
            <a:endParaRPr lang="en-US" sz="2400" dirty="0">
              <a:solidFill>
                <a:schemeClr val="bg1">
                  <a:lumMod val="50000"/>
                </a:schemeClr>
              </a:solidFill>
            </a:endParaRPr>
          </a:p>
        </p:txBody>
      </p:sp>
      <p:sp>
        <p:nvSpPr>
          <p:cNvPr id="6" name="Footer Placeholder 5"/>
          <p:cNvSpPr>
            <a:spLocks noGrp="1"/>
          </p:cNvSpPr>
          <p:nvPr>
            <p:ph type="ftr" sz="quarter" idx="11"/>
          </p:nvPr>
        </p:nvSpPr>
        <p:spPr>
          <a:xfrm>
            <a:off x="0" y="6446879"/>
            <a:ext cx="12192000" cy="365125"/>
          </a:xfrm>
        </p:spPr>
        <p:txBody>
          <a:bodyPr/>
          <a:lstStyle/>
          <a:p>
            <a:r>
              <a:rPr lang="en-GB" sz="1050"/>
              <a:t>© PSHE Association 2018 </a:t>
            </a:r>
            <a:r>
              <a:rPr lang="en-GB"/>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sp>
        <p:nvSpPr>
          <p:cNvPr id="12" name="TextBox 11"/>
          <p:cNvSpPr txBox="1"/>
          <p:nvPr/>
        </p:nvSpPr>
        <p:spPr>
          <a:xfrm>
            <a:off x="568697" y="4567180"/>
            <a:ext cx="5330614"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should always speak to your parent or a trusted adult in school so they can help you. </a:t>
            </a:r>
          </a:p>
          <a:p>
            <a:endParaRPr lang="en-GB" dirty="0"/>
          </a:p>
        </p:txBody>
      </p:sp>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72861" y="1007466"/>
            <a:ext cx="3885561" cy="2683465"/>
          </a:xfrm>
          <a:prstGeom prst="rect">
            <a:avLst/>
          </a:prstGeom>
        </p:spPr>
      </p:pic>
    </p:spTree>
    <p:extLst>
      <p:ext uri="{BB962C8B-B14F-4D97-AF65-F5344CB8AC3E}">
        <p14:creationId xmlns:p14="http://schemas.microsoft.com/office/powerpoint/2010/main" val="304632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3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fltVal val="0"/>
                                          </p:val>
                                        </p:tav>
                                        <p:tav tm="100000">
                                          <p:val>
                                            <p:strVal val="#ppt_w"/>
                                          </p:val>
                                        </p:tav>
                                      </p:tavLst>
                                    </p:anim>
                                    <p:anim calcmode="lin" valueType="num">
                                      <p:cBhvr>
                                        <p:cTn id="16" dur="1000" fill="hold"/>
                                        <p:tgtEl>
                                          <p:spTgt spid="10"/>
                                        </p:tgtEl>
                                        <p:attrNameLst>
                                          <p:attrName>ppt_h</p:attrName>
                                        </p:attrNameLst>
                                      </p:cBhvr>
                                      <p:tavLst>
                                        <p:tav tm="0">
                                          <p:val>
                                            <p:fltVal val="0"/>
                                          </p:val>
                                        </p:tav>
                                        <p:tav tm="100000">
                                          <p:val>
                                            <p:strVal val="#ppt_h"/>
                                          </p:val>
                                        </p:tav>
                                      </p:tavLst>
                                    </p:anim>
                                    <p:anim calcmode="lin" valueType="num">
                                      <p:cBhvr>
                                        <p:cTn id="17" dur="1000" fill="hold"/>
                                        <p:tgtEl>
                                          <p:spTgt spid="10"/>
                                        </p:tgtEl>
                                        <p:attrNameLst>
                                          <p:attrName>style.rotation</p:attrName>
                                        </p:attrNameLst>
                                      </p:cBhvr>
                                      <p:tavLst>
                                        <p:tav tm="0">
                                          <p:val>
                                            <p:fltVal val="90"/>
                                          </p:val>
                                        </p:tav>
                                        <p:tav tm="100000">
                                          <p:val>
                                            <p:fltVal val="0"/>
                                          </p:val>
                                        </p:tav>
                                      </p:tavLst>
                                    </p:anim>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047504">
            <a:off x="457861" y="2904346"/>
            <a:ext cx="4810602" cy="2071468"/>
          </a:xfrm>
          <a:prstGeom prst="rect">
            <a:avLst/>
          </a:prstGeom>
        </p:spPr>
      </p:pic>
      <p:sp>
        <p:nvSpPr>
          <p:cNvPr id="3" name="TextBox 2"/>
          <p:cNvSpPr txBox="1"/>
          <p:nvPr/>
        </p:nvSpPr>
        <p:spPr>
          <a:xfrm>
            <a:off x="259801" y="50600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8" name="TextBox 7"/>
          <p:cNvSpPr txBox="1"/>
          <p:nvPr/>
        </p:nvSpPr>
        <p:spPr>
          <a:xfrm>
            <a:off x="922712" y="1774010"/>
            <a:ext cx="4967450" cy="4579290"/>
          </a:xfrm>
          <a:prstGeom prst="rect">
            <a:avLst/>
          </a:prstGeom>
          <a:noFill/>
        </p:spPr>
        <p:txBody>
          <a:bodyPr wrap="square" rtlCol="0">
            <a:spAutoFit/>
          </a:bodyPr>
          <a:lstStyle/>
          <a:p>
            <a:r>
              <a:rPr lang="en-US" sz="2800" b="1" dirty="0">
                <a:latin typeface="League Spartan" panose="00000800000000000000" pitchFamily="50" charset="0"/>
              </a:rPr>
              <a:t>Give me 10</a:t>
            </a:r>
          </a:p>
          <a:p>
            <a:r>
              <a:rPr lang="en-US" sz="2400" dirty="0"/>
              <a:t>Make a list of 10 top tips for a good night’s sleep.</a:t>
            </a: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Can you create a 5-minute presentation to share in a whole school assembly? </a:t>
            </a:r>
          </a:p>
          <a:p>
            <a:endParaRPr lang="en-US" sz="2400" b="1" dirty="0">
              <a:solidFill>
                <a:schemeClr val="bg1">
                  <a:lumMod val="50000"/>
                </a:schemeClr>
              </a:solidFill>
            </a:endParaRPr>
          </a:p>
        </p:txBody>
      </p:sp>
      <p:sp>
        <p:nvSpPr>
          <p:cNvPr id="10" name="TextBox 9"/>
          <p:cNvSpPr txBox="1"/>
          <p:nvPr/>
        </p:nvSpPr>
        <p:spPr>
          <a:xfrm>
            <a:off x="6770981" y="942194"/>
            <a:ext cx="4980247" cy="4739759"/>
          </a:xfrm>
          <a:prstGeom prst="rect">
            <a:avLst/>
          </a:prstGeom>
          <a:noFill/>
        </p:spPr>
        <p:txBody>
          <a:bodyPr wrap="square" rtlCol="0">
            <a:spAutoFit/>
          </a:bodyPr>
          <a:lstStyle/>
          <a:p>
            <a:r>
              <a:rPr lang="en-US" sz="2800" b="1" dirty="0">
                <a:latin typeface="League Spartan" panose="00000800000000000000" pitchFamily="50" charset="0"/>
              </a:rPr>
              <a:t>Sleep story</a:t>
            </a:r>
          </a:p>
          <a:p>
            <a:endParaRPr lang="en-US" sz="1000" b="1" dirty="0">
              <a:latin typeface="League Spartan" panose="00000800000000000000" pitchFamily="50" charset="0"/>
            </a:endParaRPr>
          </a:p>
          <a:p>
            <a:r>
              <a:rPr lang="en-US" sz="2400" dirty="0">
                <a:latin typeface="Lato" panose="020F0502020204030203" pitchFamily="34" charset="0"/>
                <a:ea typeface="Lato" panose="020F0502020204030203" pitchFamily="34" charset="0"/>
                <a:cs typeface="Lato" panose="020F0502020204030203" pitchFamily="34" charset="0"/>
              </a:rPr>
              <a:t>Write a short story about a character who is struggling to get a good night’s sleep.  Include advice for others about how they solved the problem. </a:t>
            </a:r>
          </a:p>
          <a:p>
            <a:endParaRPr lang="en-US" sz="2400" dirty="0"/>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p:txBody>
      </p:sp>
      <p:sp>
        <p:nvSpPr>
          <p:cNvPr id="12" name="TextBox 11"/>
          <p:cNvSpPr txBox="1"/>
          <p:nvPr/>
        </p:nvSpPr>
        <p:spPr>
          <a:xfrm rot="20777979">
            <a:off x="1067697" y="3450831"/>
            <a:ext cx="4289680" cy="774010"/>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10 TOP TIPS</a:t>
            </a:r>
          </a:p>
        </p:txBody>
      </p:sp>
      <p:sp>
        <p:nvSpPr>
          <p:cNvPr id="5" name="Footer Placeholder 4"/>
          <p:cNvSpPr>
            <a:spLocks noGrp="1"/>
          </p:cNvSpPr>
          <p:nvPr>
            <p:ph type="ftr" sz="quarter" idx="11"/>
          </p:nvPr>
        </p:nvSpPr>
        <p:spPr>
          <a:xfrm>
            <a:off x="0" y="6380093"/>
            <a:ext cx="12192000" cy="365125"/>
          </a:xfrm>
        </p:spPr>
        <p:txBody>
          <a:bodyPr/>
          <a:lstStyle/>
          <a:p>
            <a:r>
              <a:rPr lang="en-GB" sz="1050"/>
              <a:t>© PSHE Association 2018 </a:t>
            </a:r>
            <a:r>
              <a:rPr lang="en-GB"/>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70981" y="3776767"/>
            <a:ext cx="3845559" cy="2563453"/>
          </a:xfrm>
          <a:prstGeom prst="rect">
            <a:avLst/>
          </a:prstGeom>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2260</Words>
  <Application>Microsoft Office PowerPoint</Application>
  <PresentationFormat>Widescreen</PresentationFormat>
  <Paragraphs>277</Paragraphs>
  <Slides>18</Slides>
  <Notes>18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Open Sans Light</vt:lpstr>
      <vt:lpstr>Lato</vt:lpstr>
      <vt:lpstr>Calibri</vt:lpstr>
      <vt:lpstr>League Spartan</vt:lpstr>
      <vt:lpstr>Gill Sans MT</vt:lpstr>
      <vt:lpstr>Open Sans Extrabold</vt:lpstr>
      <vt:lpstr>Calibri Light</vt:lpstr>
      <vt:lpstr>Lucida Console</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Sam Harvey</cp:lastModifiedBy>
  <cp:revision>214</cp:revision>
  <dcterms:created xsi:type="dcterms:W3CDTF">2018-11-29T11:01:12Z</dcterms:created>
  <dcterms:modified xsi:type="dcterms:W3CDTF">2020-10-05T11:09:51Z</dcterms:modified>
</cp:coreProperties>
</file>