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bookmarkIdSeed="2">
  <p:sldMasterIdLst>
    <p:sldMasterId id="2147483648" r:id="rId1"/>
  </p:sldMasterIdLst>
  <p:notesMasterIdLst>
    <p:notesMasterId r:id="rId20"/>
  </p:notesMasterIdLst>
  <p:sldIdLst>
    <p:sldId id="257" r:id="rId2"/>
    <p:sldId id="278" r:id="rId3"/>
    <p:sldId id="280" r:id="rId4"/>
    <p:sldId id="261" r:id="rId5"/>
    <p:sldId id="282" r:id="rId6"/>
    <p:sldId id="276" r:id="rId7"/>
    <p:sldId id="270" r:id="rId8"/>
    <p:sldId id="271" r:id="rId9"/>
    <p:sldId id="264" r:id="rId10"/>
    <p:sldId id="265" r:id="rId11"/>
    <p:sldId id="272" r:id="rId12"/>
    <p:sldId id="286" r:id="rId13"/>
    <p:sldId id="283" r:id="rId14"/>
    <p:sldId id="266" r:id="rId15"/>
    <p:sldId id="284" r:id="rId16"/>
    <p:sldId id="269" r:id="rId17"/>
    <p:sldId id="268" r:id="rId18"/>
    <p:sldId id="273" r:id="rId19"/>
  </p:sldIdLst>
  <p:sldSz cx="12192000" cy="6858000"/>
  <p:notesSz cx="6858000" cy="9144000"/>
  <p:embeddedFontLst>
    <p:embeddedFont>
      <p:font typeface="Open Sans Extrabold" panose="020B0604020202020204" charset="0"/>
      <p:bold r:id="rId21"/>
      <p:boldItalic r:id="rId22"/>
    </p:embeddedFont>
    <p:embeddedFont>
      <p:font typeface="Gill Sans MT" panose="020B0502020104020203" pitchFamily="34" charset="0"/>
      <p:regular r:id="rId23"/>
      <p:bold r:id="rId24"/>
      <p:italic r:id="rId25"/>
      <p:boldItalic r:id="rId26"/>
    </p:embeddedFont>
    <p:embeddedFont>
      <p:font typeface="League Spartan" panose="020B0604020202020204" charset="0"/>
      <p:bold r:id="rId27"/>
    </p:embeddedFont>
    <p:embeddedFont>
      <p:font typeface="Lucida Console" panose="020B0609040504020204" pitchFamily="49" charset="0"/>
      <p:regular r:id="rId28"/>
    </p:embeddedFont>
    <p:embeddedFont>
      <p:font typeface="Open Sans Light" panose="020B0604020202020204" charset="0"/>
      <p:regular r:id="rId29"/>
      <p:italic r:id="rId30"/>
    </p:embeddedFont>
    <p:embeddedFont>
      <p:font typeface="Calibri" panose="020F0502020204030204" pitchFamily="34" charset="0"/>
      <p:regular r:id="rId31"/>
      <p:bold r:id="rId32"/>
      <p:italic r:id="rId33"/>
      <p:boldItalic r:id="rId34"/>
    </p:embeddedFont>
    <p:embeddedFont>
      <p:font typeface="Calibri Light" panose="020F0302020204030204" pitchFamily="34" charset="0"/>
      <p:regular r:id="rId35"/>
      <p:italic r:id="rId36"/>
    </p:embeddedFont>
    <p:embeddedFont>
      <p:font typeface="Lato" panose="020B0604020202020204" charset="0"/>
      <p:regular r:id="rId37"/>
      <p:bold r:id="rId38"/>
      <p:italic r:id="rId39"/>
      <p:boldItalic r:id="rId4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Teacher Slides" id="{148E51E6-16BC-4460-8FEC-8A9E6CDB5E1A}">
          <p14:sldIdLst>
            <p14:sldId id="257"/>
            <p14:sldId id="278"/>
            <p14:sldId id="280"/>
            <p14:sldId id="261"/>
            <p14:sldId id="282"/>
            <p14:sldId id="276"/>
            <p14:sldId id="270"/>
          </p14:sldIdLst>
        </p14:section>
        <p14:section name="Pupil facing slides" id="{6426DDC9-3476-4499-A402-C5047D3C9974}">
          <p14:sldIdLst>
            <p14:sldId id="271"/>
            <p14:sldId id="264"/>
            <p14:sldId id="265"/>
            <p14:sldId id="272"/>
            <p14:sldId id="286"/>
            <p14:sldId id="283"/>
            <p14:sldId id="266"/>
            <p14:sldId id="284"/>
            <p14:sldId id="269"/>
            <p14:sldId id="268"/>
            <p14:sldId id="273"/>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ally Martin" initials="SM" lastIdx="68" clrIdx="0">
    <p:extLst/>
  </p:cmAuthor>
  <p:cmAuthor id="2" name="Karen" initials="KS" lastIdx="7" clrIdx="1"/>
  <p:cmAuthor id="3" name="Jenny Barksfield" initials="JB" lastIdx="8" clrIdx="2">
    <p:extLst>
      <p:ext uri="{19B8F6BF-5375-455C-9EA6-DF929625EA0E}">
        <p15:presenceInfo xmlns:p15="http://schemas.microsoft.com/office/powerpoint/2012/main" userId="S-1-5-21-1285066173-1815393381-3561576999-2204" providerId="AD"/>
      </p:ext>
    </p:extLst>
  </p:cmAuthor>
  <p:cmAuthor id="4" name="Jenny Fox" initials="JF" lastIdx="7" clrIdx="3">
    <p:extLst>
      <p:ext uri="{19B8F6BF-5375-455C-9EA6-DF929625EA0E}">
        <p15:presenceInfo xmlns:p15="http://schemas.microsoft.com/office/powerpoint/2012/main" userId="S-1-5-21-1285066173-1815393381-3561576999-2620" providerId="AD"/>
      </p:ext>
    </p:extLst>
  </p:cmAuthor>
  <p:cmAuthor id="5" name="Claire Keech" initials="CK" lastIdx="13" clrIdx="4">
    <p:extLst>
      <p:ext uri="{19B8F6BF-5375-455C-9EA6-DF929625EA0E}">
        <p15:presenceInfo xmlns:p15="http://schemas.microsoft.com/office/powerpoint/2012/main" userId="S-1-5-21-1285066173-1815393381-3561576999-2232"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5519E"/>
    <a:srgbClr val="747679"/>
    <a:srgbClr val="CC66FF"/>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79058" autoAdjust="0"/>
  </p:normalViewPr>
  <p:slideViewPr>
    <p:cSldViewPr snapToGrid="0">
      <p:cViewPr varScale="1">
        <p:scale>
          <a:sx n="69" d="100"/>
          <a:sy n="69" d="100"/>
        </p:scale>
        <p:origin x="1234" y="62"/>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6.fntdata"/><Relationship Id="rId39" Type="http://schemas.openxmlformats.org/officeDocument/2006/relationships/font" Target="fonts/font19.fntdata"/><Relationship Id="rId3" Type="http://schemas.openxmlformats.org/officeDocument/2006/relationships/slide" Target="slides/slide2.xml"/><Relationship Id="rId21" Type="http://schemas.openxmlformats.org/officeDocument/2006/relationships/font" Target="fonts/font1.fntdata"/><Relationship Id="rId34" Type="http://schemas.openxmlformats.org/officeDocument/2006/relationships/font" Target="fonts/font14.fntdata"/><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5.fntdata"/><Relationship Id="rId33" Type="http://schemas.openxmlformats.org/officeDocument/2006/relationships/font" Target="fonts/font13.fntdata"/><Relationship Id="rId38" Type="http://schemas.openxmlformats.org/officeDocument/2006/relationships/font" Target="fonts/font18.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29" Type="http://schemas.openxmlformats.org/officeDocument/2006/relationships/font" Target="fonts/font9.fntdata"/><Relationship Id="rId41"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4.fntdata"/><Relationship Id="rId32" Type="http://schemas.openxmlformats.org/officeDocument/2006/relationships/font" Target="fonts/font12.fntdata"/><Relationship Id="rId37" Type="http://schemas.openxmlformats.org/officeDocument/2006/relationships/font" Target="fonts/font17.fntdata"/><Relationship Id="rId40" Type="http://schemas.openxmlformats.org/officeDocument/2006/relationships/font" Target="fonts/font20.fntdata"/><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3.fntdata"/><Relationship Id="rId28" Type="http://schemas.openxmlformats.org/officeDocument/2006/relationships/font" Target="fonts/font8.fntdata"/><Relationship Id="rId36" Type="http://schemas.openxmlformats.org/officeDocument/2006/relationships/font" Target="fonts/font16.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11.fntdata"/><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2.fntdata"/><Relationship Id="rId27" Type="http://schemas.openxmlformats.org/officeDocument/2006/relationships/font" Target="fonts/font7.fntdata"/><Relationship Id="rId30" Type="http://schemas.openxmlformats.org/officeDocument/2006/relationships/font" Target="fonts/font10.fntdata"/><Relationship Id="rId35" Type="http://schemas.openxmlformats.org/officeDocument/2006/relationships/font" Target="fonts/font15.fntdata"/><Relationship Id="rId43"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D187F6F-9843-49C6-B98B-30FABCBEA948}" type="datetimeFigureOut">
              <a:rPr lang="en-GB" smtClean="0"/>
              <a:t>22/12/2020</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67DB251-18AC-41D5-959F-F289AB917537}" type="slidenum">
              <a:rPr lang="en-GB" smtClean="0"/>
              <a:t>‹#›</a:t>
            </a:fld>
            <a:endParaRPr lang="en-GB" dirty="0"/>
          </a:p>
        </p:txBody>
      </p:sp>
    </p:spTree>
    <p:extLst>
      <p:ext uri="{BB962C8B-B14F-4D97-AF65-F5344CB8AC3E}">
        <p14:creationId xmlns:p14="http://schemas.microsoft.com/office/powerpoint/2010/main" val="18683648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1</a:t>
            </a:fld>
            <a:endParaRPr lang="en-GB" dirty="0"/>
          </a:p>
        </p:txBody>
      </p:sp>
    </p:spTree>
    <p:extLst>
      <p:ext uri="{BB962C8B-B14F-4D97-AF65-F5344CB8AC3E}">
        <p14:creationId xmlns:p14="http://schemas.microsoft.com/office/powerpoint/2010/main" val="24653582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2</a:t>
            </a:fld>
            <a:endParaRPr lang="en-GB" dirty="0"/>
          </a:p>
        </p:txBody>
      </p:sp>
    </p:spTree>
    <p:extLst>
      <p:ext uri="{BB962C8B-B14F-4D97-AF65-F5344CB8AC3E}">
        <p14:creationId xmlns:p14="http://schemas.microsoft.com/office/powerpoint/2010/main" val="6403998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3</a:t>
            </a:fld>
            <a:endParaRPr lang="en-GB" dirty="0"/>
          </a:p>
        </p:txBody>
      </p:sp>
    </p:spTree>
    <p:extLst>
      <p:ext uri="{BB962C8B-B14F-4D97-AF65-F5344CB8AC3E}">
        <p14:creationId xmlns:p14="http://schemas.microsoft.com/office/powerpoint/2010/main" val="348435568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4</a:t>
            </a:fld>
            <a:endParaRPr lang="en-GB" dirty="0"/>
          </a:p>
        </p:txBody>
      </p:sp>
    </p:spTree>
    <p:extLst>
      <p:ext uri="{BB962C8B-B14F-4D97-AF65-F5344CB8AC3E}">
        <p14:creationId xmlns:p14="http://schemas.microsoft.com/office/powerpoint/2010/main" val="7716855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5</a:t>
            </a:fld>
            <a:endParaRPr lang="en-GB" dirty="0"/>
          </a:p>
        </p:txBody>
      </p:sp>
    </p:spTree>
    <p:extLst>
      <p:ext uri="{BB962C8B-B14F-4D97-AF65-F5344CB8AC3E}">
        <p14:creationId xmlns:p14="http://schemas.microsoft.com/office/powerpoint/2010/main" val="364065379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6</a:t>
            </a:fld>
            <a:endParaRPr lang="en-GB" dirty="0"/>
          </a:p>
        </p:txBody>
      </p:sp>
    </p:spTree>
    <p:extLst>
      <p:ext uri="{BB962C8B-B14F-4D97-AF65-F5344CB8AC3E}">
        <p14:creationId xmlns:p14="http://schemas.microsoft.com/office/powerpoint/2010/main" val="415453052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7</a:t>
            </a:fld>
            <a:endParaRPr lang="en-GB" dirty="0"/>
          </a:p>
        </p:txBody>
      </p:sp>
    </p:spTree>
    <p:extLst>
      <p:ext uri="{BB962C8B-B14F-4D97-AF65-F5344CB8AC3E}">
        <p14:creationId xmlns:p14="http://schemas.microsoft.com/office/powerpoint/2010/main" val="429061922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0" i="1" dirty="0"/>
          </a:p>
        </p:txBody>
      </p:sp>
      <p:sp>
        <p:nvSpPr>
          <p:cNvPr id="4" name="Slide Number Placeholder 3"/>
          <p:cNvSpPr>
            <a:spLocks noGrp="1"/>
          </p:cNvSpPr>
          <p:nvPr>
            <p:ph type="sldNum" sz="quarter" idx="10"/>
          </p:nvPr>
        </p:nvSpPr>
        <p:spPr/>
        <p:txBody>
          <a:bodyPr/>
          <a:lstStyle/>
          <a:p>
            <a:fld id="{567DB251-18AC-41D5-959F-F289AB917537}" type="slidenum">
              <a:rPr lang="en-GB" smtClean="0"/>
              <a:t>8</a:t>
            </a:fld>
            <a:endParaRPr lang="en-GB" dirty="0"/>
          </a:p>
        </p:txBody>
      </p:sp>
    </p:spTree>
    <p:extLst>
      <p:ext uri="{BB962C8B-B14F-4D97-AF65-F5344CB8AC3E}">
        <p14:creationId xmlns:p14="http://schemas.microsoft.com/office/powerpoint/2010/main" val="151967447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baseline="0" dirty="0" smtClean="0"/>
              <a:t>Teacher Notes </a:t>
            </a:r>
          </a:p>
          <a:p>
            <a:r>
              <a:rPr lang="en-GB" b="0" baseline="0" dirty="0" smtClean="0"/>
              <a:t>Use this slide to display your class agreement / ground rules for PSHE education lessons.  See </a:t>
            </a:r>
            <a:r>
              <a:rPr lang="en-GB" b="1" baseline="0" dirty="0" smtClean="0"/>
              <a:t>Accompanying Teacher Guidance Notes </a:t>
            </a:r>
            <a:r>
              <a:rPr lang="en-GB" b="0" baseline="0" dirty="0" smtClean="0"/>
              <a:t>(separate document).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0" baseline="0" dirty="0" smtClean="0"/>
              <a:t>At the beginning of the lesson, </a:t>
            </a:r>
            <a:r>
              <a:rPr lang="en-GB" sz="1200" b="0" kern="1200" baseline="0" dirty="0" smtClean="0">
                <a:solidFill>
                  <a:schemeClr val="tx1"/>
                </a:solidFill>
                <a:effectLst/>
                <a:latin typeface="+mn-lt"/>
                <a:ea typeface="+mn-ea"/>
                <a:cs typeface="+mn-cs"/>
              </a:rPr>
              <a:t>e</a:t>
            </a:r>
            <a:r>
              <a:rPr lang="en-GB" sz="1200" kern="1200" dirty="0" smtClean="0">
                <a:solidFill>
                  <a:schemeClr val="tx1"/>
                </a:solidFill>
                <a:effectLst/>
                <a:latin typeface="+mn-lt"/>
                <a:ea typeface="+mn-ea"/>
                <a:cs typeface="+mn-cs"/>
              </a:rPr>
              <a:t>stablish or reinforce existing ground rules – add or emphasise any ground rules that are especially relevant to this lesson. </a:t>
            </a:r>
          </a:p>
          <a:p>
            <a:endParaRPr lang="en-GB" b="0" dirty="0"/>
          </a:p>
        </p:txBody>
      </p:sp>
      <p:sp>
        <p:nvSpPr>
          <p:cNvPr id="4" name="Slide Number Placeholder 3"/>
          <p:cNvSpPr>
            <a:spLocks noGrp="1"/>
          </p:cNvSpPr>
          <p:nvPr>
            <p:ph type="sldNum" sz="quarter" idx="10"/>
          </p:nvPr>
        </p:nvSpPr>
        <p:spPr/>
        <p:txBody>
          <a:bodyPr/>
          <a:lstStyle/>
          <a:p>
            <a:fld id="{567DB251-18AC-41D5-959F-F289AB917537}" type="slidenum">
              <a:rPr lang="en-GB" smtClean="0"/>
              <a:t>9</a:t>
            </a:fld>
            <a:endParaRPr lang="en-GB" dirty="0"/>
          </a:p>
        </p:txBody>
      </p:sp>
    </p:spTree>
    <p:extLst>
      <p:ext uri="{BB962C8B-B14F-4D97-AF65-F5344CB8AC3E}">
        <p14:creationId xmlns:p14="http://schemas.microsoft.com/office/powerpoint/2010/main" val="317987951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b="1" baseline="0" dirty="0" smtClean="0"/>
              <a:t>Teacher Notes - </a:t>
            </a:r>
            <a:r>
              <a:rPr lang="en-US" b="1" dirty="0" smtClean="0"/>
              <a:t>Baseline assessment (10 mins)</a:t>
            </a:r>
          </a:p>
          <a:p>
            <a:r>
              <a:rPr lang="en-GB" sz="1200" kern="1200" dirty="0" smtClean="0">
                <a:solidFill>
                  <a:schemeClr val="tx1"/>
                </a:solidFill>
                <a:effectLst/>
                <a:latin typeface="+mn-lt"/>
                <a:ea typeface="+mn-ea"/>
                <a:cs typeface="+mn-cs"/>
              </a:rPr>
              <a:t>Using Resource 1: </a:t>
            </a:r>
            <a:r>
              <a:rPr lang="en-GB" sz="1200" i="1" kern="1200" dirty="0" smtClean="0">
                <a:solidFill>
                  <a:schemeClr val="tx1"/>
                </a:solidFill>
                <a:effectLst/>
                <a:latin typeface="+mn-lt"/>
                <a:ea typeface="+mn-ea"/>
                <a:cs typeface="+mn-cs"/>
              </a:rPr>
              <a:t>Feelings grid</a:t>
            </a:r>
            <a:r>
              <a:rPr lang="en-GB" sz="1200" kern="1200" dirty="0" smtClean="0">
                <a:solidFill>
                  <a:schemeClr val="tx1"/>
                </a:solidFill>
                <a:effectLst/>
                <a:latin typeface="+mn-lt"/>
                <a:ea typeface="+mn-ea"/>
                <a:cs typeface="+mn-cs"/>
              </a:rPr>
              <a:t>, pupils think of as many feelings as they can, and write or draw the feeling under the heading they feel it fits best.  Next, they should write or draw something that gives the good or not so good feeling.  The blank column will be completed at the end of the lesson.</a:t>
            </a:r>
          </a:p>
          <a:p>
            <a:endParaRPr lang="en-GB"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The purpose of this activity is to enable you to find out the pupils’ existing knowledge, understanding and attitudes associated with feelings and how they can change.  Pupils should work individually. Whilst they are working, do not prompt them in any way.  When complete, ensure pupils write their name at the top of their paper.  Collect in and check pupil responses, noting any responses and any misconceptions that need addressing through the lesson</a:t>
            </a:r>
            <a:endParaRPr lang="en-US" b="1" dirty="0" smtClean="0"/>
          </a:p>
        </p:txBody>
      </p:sp>
      <p:sp>
        <p:nvSpPr>
          <p:cNvPr id="4" name="Slide Number Placeholder 3"/>
          <p:cNvSpPr>
            <a:spLocks noGrp="1"/>
          </p:cNvSpPr>
          <p:nvPr>
            <p:ph type="sldNum" sz="quarter" idx="10"/>
          </p:nvPr>
        </p:nvSpPr>
        <p:spPr/>
        <p:txBody>
          <a:bodyPr/>
          <a:lstStyle/>
          <a:p>
            <a:fld id="{567DB251-18AC-41D5-959F-F289AB917537}" type="slidenum">
              <a:rPr lang="en-GB" smtClean="0"/>
              <a:t>10</a:t>
            </a:fld>
            <a:endParaRPr lang="en-GB" dirty="0"/>
          </a:p>
        </p:txBody>
      </p:sp>
    </p:spTree>
    <p:extLst>
      <p:ext uri="{BB962C8B-B14F-4D97-AF65-F5344CB8AC3E}">
        <p14:creationId xmlns:p14="http://schemas.microsoft.com/office/powerpoint/2010/main" val="253986349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smtClean="0"/>
              <a:t>Teacher</a:t>
            </a:r>
            <a:r>
              <a:rPr lang="en-GB" b="1" baseline="0" dirty="0" smtClean="0"/>
              <a:t> Notes – Learning objective and outcomes</a:t>
            </a:r>
            <a:endParaRPr lang="en-GB" b="1"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smtClean="0">
                <a:ln>
                  <a:noFill/>
                </a:ln>
                <a:solidFill>
                  <a:prstClr val="black"/>
                </a:solidFill>
                <a:effectLst/>
                <a:uLnTx/>
                <a:uFillTx/>
                <a:latin typeface="+mn-lt"/>
                <a:ea typeface="+mn-ea"/>
                <a:cs typeface="+mn-cs"/>
              </a:rPr>
              <a:t>Introduce the learning objectives and outcomes, explaining that this lesson will explore good and not so good feelings.</a:t>
            </a:r>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11</a:t>
            </a:fld>
            <a:endParaRPr lang="en-GB" dirty="0"/>
          </a:p>
        </p:txBody>
      </p:sp>
    </p:spTree>
    <p:extLst>
      <p:ext uri="{BB962C8B-B14F-4D97-AF65-F5344CB8AC3E}">
        <p14:creationId xmlns:p14="http://schemas.microsoft.com/office/powerpoint/2010/main" val="303715144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b="1" baseline="0" dirty="0" smtClean="0"/>
              <a:t>Teacher Notes – </a:t>
            </a:r>
            <a:r>
              <a:rPr lang="en-US" b="1" baseline="0" dirty="0" smtClean="0"/>
              <a:t>Maz’s feeling</a:t>
            </a:r>
            <a:r>
              <a:rPr lang="en-US" b="1" dirty="0" smtClean="0"/>
              <a:t> (5 mins)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Display the</a:t>
            </a:r>
            <a:r>
              <a:rPr lang="en-GB" sz="1200" kern="1200" baseline="0" dirty="0" smtClean="0">
                <a:solidFill>
                  <a:schemeClr val="tx1"/>
                </a:solidFill>
                <a:effectLst/>
                <a:latin typeface="+mn-lt"/>
                <a:ea typeface="+mn-ea"/>
                <a:cs typeface="+mn-cs"/>
              </a:rPr>
              <a:t> </a:t>
            </a:r>
            <a:r>
              <a:rPr lang="en-GB" sz="1200" i="1" u="sng" kern="1200" baseline="0" dirty="0" smtClean="0">
                <a:solidFill>
                  <a:schemeClr val="tx1"/>
                </a:solidFill>
                <a:effectLst/>
                <a:latin typeface="+mn-lt"/>
                <a:ea typeface="+mn-ea"/>
                <a:cs typeface="+mn-cs"/>
              </a:rPr>
              <a:t>Everyday Feelings</a:t>
            </a:r>
            <a:r>
              <a:rPr lang="en-GB" sz="1200" i="1" u="sng" kern="1200" dirty="0" smtClean="0">
                <a:solidFill>
                  <a:schemeClr val="tx1"/>
                </a:solidFill>
                <a:effectLst/>
                <a:latin typeface="+mn-lt"/>
                <a:ea typeface="+mn-ea"/>
                <a:cs typeface="+mn-cs"/>
              </a:rPr>
              <a:t>  </a:t>
            </a:r>
            <a:r>
              <a:rPr lang="en-GB" sz="1200" kern="1200" dirty="0" smtClean="0">
                <a:solidFill>
                  <a:schemeClr val="tx1"/>
                </a:solidFill>
                <a:effectLst/>
                <a:latin typeface="+mn-lt"/>
                <a:ea typeface="+mn-ea"/>
                <a:cs typeface="+mn-cs"/>
              </a:rPr>
              <a:t>list from the last session and add any new feelings to the list.  Ask pupils to decide if each of the feelings is a good or not so good feeling and draw or display a ‘happy’ face or a ‘sad’ face next to each of the feelings. Draw a question mark by any feelings that pupils are unsure how to classify.  </a:t>
            </a:r>
          </a:p>
          <a:p>
            <a:r>
              <a:rPr lang="en-GB" sz="1200" kern="1200" dirty="0" smtClean="0">
                <a:solidFill>
                  <a:schemeClr val="tx1"/>
                </a:solidFill>
                <a:effectLst/>
                <a:latin typeface="+mn-lt"/>
                <a:ea typeface="+mn-ea"/>
                <a:cs typeface="+mn-cs"/>
              </a:rPr>
              <a:t>Display the </a:t>
            </a:r>
            <a:r>
              <a:rPr lang="en-GB" sz="1200" i="1" kern="1200" dirty="0" smtClean="0">
                <a:solidFill>
                  <a:schemeClr val="tx1"/>
                </a:solidFill>
                <a:effectLst/>
                <a:latin typeface="+mn-lt"/>
                <a:ea typeface="+mn-ea"/>
                <a:cs typeface="+mn-cs"/>
              </a:rPr>
              <a:t>Everyday Feelings</a:t>
            </a:r>
            <a:r>
              <a:rPr lang="en-GB" sz="1200" kern="1200" dirty="0" smtClean="0">
                <a:solidFill>
                  <a:schemeClr val="tx1"/>
                </a:solidFill>
                <a:effectLst/>
                <a:latin typeface="+mn-lt"/>
                <a:ea typeface="+mn-ea"/>
                <a:cs typeface="+mn-cs"/>
              </a:rPr>
              <a:t> list on the working wall for use again in the next lesson.   </a:t>
            </a:r>
          </a:p>
          <a:p>
            <a:r>
              <a:rPr lang="en-GB" sz="1200" kern="1200" dirty="0" smtClean="0">
                <a:solidFill>
                  <a:schemeClr val="tx1"/>
                </a:solidFill>
                <a:effectLst/>
                <a:latin typeface="+mn-lt"/>
                <a:ea typeface="+mn-ea"/>
                <a:cs typeface="+mn-cs"/>
              </a:rPr>
              <a:t> </a:t>
            </a:r>
            <a:endParaRPr lang="en-US" b="1" dirty="0" smtClean="0"/>
          </a:p>
        </p:txBody>
      </p:sp>
      <p:sp>
        <p:nvSpPr>
          <p:cNvPr id="4" name="Slide Number Placeholder 3"/>
          <p:cNvSpPr>
            <a:spLocks noGrp="1"/>
          </p:cNvSpPr>
          <p:nvPr>
            <p:ph type="sldNum" sz="quarter" idx="10"/>
          </p:nvPr>
        </p:nvSpPr>
        <p:spPr/>
        <p:txBody>
          <a:bodyPr/>
          <a:lstStyle/>
          <a:p>
            <a:fld id="{567DB251-18AC-41D5-959F-F289AB917537}" type="slidenum">
              <a:rPr lang="en-GB" smtClean="0"/>
              <a:t>12</a:t>
            </a:fld>
            <a:endParaRPr lang="en-GB" dirty="0"/>
          </a:p>
        </p:txBody>
      </p:sp>
    </p:spTree>
    <p:extLst>
      <p:ext uri="{BB962C8B-B14F-4D97-AF65-F5344CB8AC3E}">
        <p14:creationId xmlns:p14="http://schemas.microsoft.com/office/powerpoint/2010/main" val="381694182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kern="1200" dirty="0" smtClean="0">
                <a:solidFill>
                  <a:schemeClr val="tx1"/>
                </a:solidFill>
                <a:effectLst/>
                <a:latin typeface="+mn-lt"/>
                <a:ea typeface="+mn-ea"/>
                <a:cs typeface="+mn-cs"/>
              </a:rPr>
              <a:t>Teacher notes</a:t>
            </a:r>
            <a:r>
              <a:rPr lang="en-GB" sz="1200" b="1" kern="1200" baseline="0" dirty="0" smtClean="0">
                <a:solidFill>
                  <a:schemeClr val="tx1"/>
                </a:solidFill>
                <a:effectLst/>
                <a:latin typeface="+mn-lt"/>
                <a:ea typeface="+mn-ea"/>
                <a:cs typeface="+mn-cs"/>
              </a:rPr>
              <a:t> – How does Maz feel about? 10 mins</a:t>
            </a:r>
            <a:r>
              <a:rPr lang="en-GB" sz="1200" kern="1200" dirty="0" smtClean="0">
                <a:solidFill>
                  <a:schemeClr val="tx1"/>
                </a:solidFill>
                <a:effectLst/>
                <a:latin typeface="+mn-lt"/>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Pin up the feelings words from Resource 2a</a:t>
            </a:r>
            <a:r>
              <a:rPr lang="en-GB" sz="1200" i="1" kern="1200" dirty="0" smtClean="0">
                <a:solidFill>
                  <a:schemeClr val="tx1"/>
                </a:solidFill>
                <a:effectLst/>
                <a:latin typeface="+mn-lt"/>
                <a:ea typeface="+mn-ea"/>
                <a:cs typeface="+mn-cs"/>
              </a:rPr>
              <a:t>: Display words</a:t>
            </a:r>
            <a:r>
              <a:rPr lang="en-GB" sz="1200" kern="1200" dirty="0" smtClean="0">
                <a:solidFill>
                  <a:schemeClr val="tx1"/>
                </a:solidFill>
                <a:effectLst/>
                <a:latin typeface="+mn-lt"/>
                <a:ea typeface="+mn-ea"/>
                <a:cs typeface="+mn-cs"/>
              </a:rPr>
              <a:t> individually in different areas around the room – use feelings picture cards for those pupils who may require support - and ask pupils to put themselves in the role of Maz.  Read out the first scenario from Resource 2b: </a:t>
            </a:r>
            <a:r>
              <a:rPr lang="en-GB" sz="1200" i="1" kern="1200" dirty="0" smtClean="0">
                <a:solidFill>
                  <a:schemeClr val="tx1"/>
                </a:solidFill>
                <a:effectLst/>
                <a:latin typeface="+mn-lt"/>
                <a:ea typeface="+mn-ea"/>
                <a:cs typeface="+mn-cs"/>
              </a:rPr>
              <a:t>Everyday situations </a:t>
            </a:r>
            <a:r>
              <a:rPr lang="en-GB" sz="1200" kern="1200" dirty="0" smtClean="0">
                <a:solidFill>
                  <a:schemeClr val="tx1"/>
                </a:solidFill>
                <a:effectLst/>
                <a:latin typeface="+mn-lt"/>
                <a:ea typeface="+mn-ea"/>
                <a:cs typeface="+mn-cs"/>
              </a:rPr>
              <a:t>– teacher list.  Pupils decide which of the displayed words best represents how they think Maz might feel, and stand next to that word.  Repeat for remaining scenarios.</a:t>
            </a:r>
          </a:p>
          <a:p>
            <a:r>
              <a:rPr lang="en-GB" sz="1200" kern="1200" dirty="0" smtClean="0">
                <a:solidFill>
                  <a:schemeClr val="tx1"/>
                </a:solidFill>
                <a:effectLst/>
                <a:latin typeface="+mn-lt"/>
                <a:ea typeface="+mn-ea"/>
                <a:cs typeface="+mn-cs"/>
              </a:rPr>
              <a:t>Ask:</a:t>
            </a:r>
          </a:p>
          <a:p>
            <a:pPr lvl="0"/>
            <a:r>
              <a:rPr lang="en-GB" sz="1200" kern="1200" dirty="0" smtClean="0">
                <a:solidFill>
                  <a:schemeClr val="tx1"/>
                </a:solidFill>
                <a:effectLst/>
                <a:latin typeface="+mn-lt"/>
                <a:ea typeface="+mn-ea"/>
                <a:cs typeface="+mn-cs"/>
              </a:rPr>
              <a:t>Does everyone agree on how Maz feels?</a:t>
            </a:r>
          </a:p>
          <a:p>
            <a:pPr lvl="0"/>
            <a:r>
              <a:rPr lang="en-GB" sz="1200" kern="1200" dirty="0" smtClean="0">
                <a:solidFill>
                  <a:schemeClr val="tx1"/>
                </a:solidFill>
                <a:effectLst/>
                <a:latin typeface="+mn-lt"/>
                <a:ea typeface="+mn-ea"/>
                <a:cs typeface="+mn-cs"/>
              </a:rPr>
              <a:t>Does everyone feel the same?</a:t>
            </a:r>
          </a:p>
          <a:p>
            <a:pPr lvl="0"/>
            <a:r>
              <a:rPr lang="en-GB" sz="1200" kern="1200" dirty="0" smtClean="0">
                <a:solidFill>
                  <a:schemeClr val="tx1"/>
                </a:solidFill>
                <a:effectLst/>
                <a:latin typeface="+mn-lt"/>
                <a:ea typeface="+mn-ea"/>
                <a:cs typeface="+mn-cs"/>
              </a:rPr>
              <a:t>Think about how someone else might feel in this situation?</a:t>
            </a:r>
          </a:p>
          <a:p>
            <a:pPr lvl="0"/>
            <a:r>
              <a:rPr lang="en-GB" sz="1200" kern="1200" dirty="0" smtClean="0">
                <a:solidFill>
                  <a:schemeClr val="tx1"/>
                </a:solidFill>
                <a:effectLst/>
                <a:latin typeface="+mn-lt"/>
                <a:ea typeface="+mn-ea"/>
                <a:cs typeface="+mn-cs"/>
              </a:rPr>
              <a:t>Would they feel the same as Maz?</a:t>
            </a:r>
          </a:p>
          <a:p>
            <a:pPr lvl="0"/>
            <a:r>
              <a:rPr lang="en-GB" sz="1200" kern="1200" dirty="0" smtClean="0">
                <a:solidFill>
                  <a:schemeClr val="tx1"/>
                </a:solidFill>
                <a:effectLst/>
                <a:latin typeface="+mn-lt"/>
                <a:ea typeface="+mn-ea"/>
                <a:cs typeface="+mn-cs"/>
              </a:rPr>
              <a:t>Why might they feel different? </a:t>
            </a:r>
          </a:p>
          <a:p>
            <a:endParaRPr lang="en-GB" sz="120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567DB251-18AC-41D5-959F-F289AB917537}" type="slidenum">
              <a:rPr lang="en-GB" smtClean="0"/>
              <a:t>13</a:t>
            </a:fld>
            <a:endParaRPr lang="en-GB" dirty="0"/>
          </a:p>
        </p:txBody>
      </p:sp>
    </p:spTree>
    <p:extLst>
      <p:ext uri="{BB962C8B-B14F-4D97-AF65-F5344CB8AC3E}">
        <p14:creationId xmlns:p14="http://schemas.microsoft.com/office/powerpoint/2010/main" val="313950060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smtClean="0"/>
              <a:t>Teacher notes</a:t>
            </a:r>
            <a:r>
              <a:rPr lang="en-US" b="1" baseline="0" dirty="0" smtClean="0"/>
              <a:t> – My Feelings (10 mins)</a:t>
            </a:r>
          </a:p>
          <a:p>
            <a:r>
              <a:rPr lang="en-GB" sz="1200" kern="1200" dirty="0" smtClean="0">
                <a:solidFill>
                  <a:schemeClr val="tx1"/>
                </a:solidFill>
                <a:effectLst/>
                <a:latin typeface="+mn-lt"/>
                <a:ea typeface="+mn-ea"/>
                <a:cs typeface="+mn-cs"/>
              </a:rPr>
              <a:t>This is a personal reflection activity where pupils think about how they feel about certain everyday things and situations.  </a:t>
            </a:r>
          </a:p>
          <a:p>
            <a:r>
              <a:rPr lang="en-GB" sz="1200" kern="1200" dirty="0" smtClean="0">
                <a:solidFill>
                  <a:schemeClr val="tx1"/>
                </a:solidFill>
                <a:effectLst/>
                <a:latin typeface="+mn-lt"/>
                <a:ea typeface="+mn-ea"/>
                <a:cs typeface="+mn-cs"/>
              </a:rPr>
              <a:t>Using Resource 3a: </a:t>
            </a:r>
            <a:r>
              <a:rPr lang="en-GB" sz="1200" i="1" kern="1200" dirty="0" smtClean="0">
                <a:solidFill>
                  <a:schemeClr val="tx1"/>
                </a:solidFill>
                <a:effectLst/>
                <a:latin typeface="+mn-lt"/>
                <a:ea typeface="+mn-ea"/>
                <a:cs typeface="+mn-cs"/>
              </a:rPr>
              <a:t>My feelings frame</a:t>
            </a:r>
            <a:r>
              <a:rPr lang="en-GB" sz="1200" kern="1200" dirty="0" smtClean="0">
                <a:solidFill>
                  <a:schemeClr val="tx1"/>
                </a:solidFill>
                <a:effectLst/>
                <a:latin typeface="+mn-lt"/>
                <a:ea typeface="+mn-ea"/>
                <a:cs typeface="+mn-cs"/>
              </a:rPr>
              <a:t>, pupils identify if the situation gives them a good or not so good feeling and write their feeling in the box.  Share their responses with one other person of their choice and compare their feelings about different things.  Discuss as a class and ask questions to elicit the understanding that not everyone will feel the same.  Ask: does everyone like sweets/ the sun/ pop music?  Is everybody scared of the dark/spiders?</a:t>
            </a:r>
          </a:p>
          <a:p>
            <a:r>
              <a:rPr lang="en-GB" sz="1200" b="1" kern="1200" dirty="0" smtClean="0">
                <a:solidFill>
                  <a:schemeClr val="tx1"/>
                </a:solidFill>
                <a:effectLst/>
                <a:latin typeface="+mn-lt"/>
                <a:ea typeface="+mn-ea"/>
                <a:cs typeface="+mn-cs"/>
              </a:rPr>
              <a:t>Support:  </a:t>
            </a:r>
            <a:endParaRPr lang="en-GB"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Pupils respond on Resource 3a with a happy, sad, or not sure emoji to show their responses.  Display a list of feelings words that they can match to the emoji faces. </a:t>
            </a:r>
          </a:p>
          <a:p>
            <a:r>
              <a:rPr lang="en-GB" sz="1200" b="1" kern="1200" dirty="0" smtClean="0">
                <a:solidFill>
                  <a:schemeClr val="tx1"/>
                </a:solidFill>
                <a:effectLst/>
                <a:latin typeface="+mn-lt"/>
                <a:ea typeface="+mn-ea"/>
                <a:cs typeface="+mn-cs"/>
              </a:rPr>
              <a:t>Challenge:</a:t>
            </a:r>
            <a:endParaRPr lang="en-GB"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Using Resource 3b: My feelings frame (challenge), continue as above but ask pupils to identify their own situations in addition to those on the sheet.</a:t>
            </a:r>
          </a:p>
          <a:p>
            <a:endParaRPr lang="en-US" b="0" dirty="0" smtClean="0"/>
          </a:p>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14</a:t>
            </a:fld>
            <a:endParaRPr lang="en-GB" dirty="0"/>
          </a:p>
        </p:txBody>
      </p:sp>
    </p:spTree>
    <p:extLst>
      <p:ext uri="{BB962C8B-B14F-4D97-AF65-F5344CB8AC3E}">
        <p14:creationId xmlns:p14="http://schemas.microsoft.com/office/powerpoint/2010/main" val="205820984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kern="1200" dirty="0" smtClean="0">
                <a:solidFill>
                  <a:schemeClr val="tx1"/>
                </a:solidFill>
                <a:effectLst/>
                <a:latin typeface="+mn-lt"/>
                <a:ea typeface="+mn-ea"/>
                <a:cs typeface="+mn-cs"/>
              </a:rPr>
              <a:t>Teacher notes</a:t>
            </a:r>
            <a:r>
              <a:rPr lang="en-GB" sz="1200" b="1" kern="1200" baseline="0" dirty="0" smtClean="0">
                <a:solidFill>
                  <a:schemeClr val="tx1"/>
                </a:solidFill>
                <a:effectLst/>
                <a:latin typeface="+mn-lt"/>
                <a:ea typeface="+mn-ea"/>
                <a:cs typeface="+mn-cs"/>
              </a:rPr>
              <a:t> –Feelings can change? 15 mins</a:t>
            </a:r>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Explain that all feelings come and go, even happy and good feelings can sometimes change to not so happy and good feelings. </a:t>
            </a:r>
          </a:p>
          <a:p>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Read aloud the scenarios from Resource 4a: </a:t>
            </a:r>
            <a:r>
              <a:rPr lang="en-GB" sz="1200" i="1" kern="1200" dirty="0" smtClean="0">
                <a:solidFill>
                  <a:schemeClr val="tx1"/>
                </a:solidFill>
                <a:effectLst/>
                <a:latin typeface="+mn-lt"/>
                <a:ea typeface="+mn-ea"/>
                <a:cs typeface="+mn-cs"/>
              </a:rPr>
              <a:t>Maz’s feelings – teacher cards</a:t>
            </a:r>
            <a:r>
              <a:rPr lang="en-GB" sz="1200" kern="1200" dirty="0" smtClean="0">
                <a:solidFill>
                  <a:schemeClr val="tx1"/>
                </a:solidFill>
                <a:effectLst/>
                <a:latin typeface="+mn-lt"/>
                <a:ea typeface="+mn-ea"/>
                <a:cs typeface="+mn-cs"/>
              </a:rPr>
              <a:t>.   Using resource 4b: Maz’s </a:t>
            </a:r>
            <a:r>
              <a:rPr lang="en-GB" sz="1200" i="1" kern="1200" dirty="0" smtClean="0">
                <a:solidFill>
                  <a:schemeClr val="tx1"/>
                </a:solidFill>
                <a:effectLst/>
                <a:latin typeface="+mn-lt"/>
                <a:ea typeface="+mn-ea"/>
                <a:cs typeface="+mn-cs"/>
              </a:rPr>
              <a:t>changing feelings grid,</a:t>
            </a:r>
            <a:r>
              <a:rPr lang="en-GB" sz="1200" kern="1200" dirty="0" smtClean="0">
                <a:solidFill>
                  <a:schemeClr val="tx1"/>
                </a:solidFill>
                <a:effectLst/>
                <a:latin typeface="+mn-lt"/>
                <a:ea typeface="+mn-ea"/>
                <a:cs typeface="+mn-cs"/>
              </a:rPr>
              <a:t> pupils work in pairs, to record or say feelings words which show how Maz’s feelings change.  For example: Eating sweets – At first Maz feels…</a:t>
            </a:r>
            <a:r>
              <a:rPr lang="en-GB" sz="1200" i="1" kern="1200" dirty="0" smtClean="0">
                <a:solidFill>
                  <a:schemeClr val="tx1"/>
                </a:solidFill>
                <a:effectLst/>
                <a:latin typeface="+mn-lt"/>
                <a:ea typeface="+mn-ea"/>
                <a:cs typeface="+mn-cs"/>
              </a:rPr>
              <a:t>happy</a:t>
            </a:r>
            <a:r>
              <a:rPr lang="en-GB" sz="1200" kern="1200" dirty="0" smtClean="0">
                <a:solidFill>
                  <a:schemeClr val="tx1"/>
                </a:solidFill>
                <a:effectLst/>
                <a:latin typeface="+mn-lt"/>
                <a:ea typeface="+mn-ea"/>
                <a:cs typeface="+mn-cs"/>
              </a:rPr>
              <a:t>; later on he feels </a:t>
            </a:r>
            <a:r>
              <a:rPr lang="en-GB" sz="1200" i="1" kern="1200" dirty="0" smtClean="0">
                <a:solidFill>
                  <a:schemeClr val="tx1"/>
                </a:solidFill>
                <a:effectLst/>
                <a:latin typeface="+mn-lt"/>
                <a:ea typeface="+mn-ea"/>
                <a:cs typeface="+mn-cs"/>
              </a:rPr>
              <a:t>unhappy</a:t>
            </a:r>
            <a:r>
              <a:rPr lang="en-GB" sz="1200" kern="1200" dirty="0" smtClean="0">
                <a:solidFill>
                  <a:schemeClr val="tx1"/>
                </a:solidFill>
                <a:effectLst/>
                <a:latin typeface="+mn-lt"/>
                <a:ea typeface="+mn-ea"/>
                <a:cs typeface="+mn-cs"/>
              </a:rPr>
              <a:t>.  Display feelings vocabulary lists for support.  Next, pupils make suggestions for what he could do to feel better. For example: </a:t>
            </a:r>
            <a:r>
              <a:rPr lang="en-GB" sz="1200" i="1" kern="1200" dirty="0" smtClean="0">
                <a:solidFill>
                  <a:schemeClr val="tx1"/>
                </a:solidFill>
                <a:effectLst/>
                <a:latin typeface="+mn-lt"/>
                <a:ea typeface="+mn-ea"/>
                <a:cs typeface="+mn-cs"/>
              </a:rPr>
              <a:t>have a glass of water and next time save some sweets for another day.</a:t>
            </a:r>
            <a:endParaRPr lang="en-GB" sz="1200" kern="1200" dirty="0" smtClean="0">
              <a:solidFill>
                <a:schemeClr val="tx1"/>
              </a:solidFill>
              <a:effectLst/>
              <a:latin typeface="+mn-lt"/>
              <a:ea typeface="+mn-ea"/>
              <a:cs typeface="+mn-cs"/>
            </a:endParaRPr>
          </a:p>
          <a:p>
            <a:r>
              <a:rPr lang="en-GB" sz="1200" kern="1200" dirty="0" smtClean="0">
                <a:solidFill>
                  <a:schemeClr val="tx1"/>
                </a:solidFill>
                <a:effectLst/>
                <a:latin typeface="+mn-lt"/>
                <a:ea typeface="+mn-ea"/>
                <a:cs typeface="+mn-cs"/>
              </a:rPr>
              <a:t> </a:t>
            </a:r>
          </a:p>
          <a:p>
            <a:r>
              <a:rPr lang="en-GB" sz="1200" b="1" kern="1200" dirty="0" smtClean="0">
                <a:solidFill>
                  <a:schemeClr val="tx1"/>
                </a:solidFill>
                <a:effectLst/>
                <a:latin typeface="+mn-lt"/>
                <a:ea typeface="+mn-ea"/>
                <a:cs typeface="+mn-cs"/>
              </a:rPr>
              <a:t>Teaching point: </a:t>
            </a:r>
            <a:r>
              <a:rPr lang="en-GB" sz="1200" kern="1200" dirty="0" smtClean="0">
                <a:solidFill>
                  <a:schemeClr val="tx1"/>
                </a:solidFill>
                <a:effectLst/>
                <a:latin typeface="+mn-lt"/>
                <a:ea typeface="+mn-ea"/>
                <a:cs typeface="+mn-cs"/>
              </a:rPr>
              <a:t>Note that these are things that we can all do when something is bothering us, or when we are having not so good feelings.</a:t>
            </a:r>
          </a:p>
          <a:p>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Next, pupils verbally suggest ways that</a:t>
            </a:r>
            <a:r>
              <a:rPr lang="en-GB" sz="1200" b="1" kern="1200" dirty="0" smtClean="0">
                <a:solidFill>
                  <a:schemeClr val="tx1"/>
                </a:solidFill>
                <a:effectLst/>
                <a:latin typeface="+mn-lt"/>
                <a:ea typeface="+mn-ea"/>
                <a:cs typeface="+mn-cs"/>
              </a:rPr>
              <a:t> they</a:t>
            </a:r>
            <a:r>
              <a:rPr lang="en-GB" sz="1200" kern="1200" dirty="0" smtClean="0">
                <a:solidFill>
                  <a:schemeClr val="tx1"/>
                </a:solidFill>
                <a:effectLst/>
                <a:latin typeface="+mn-lt"/>
                <a:ea typeface="+mn-ea"/>
                <a:cs typeface="+mn-cs"/>
              </a:rPr>
              <a:t> could help Maz to feel better.  If necessary, support pupils with suggestions such as: listen to him, share a toy with him, play with him or help him to find an adult to talk to.</a:t>
            </a:r>
          </a:p>
          <a:p>
            <a:endParaRPr lang="en-GB" sz="120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567DB251-18AC-41D5-959F-F289AB917537}" type="slidenum">
              <a:rPr lang="en-GB" smtClean="0"/>
              <a:t>15</a:t>
            </a:fld>
            <a:endParaRPr lang="en-GB" dirty="0"/>
          </a:p>
        </p:txBody>
      </p:sp>
    </p:spTree>
    <p:extLst>
      <p:ext uri="{BB962C8B-B14F-4D97-AF65-F5344CB8AC3E}">
        <p14:creationId xmlns:p14="http://schemas.microsoft.com/office/powerpoint/2010/main" val="394416121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smtClean="0">
                <a:ln>
                  <a:noFill/>
                </a:ln>
                <a:solidFill>
                  <a:prstClr val="black"/>
                </a:solidFill>
                <a:effectLst/>
                <a:uLnTx/>
                <a:uFillTx/>
                <a:latin typeface="+mn-lt"/>
                <a:ea typeface="+mn-ea"/>
                <a:cs typeface="+mn-cs"/>
              </a:rPr>
              <a:t>Teacher Notes – Reflecting on and Signposting support 5 mins</a:t>
            </a:r>
          </a:p>
          <a:p>
            <a:r>
              <a:rPr lang="en-GB" sz="1200" kern="1200" dirty="0" smtClean="0">
                <a:solidFill>
                  <a:schemeClr val="tx1"/>
                </a:solidFill>
                <a:effectLst/>
                <a:latin typeface="+mn-lt"/>
                <a:ea typeface="+mn-ea"/>
                <a:cs typeface="+mn-cs"/>
              </a:rPr>
              <a:t>Ask pupils to discuss some of the things that we can do to help us feel better when we’re feeling not so good.  Display a large postcard, addressed to Maz and write down some of the ideas the pupils have for what Maz could do to help himself feel better when feeling not so good. </a:t>
            </a:r>
          </a:p>
          <a:p>
            <a:r>
              <a:rPr lang="en-GB" sz="1200" kern="1200" dirty="0" smtClean="0">
                <a:solidFill>
                  <a:schemeClr val="tx1"/>
                </a:solidFill>
                <a:effectLst/>
                <a:latin typeface="+mn-lt"/>
                <a:ea typeface="+mn-ea"/>
                <a:cs typeface="+mn-cs"/>
              </a:rPr>
              <a:t> </a:t>
            </a:r>
          </a:p>
          <a:p>
            <a:r>
              <a:rPr lang="en-GB" sz="1200" kern="1200" dirty="0" smtClean="0">
                <a:solidFill>
                  <a:schemeClr val="tx1"/>
                </a:solidFill>
                <a:effectLst/>
                <a:latin typeface="+mn-lt"/>
                <a:ea typeface="+mn-ea"/>
                <a:cs typeface="+mn-cs"/>
              </a:rPr>
              <a:t>Are there any strategies for Maz that they could also use to help themselves to feel good?  Discuss where at home and at school they can go to for support with their feelings.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smtClean="0">
              <a:ln>
                <a:noFill/>
              </a:ln>
              <a:solidFill>
                <a:prstClr val="black"/>
              </a:solidFill>
              <a:effectLst/>
              <a:uLnTx/>
              <a:uFillTx/>
              <a:latin typeface="+mn-lt"/>
              <a:ea typeface="+mn-ea"/>
              <a:cs typeface="+mn-cs"/>
            </a:endParaRPr>
          </a:p>
          <a:p>
            <a:endParaRPr lang="en-GB" i="1" dirty="0"/>
          </a:p>
        </p:txBody>
      </p:sp>
      <p:sp>
        <p:nvSpPr>
          <p:cNvPr id="4" name="Slide Number Placeholder 3"/>
          <p:cNvSpPr>
            <a:spLocks noGrp="1"/>
          </p:cNvSpPr>
          <p:nvPr>
            <p:ph type="sldNum" sz="quarter" idx="10"/>
          </p:nvPr>
        </p:nvSpPr>
        <p:spPr/>
        <p:txBody>
          <a:bodyPr/>
          <a:lstStyle/>
          <a:p>
            <a:fld id="{567DB251-18AC-41D5-959F-F289AB917537}" type="slidenum">
              <a:rPr lang="en-GB" smtClean="0"/>
              <a:t>16</a:t>
            </a:fld>
            <a:endParaRPr lang="en-GB" dirty="0"/>
          </a:p>
        </p:txBody>
      </p:sp>
    </p:spTree>
    <p:extLst>
      <p:ext uri="{BB962C8B-B14F-4D97-AF65-F5344CB8AC3E}">
        <p14:creationId xmlns:p14="http://schemas.microsoft.com/office/powerpoint/2010/main" val="22344867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smtClean="0"/>
              <a:t>Teacher</a:t>
            </a:r>
            <a:r>
              <a:rPr lang="en-GB" b="1" baseline="0" dirty="0" smtClean="0"/>
              <a:t> Notes – End-point assessment (5 mins)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smtClean="0">
                <a:solidFill>
                  <a:schemeClr val="tx1"/>
                </a:solidFill>
                <a:effectLst/>
                <a:latin typeface="+mn-lt"/>
                <a:ea typeface="+mn-ea"/>
                <a:cs typeface="+mn-cs"/>
              </a:rPr>
              <a:t>Return to the baseline assessment activity sheets.  Pupils should annotate with any new learning, and complete the blank column with ideas for what can make them feel good.</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1" baseline="0" dirty="0" smtClean="0"/>
          </a:p>
          <a:p>
            <a:pPr marL="0" marR="0" lvl="0" indent="0" algn="l" defTabSz="914400" rtl="0" eaLnBrk="1" fontAlgn="auto" latinLnBrk="0" hangingPunct="1">
              <a:lnSpc>
                <a:spcPct val="100000"/>
              </a:lnSpc>
              <a:spcBef>
                <a:spcPts val="0"/>
              </a:spcBef>
              <a:spcAft>
                <a:spcPts val="0"/>
              </a:spcAft>
              <a:buClrTx/>
              <a:buSzTx/>
              <a:buFontTx/>
              <a:buNone/>
              <a:tabLst/>
              <a:defRPr/>
            </a:pPr>
            <a:endParaRPr lang="en-GB" i="1" dirty="0"/>
          </a:p>
        </p:txBody>
      </p:sp>
      <p:sp>
        <p:nvSpPr>
          <p:cNvPr id="4" name="Slide Number Placeholder 3"/>
          <p:cNvSpPr>
            <a:spLocks noGrp="1"/>
          </p:cNvSpPr>
          <p:nvPr>
            <p:ph type="sldNum" sz="quarter" idx="10"/>
          </p:nvPr>
        </p:nvSpPr>
        <p:spPr/>
        <p:txBody>
          <a:bodyPr/>
          <a:lstStyle/>
          <a:p>
            <a:fld id="{567DB251-18AC-41D5-959F-F289AB917537}" type="slidenum">
              <a:rPr lang="en-GB" smtClean="0"/>
              <a:t>17</a:t>
            </a:fld>
            <a:endParaRPr lang="en-GB" dirty="0"/>
          </a:p>
        </p:txBody>
      </p:sp>
    </p:spTree>
    <p:extLst>
      <p:ext uri="{BB962C8B-B14F-4D97-AF65-F5344CB8AC3E}">
        <p14:creationId xmlns:p14="http://schemas.microsoft.com/office/powerpoint/2010/main" val="181983886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smtClean="0">
                <a:ln>
                  <a:noFill/>
                </a:ln>
                <a:solidFill>
                  <a:prstClr val="black"/>
                </a:solidFill>
                <a:effectLst/>
                <a:uLnTx/>
                <a:uFillTx/>
                <a:latin typeface="+mn-lt"/>
                <a:ea typeface="+mn-ea"/>
                <a:cs typeface="+mn-cs"/>
              </a:rPr>
              <a:t>Teacher Notes – Extension activities</a:t>
            </a:r>
            <a:endParaRPr kumimoji="0" lang="en-GB" sz="1200" b="0" i="1" u="none" strike="noStrike" kern="1200" cap="none" spc="0" normalizeH="0" baseline="0" noProof="0" dirty="0" smtClean="0">
              <a:ln>
                <a:noFill/>
              </a:ln>
              <a:solidFill>
                <a:prstClr val="black"/>
              </a:solidFill>
              <a:effectLst/>
              <a:uLnTx/>
              <a:uFillTx/>
              <a:latin typeface="+mn-lt"/>
              <a:ea typeface="+mn-ea"/>
              <a:cs typeface="+mn-cs"/>
            </a:endParaRPr>
          </a:p>
          <a:p>
            <a:r>
              <a:rPr lang="en-GB" i="0" dirty="0" smtClean="0"/>
              <a:t>These activities</a:t>
            </a:r>
            <a:r>
              <a:rPr lang="en-GB" i="0" baseline="0" dirty="0" smtClean="0"/>
              <a:t> can be included if you have additional time in the lesson or afterwards, to challenge pupils who need to be stretched or for pupils who demonstrate a particular interest in this topic. </a:t>
            </a:r>
            <a:endParaRPr lang="en-GB" i="0" dirty="0"/>
          </a:p>
        </p:txBody>
      </p:sp>
      <p:sp>
        <p:nvSpPr>
          <p:cNvPr id="4" name="Slide Number Placeholder 3"/>
          <p:cNvSpPr>
            <a:spLocks noGrp="1"/>
          </p:cNvSpPr>
          <p:nvPr>
            <p:ph type="sldNum" sz="quarter" idx="10"/>
          </p:nvPr>
        </p:nvSpPr>
        <p:spPr/>
        <p:txBody>
          <a:bodyPr/>
          <a:lstStyle/>
          <a:p>
            <a:fld id="{567DB251-18AC-41D5-959F-F289AB917537}" type="slidenum">
              <a:rPr lang="en-GB" smtClean="0"/>
              <a:t>18</a:t>
            </a:fld>
            <a:endParaRPr lang="en-GB" dirty="0"/>
          </a:p>
        </p:txBody>
      </p:sp>
    </p:spTree>
    <p:extLst>
      <p:ext uri="{BB962C8B-B14F-4D97-AF65-F5344CB8AC3E}">
        <p14:creationId xmlns:p14="http://schemas.microsoft.com/office/powerpoint/2010/main" val="40481242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984470F4-175C-4A70-8ECA-46736DE131CE}" type="datetime1">
              <a:rPr lang="en-GB" smtClean="0"/>
              <a:t>22/12/2020</a:t>
            </a:fld>
            <a:endParaRPr lang="en-GB" dirty="0"/>
          </a:p>
        </p:txBody>
      </p:sp>
      <p:sp>
        <p:nvSpPr>
          <p:cNvPr id="5" name="Footer Placeholder 4"/>
          <p:cNvSpPr>
            <a:spLocks noGrp="1"/>
          </p:cNvSpPr>
          <p:nvPr>
            <p:ph type="ftr" sz="quarter" idx="11"/>
          </p:nvPr>
        </p:nvSpPr>
        <p:spPr/>
        <p:txBody>
          <a:bodyPr/>
          <a:lstStyle/>
          <a:p>
            <a:r>
              <a:rPr lang="en-GB" dirty="0" smtClean="0"/>
              <a:t>© PSHE Association 2018   </a:t>
            </a:r>
            <a:endParaRPr lang="en-GB"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4242684499"/>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bg>
      <p:bgPr>
        <a:solidFill>
          <a:srgbClr val="95519E"/>
        </a:solid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1769436" y="6567015"/>
            <a:ext cx="422564" cy="365125"/>
          </a:xfrm>
          <a:prstGeom prst="rect">
            <a:avLst/>
          </a:prstGeom>
        </p:spPr>
        <p:txBody>
          <a:bodyPr/>
          <a:lstStyle>
            <a:lvl1pP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pPr/>
              <a:t>‹#›</a:t>
            </a:fld>
            <a:endParaRPr lang="en-GB" dirty="0"/>
          </a:p>
        </p:txBody>
      </p:sp>
      <p:sp>
        <p:nvSpPr>
          <p:cNvPr id="3" name="Picture Placeholder 2"/>
          <p:cNvSpPr>
            <a:spLocks noGrp="1"/>
          </p:cNvSpPr>
          <p:nvPr>
            <p:ph type="pic" sz="quarter" idx="13"/>
          </p:nvPr>
        </p:nvSpPr>
        <p:spPr>
          <a:xfrm>
            <a:off x="9448199" y="980303"/>
            <a:ext cx="1854200" cy="2833688"/>
          </a:xfrm>
          <a:prstGeom prst="rect">
            <a:avLst/>
          </a:prstGeom>
        </p:spPr>
        <p:txBody>
          <a:bodyPr/>
          <a:lstStyle/>
          <a:p>
            <a:endParaRPr lang="en-GB" dirty="0"/>
          </a:p>
        </p:txBody>
      </p:sp>
      <p:sp>
        <p:nvSpPr>
          <p:cNvPr id="5" name="Picture Placeholder 4"/>
          <p:cNvSpPr>
            <a:spLocks noGrp="1"/>
          </p:cNvSpPr>
          <p:nvPr>
            <p:ph type="pic" sz="quarter" idx="14"/>
          </p:nvPr>
        </p:nvSpPr>
        <p:spPr>
          <a:xfrm>
            <a:off x="2817813" y="1152525"/>
            <a:ext cx="1828800" cy="1828800"/>
          </a:xfrm>
          <a:prstGeom prst="rect">
            <a:avLst/>
          </a:prstGeom>
        </p:spPr>
        <p:txBody>
          <a:bodyPr/>
          <a:lstStyle/>
          <a:p>
            <a:endParaRPr lang="en-GB" dirty="0"/>
          </a:p>
        </p:txBody>
      </p:sp>
    </p:spTree>
    <p:extLst>
      <p:ext uri="{BB962C8B-B14F-4D97-AF65-F5344CB8AC3E}">
        <p14:creationId xmlns:p14="http://schemas.microsoft.com/office/powerpoint/2010/main" val="1654991098"/>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88E2805F-DA71-4224-9B1D-7B332DC352DD}" type="datetime1">
              <a:rPr lang="en-GB" smtClean="0"/>
              <a:t>22/12/2020</a:t>
            </a:fld>
            <a:endParaRPr lang="en-GB" dirty="0"/>
          </a:p>
        </p:txBody>
      </p:sp>
      <p:sp>
        <p:nvSpPr>
          <p:cNvPr id="5" name="Footer Placeholder 4"/>
          <p:cNvSpPr>
            <a:spLocks noGrp="1"/>
          </p:cNvSpPr>
          <p:nvPr>
            <p:ph type="ftr" sz="quarter" idx="11"/>
          </p:nvPr>
        </p:nvSpPr>
        <p:spPr/>
        <p:txBody>
          <a:bodyPr/>
          <a:lstStyle/>
          <a:p>
            <a:r>
              <a:rPr lang="en-GB" dirty="0" smtClean="0"/>
              <a:t>© PSHE Association 2018   </a:t>
            </a:r>
            <a:endParaRPr lang="en-GB"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3603445390"/>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2D636E0B-35A5-4DF2-ACE2-1A1E85DBD40F}" type="datetime1">
              <a:rPr lang="en-GB" smtClean="0"/>
              <a:t>22/12/2020</a:t>
            </a:fld>
            <a:endParaRPr lang="en-GB" dirty="0"/>
          </a:p>
        </p:txBody>
      </p:sp>
      <p:sp>
        <p:nvSpPr>
          <p:cNvPr id="6" name="Footer Placeholder 5"/>
          <p:cNvSpPr>
            <a:spLocks noGrp="1"/>
          </p:cNvSpPr>
          <p:nvPr>
            <p:ph type="ftr" sz="quarter" idx="11"/>
          </p:nvPr>
        </p:nvSpPr>
        <p:spPr/>
        <p:txBody>
          <a:bodyPr/>
          <a:lstStyle/>
          <a:p>
            <a:r>
              <a:rPr lang="en-GB" dirty="0" smtClean="0"/>
              <a:t>© PSHE Association 2018   </a:t>
            </a:r>
            <a:endParaRPr lang="en-GB" dirty="0"/>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20306121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a:xfrm>
            <a:off x="838200" y="6356350"/>
            <a:ext cx="2743200" cy="365125"/>
          </a:xfrm>
          <a:prstGeom prst="rect">
            <a:avLst/>
          </a:prstGeom>
        </p:spPr>
        <p:txBody>
          <a:bodyPr/>
          <a:lstStyle/>
          <a:p>
            <a:fld id="{2AEDC1C9-F2F6-4A2B-B860-DDCD2DDDF51E}" type="datetime1">
              <a:rPr lang="en-GB" smtClean="0"/>
              <a:t>22/12/2020</a:t>
            </a:fld>
            <a:endParaRPr lang="en-GB" dirty="0"/>
          </a:p>
        </p:txBody>
      </p:sp>
      <p:sp>
        <p:nvSpPr>
          <p:cNvPr id="8" name="Footer Placeholder 7"/>
          <p:cNvSpPr>
            <a:spLocks noGrp="1"/>
          </p:cNvSpPr>
          <p:nvPr>
            <p:ph type="ftr" sz="quarter" idx="11"/>
          </p:nvPr>
        </p:nvSpPr>
        <p:spPr/>
        <p:txBody>
          <a:bodyPr/>
          <a:lstStyle/>
          <a:p>
            <a:r>
              <a:rPr lang="en-GB" dirty="0" smtClean="0"/>
              <a:t>© PSHE Association 2018   </a:t>
            </a:r>
            <a:endParaRPr lang="en-GB" dirty="0"/>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12099929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smtClean="0"/>
              <a:t>Click to edit Master title style</a:t>
            </a:r>
            <a:endParaRPr lang="en-GB"/>
          </a:p>
        </p:txBody>
      </p:sp>
      <p:sp>
        <p:nvSpPr>
          <p:cNvPr id="3" name="Date Placeholder 2"/>
          <p:cNvSpPr>
            <a:spLocks noGrp="1"/>
          </p:cNvSpPr>
          <p:nvPr>
            <p:ph type="dt" sz="half" idx="10"/>
          </p:nvPr>
        </p:nvSpPr>
        <p:spPr>
          <a:xfrm>
            <a:off x="838200" y="6356350"/>
            <a:ext cx="2743200" cy="365125"/>
          </a:xfrm>
          <a:prstGeom prst="rect">
            <a:avLst/>
          </a:prstGeom>
        </p:spPr>
        <p:txBody>
          <a:bodyPr/>
          <a:lstStyle/>
          <a:p>
            <a:fld id="{33AF0C7C-4974-4629-A2CD-C62706C669CA}" type="datetime1">
              <a:rPr lang="en-GB" smtClean="0"/>
              <a:t>22/12/2020</a:t>
            </a:fld>
            <a:endParaRPr lang="en-GB" dirty="0"/>
          </a:p>
        </p:txBody>
      </p:sp>
      <p:sp>
        <p:nvSpPr>
          <p:cNvPr id="4" name="Footer Placeholder 3"/>
          <p:cNvSpPr>
            <a:spLocks noGrp="1"/>
          </p:cNvSpPr>
          <p:nvPr>
            <p:ph type="ftr" sz="quarter" idx="11"/>
          </p:nvPr>
        </p:nvSpPr>
        <p:spPr/>
        <p:txBody>
          <a:bodyPr/>
          <a:lstStyle/>
          <a:p>
            <a:r>
              <a:rPr lang="en-GB" dirty="0" smtClean="0"/>
              <a:t>© PSHE Association 2018   </a:t>
            </a:r>
            <a:endParaRPr lang="en-GB" dirty="0"/>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36141577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lvl1pPr>
              <a:defRPr sz="1400">
                <a:solidFill>
                  <a:schemeClr val="tx1"/>
                </a:solidFill>
              </a:defRPr>
            </a:lvl1pPr>
          </a:lstStyle>
          <a:p>
            <a:r>
              <a:rPr lang="en-GB" dirty="0" smtClean="0"/>
              <a:t>© PSHE Association 2018   </a:t>
            </a:r>
            <a:endParaRPr lang="en-GB" dirty="0"/>
          </a:p>
        </p:txBody>
      </p:sp>
      <p:sp>
        <p:nvSpPr>
          <p:cNvPr id="7" name="Slide Number Placeholder 5"/>
          <p:cNvSpPr>
            <a:spLocks noGrp="1"/>
          </p:cNvSpPr>
          <p:nvPr>
            <p:ph type="sldNum" sz="quarter" idx="12"/>
          </p:nvPr>
        </p:nvSpPr>
        <p:spPr>
          <a:xfrm>
            <a:off x="11769436" y="6567015"/>
            <a:ext cx="422564" cy="365125"/>
          </a:xfrm>
          <a:prstGeom prst="rect">
            <a:avLst/>
          </a:prstGeom>
        </p:spPr>
        <p:txBody>
          <a:bodyPr/>
          <a:lstStyle>
            <a:lvl1pPr>
              <a:defRPr lang="en-GB" sz="1400" kern="1200" smtClean="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pPr/>
              <a:t>‹#›</a:t>
            </a:fld>
            <a:endParaRPr lang="en-GB" dirty="0"/>
          </a:p>
        </p:txBody>
      </p:sp>
    </p:spTree>
    <p:extLst>
      <p:ext uri="{BB962C8B-B14F-4D97-AF65-F5344CB8AC3E}">
        <p14:creationId xmlns:p14="http://schemas.microsoft.com/office/powerpoint/2010/main" val="389767247"/>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42EDA5EB-EE76-45BE-8113-F2C30DAF07B6}" type="datetime1">
              <a:rPr lang="en-GB" smtClean="0"/>
              <a:t>22/12/2020</a:t>
            </a:fld>
            <a:endParaRPr lang="en-GB" dirty="0"/>
          </a:p>
        </p:txBody>
      </p:sp>
      <p:sp>
        <p:nvSpPr>
          <p:cNvPr id="6" name="Footer Placeholder 5"/>
          <p:cNvSpPr>
            <a:spLocks noGrp="1"/>
          </p:cNvSpPr>
          <p:nvPr>
            <p:ph type="ftr" sz="quarter" idx="11"/>
          </p:nvPr>
        </p:nvSpPr>
        <p:spPr/>
        <p:txBody>
          <a:bodyPr/>
          <a:lstStyle/>
          <a:p>
            <a:r>
              <a:rPr lang="en-GB" dirty="0" smtClean="0"/>
              <a:t>© PSHE Association 2018   </a:t>
            </a:r>
            <a:endParaRPr lang="en-GB" dirty="0"/>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1613991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97388F7C-F017-4C39-9FD0-28AEE7A64FB0}" type="datetime1">
              <a:rPr lang="en-GB" smtClean="0"/>
              <a:t>22/12/2020</a:t>
            </a:fld>
            <a:endParaRPr lang="en-GB" dirty="0"/>
          </a:p>
        </p:txBody>
      </p:sp>
      <p:sp>
        <p:nvSpPr>
          <p:cNvPr id="6" name="Footer Placeholder 5"/>
          <p:cNvSpPr>
            <a:spLocks noGrp="1"/>
          </p:cNvSpPr>
          <p:nvPr>
            <p:ph type="ftr" sz="quarter" idx="11"/>
          </p:nvPr>
        </p:nvSpPr>
        <p:spPr/>
        <p:txBody>
          <a:bodyPr/>
          <a:lstStyle/>
          <a:p>
            <a:r>
              <a:rPr lang="en-GB" dirty="0" smtClean="0"/>
              <a:t>© PSHE Association 2018   </a:t>
            </a:r>
            <a:endParaRPr lang="en-GB" dirty="0"/>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11365309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4D82577-5986-4170-AE62-BB82E79D9AE7}" type="datetime1">
              <a:rPr lang="en-GB" smtClean="0"/>
              <a:t>22/12/2020</a:t>
            </a:fld>
            <a:endParaRPr lang="en-GB" dirty="0"/>
          </a:p>
        </p:txBody>
      </p:sp>
      <p:sp>
        <p:nvSpPr>
          <p:cNvPr id="5" name="Footer Placeholder 4"/>
          <p:cNvSpPr>
            <a:spLocks noGrp="1"/>
          </p:cNvSpPr>
          <p:nvPr>
            <p:ph type="ftr" sz="quarter" idx="11"/>
          </p:nvPr>
        </p:nvSpPr>
        <p:spPr/>
        <p:txBody>
          <a:bodyPr/>
          <a:lstStyle/>
          <a:p>
            <a:r>
              <a:rPr lang="en-GB" dirty="0" smtClean="0"/>
              <a:t>© PSHE Association 2018   </a:t>
            </a:r>
            <a:endParaRPr lang="en-GB"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11410822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A2DC40F6-1D2E-4892-9964-988432149B15}" type="datetime1">
              <a:rPr lang="en-GB" smtClean="0"/>
              <a:t>22/12/2020</a:t>
            </a:fld>
            <a:endParaRPr lang="en-GB" dirty="0"/>
          </a:p>
        </p:txBody>
      </p:sp>
      <p:sp>
        <p:nvSpPr>
          <p:cNvPr id="5" name="Footer Placeholder 4"/>
          <p:cNvSpPr>
            <a:spLocks noGrp="1"/>
          </p:cNvSpPr>
          <p:nvPr>
            <p:ph type="ftr" sz="quarter" idx="11"/>
          </p:nvPr>
        </p:nvSpPr>
        <p:spPr/>
        <p:txBody>
          <a:bodyPr/>
          <a:lstStyle/>
          <a:p>
            <a:r>
              <a:rPr lang="en-GB" dirty="0" smtClean="0"/>
              <a:t>© PSHE Association 2018   </a:t>
            </a:r>
            <a:endParaRPr lang="en-GB" dirty="0"/>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dirty="0"/>
          </a:p>
        </p:txBody>
      </p:sp>
    </p:spTree>
    <p:extLst>
      <p:ext uri="{BB962C8B-B14F-4D97-AF65-F5344CB8AC3E}">
        <p14:creationId xmlns:p14="http://schemas.microsoft.com/office/powerpoint/2010/main" val="12711420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Footer Placeholder 4"/>
          <p:cNvSpPr>
            <a:spLocks noGrp="1"/>
          </p:cNvSpPr>
          <p:nvPr>
            <p:ph type="ftr" sz="quarter" idx="3"/>
          </p:nvPr>
        </p:nvSpPr>
        <p:spPr>
          <a:xfrm>
            <a:off x="0" y="6581516"/>
            <a:ext cx="12192000" cy="365125"/>
          </a:xfrm>
          <a:prstGeom prst="rect">
            <a:avLst/>
          </a:prstGeom>
          <a:noFill/>
        </p:spPr>
        <p:txBody>
          <a:bodyPr vert="horz" lIns="91440" tIns="45720" rIns="91440" bIns="45720" rtlCol="0" anchor="ctr"/>
          <a:lstStyle>
            <a:lvl1pPr algn="ct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r>
              <a:rPr lang="en-GB" dirty="0" smtClean="0"/>
              <a:t>© PSHE Association 2018   </a:t>
            </a:r>
            <a:endParaRPr lang="en-GB" dirty="0"/>
          </a:p>
        </p:txBody>
      </p:sp>
    </p:spTree>
    <p:extLst>
      <p:ext uri="{BB962C8B-B14F-4D97-AF65-F5344CB8AC3E}">
        <p14:creationId xmlns:p14="http://schemas.microsoft.com/office/powerpoint/2010/main" val="318116158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iming>
    <p:tnLst>
      <p:par>
        <p:cTn id="1" dur="indefinite" restart="never" nodeType="tmRoot"/>
      </p:par>
    </p:tnLst>
  </p:timing>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pshe-association.org.uk/system/files/Mental%20Health%20guidance%20online%20version%20(Updated%20for%202019)_0.pdf"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3.png"/><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8" Type="http://schemas.openxmlformats.org/officeDocument/2006/relationships/hyperlink" Target="http://www.pshe-association.org.uk/" TargetMode="External"/><Relationship Id="rId3" Type="http://schemas.openxmlformats.org/officeDocument/2006/relationships/hyperlink" Target="https://pshe-association.org.uk/resources_search_details.aspx?ResourceId=570&amp;Keyword=&amp;SubjectID=0&amp;LevelID=0&amp;ResourceTypeID=3&amp;SuggestedUseID=0" TargetMode="External"/><Relationship Id="rId7" Type="http://schemas.openxmlformats.org/officeDocument/2006/relationships/image" Target="../media/image12.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7.png"/><Relationship Id="rId4" Type="http://schemas.openxmlformats.org/officeDocument/2006/relationships/image" Target="../media/image10.png"/><Relationship Id="rId9" Type="http://schemas.openxmlformats.org/officeDocument/2006/relationships/image" Target="../media/image13.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19.png"/></Relationships>
</file>

<file path=ppt/slides/_rels/slide1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5.png"/><Relationship Id="rId7" Type="http://schemas.openxmlformats.org/officeDocument/2006/relationships/image" Target="../media/image22.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6.xml"/><Relationship Id="rId1" Type="http://schemas.openxmlformats.org/officeDocument/2006/relationships/slideLayout" Target="../slideLayouts/slideLayout7.xml"/><Relationship Id="rId4" Type="http://schemas.openxmlformats.org/officeDocument/2006/relationships/image" Target="../media/image19.png"/></Relationships>
</file>

<file path=ppt/slides/_rels/slide1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7.xml"/><Relationship Id="rId1" Type="http://schemas.openxmlformats.org/officeDocument/2006/relationships/slideLayout" Target="../slideLayouts/slideLayout7.xml"/><Relationship Id="rId4" Type="http://schemas.openxmlformats.org/officeDocument/2006/relationships/image" Target="../media/image27.png"/></Relationships>
</file>

<file path=ppt/slides/_rels/slide1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14" name="Picture 13">
            <a:hlinkClick r:id="rId3"/>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811831" y="2366090"/>
            <a:ext cx="2957605" cy="4183667"/>
          </a:xfrm>
          <a:prstGeom prst="rect">
            <a:avLst/>
          </a:prstGeom>
          <a:ln>
            <a:noFill/>
          </a:ln>
          <a:effectLst>
            <a:outerShdw blurRad="292100" dist="139700" dir="2700000" algn="tl" rotWithShape="0">
              <a:srgbClr val="333333">
                <a:alpha val="65000"/>
              </a:srgbClr>
            </a:outerShdw>
          </a:effectLst>
        </p:spPr>
      </p:pic>
      <p:sp>
        <p:nvSpPr>
          <p:cNvPr id="17" name="TextBox 16"/>
          <p:cNvSpPr txBox="1"/>
          <p:nvPr/>
        </p:nvSpPr>
        <p:spPr>
          <a:xfrm>
            <a:off x="820805" y="4759787"/>
            <a:ext cx="6729086" cy="1569660"/>
          </a:xfrm>
          <a:prstGeom prst="rect">
            <a:avLst/>
          </a:prstGeom>
          <a:noFill/>
        </p:spPr>
        <p:txBody>
          <a:bodyPr wrap="square" rtlCol="0">
            <a:spAutoFit/>
          </a:bodyPr>
          <a:lstStyle/>
          <a:p>
            <a:pPr algn="ctr"/>
            <a:r>
              <a:rPr lang="en-GB" sz="32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Lesson 2: </a:t>
            </a:r>
          </a:p>
          <a:p>
            <a:pPr algn="ctr"/>
            <a:r>
              <a:rPr lang="en-GB" sz="32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Good and not so good feelings </a:t>
            </a:r>
            <a:endParaRPr lang="en-GB" sz="3200" dirty="0" smtClean="0">
              <a:latin typeface="League Spartan" panose="00000800000000000000" pitchFamily="50" charset="0"/>
              <a:ea typeface="Open Sans Extrabold" panose="020B0906030804020204" pitchFamily="34" charset="0"/>
              <a:cs typeface="Open Sans Extrabold" panose="020B0906030804020204" pitchFamily="34" charset="0"/>
            </a:endParaRPr>
          </a:p>
          <a:p>
            <a:pPr algn="ctr"/>
            <a:endParaRPr lang="en-GB" sz="3200" dirty="0" smtClean="0">
              <a:solidFill>
                <a:schemeClr val="bg1">
                  <a:lumMod val="50000"/>
                </a:schemeClr>
              </a:solidFill>
              <a:latin typeface="Lucida Console" panose="020B0609040504020204" pitchFamily="49" charset="0"/>
            </a:endParaRPr>
          </a:p>
        </p:txBody>
      </p:sp>
      <p:sp>
        <p:nvSpPr>
          <p:cNvPr id="10" name="Rectangle 9"/>
          <p:cNvSpPr/>
          <p:nvPr/>
        </p:nvSpPr>
        <p:spPr>
          <a:xfrm>
            <a:off x="331325" y="590433"/>
            <a:ext cx="1250731" cy="1034540"/>
          </a:xfrm>
          <a:prstGeom prst="rect">
            <a:avLst/>
          </a:prstGeom>
          <a:solidFill>
            <a:srgbClr val="95519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 name="TextBox 7"/>
          <p:cNvSpPr txBox="1"/>
          <p:nvPr/>
        </p:nvSpPr>
        <p:spPr>
          <a:xfrm>
            <a:off x="788893" y="2909125"/>
            <a:ext cx="6580095" cy="1754326"/>
          </a:xfrm>
          <a:prstGeom prst="rect">
            <a:avLst/>
          </a:prstGeom>
          <a:solidFill>
            <a:srgbClr val="95519E"/>
          </a:solidFill>
        </p:spPr>
        <p:txBody>
          <a:bodyPr wrap="square" rtlCol="0">
            <a:spAutoFit/>
          </a:bodyPr>
          <a:lstStyle/>
          <a:p>
            <a:pPr algn="ctr"/>
            <a:r>
              <a:rPr lang="en-GB" sz="36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Mental health  and emotional wellbeing </a:t>
            </a:r>
          </a:p>
          <a:p>
            <a:pPr algn="ctr"/>
            <a:r>
              <a:rPr lang="en-GB" sz="36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KS1</a:t>
            </a:r>
          </a:p>
        </p:txBody>
      </p:sp>
      <p:sp>
        <p:nvSpPr>
          <p:cNvPr id="5" name="Slide Number Placeholder 4"/>
          <p:cNvSpPr>
            <a:spLocks noGrp="1"/>
          </p:cNvSpPr>
          <p:nvPr>
            <p:ph type="sldNum" sz="quarter" idx="12"/>
          </p:nvPr>
        </p:nvSpPr>
        <p:spPr/>
        <p:txBody>
          <a:bodyPr/>
          <a:lstStyle/>
          <a:p>
            <a:fld id="{2D651D86-383D-45DB-A701-76B5BFCFE28F}" type="slidenum">
              <a:rPr lang="en-GB" smtClean="0"/>
              <a:t>1</a:t>
            </a:fld>
            <a:endParaRPr lang="en-GB" dirty="0"/>
          </a:p>
        </p:txBody>
      </p:sp>
      <p:sp>
        <p:nvSpPr>
          <p:cNvPr id="2" name="Footer Placeholder 1"/>
          <p:cNvSpPr>
            <a:spLocks noGrp="1"/>
          </p:cNvSpPr>
          <p:nvPr>
            <p:ph type="ftr" sz="quarter" idx="4294967295"/>
          </p:nvPr>
        </p:nvSpPr>
        <p:spPr>
          <a:xfrm>
            <a:off x="0" y="6558386"/>
            <a:ext cx="12192000" cy="307975"/>
          </a:xfrm>
        </p:spPr>
        <p:txBody>
          <a:bodyPr/>
          <a:lstStyle/>
          <a:p>
            <a:r>
              <a:rPr lang="en-GB" dirty="0">
                <a:solidFill>
                  <a:schemeClr val="bg1"/>
                </a:solidFill>
              </a:rPr>
              <a:t>© PSHE Association </a:t>
            </a:r>
            <a:r>
              <a:rPr lang="en-GB" dirty="0" smtClean="0">
                <a:solidFill>
                  <a:schemeClr val="bg1"/>
                </a:solidFill>
              </a:rPr>
              <a:t>2018 </a:t>
            </a:r>
            <a:r>
              <a:rPr lang="en-GB" dirty="0">
                <a:solidFill>
                  <a:schemeClr val="bg1"/>
                </a:solidFill>
              </a:rPr>
              <a:t>	</a:t>
            </a:r>
            <a:r>
              <a:rPr lang="en-GB" dirty="0"/>
              <a:t> </a:t>
            </a:r>
          </a:p>
        </p:txBody>
      </p:sp>
      <p:sp>
        <p:nvSpPr>
          <p:cNvPr id="7" name="Cloud Callout 6"/>
          <p:cNvSpPr/>
          <p:nvPr/>
        </p:nvSpPr>
        <p:spPr>
          <a:xfrm>
            <a:off x="5909731" y="195939"/>
            <a:ext cx="3697080" cy="1932775"/>
          </a:xfrm>
          <a:prstGeom prst="cloudCallout">
            <a:avLst>
              <a:gd name="adj1" fmla="val 45622"/>
              <a:gd name="adj2" fmla="val 63305"/>
            </a:avLst>
          </a:prstGeom>
          <a:solidFill>
            <a:schemeClr val="bg1"/>
          </a:solidFill>
          <a:ln>
            <a:noFill/>
          </a:ln>
        </p:spPr>
        <p:style>
          <a:lnRef idx="0">
            <a:scrgbClr r="0" g="0" b="0"/>
          </a:lnRef>
          <a:fillRef idx="0">
            <a:scrgbClr r="0" g="0" b="0"/>
          </a:fillRef>
          <a:effectRef idx="0">
            <a:scrgbClr r="0" g="0" b="0"/>
          </a:effectRef>
          <a:fontRef idx="minor">
            <a:schemeClr val="dk1"/>
          </a:fontRef>
        </p:style>
        <p:txBody>
          <a:bodyPr rtlCol="0" anchor="ctr"/>
          <a:lstStyle/>
          <a:p>
            <a:pPr algn="ctr"/>
            <a:r>
              <a:rPr lang="en-GB" sz="2000" dirty="0" smtClean="0">
                <a:solidFill>
                  <a:schemeClr val="tx1"/>
                </a:solidFill>
                <a:latin typeface="League Spartan" panose="00000800000000000000" pitchFamily="50" charset="0"/>
                <a:ea typeface="Lato" panose="020F0502020204030203" pitchFamily="34" charset="0"/>
                <a:cs typeface="Lato" panose="020F0502020204030203" pitchFamily="34" charset="0"/>
              </a:rPr>
              <a:t>Ensure you read the guidance before teaching the lesson</a:t>
            </a:r>
            <a:endParaRPr lang="en-GB" sz="2000" dirty="0">
              <a:solidFill>
                <a:schemeClr val="tx1"/>
              </a:solidFill>
              <a:latin typeface="League Spartan" panose="00000800000000000000" pitchFamily="50" charset="0"/>
              <a:ea typeface="Lato" panose="020F0502020204030203" pitchFamily="34" charset="0"/>
              <a:cs typeface="Lato" panose="020F0502020204030203" pitchFamily="34" charset="0"/>
            </a:endParaRPr>
          </a:p>
        </p:txBody>
      </p:sp>
      <p:pic>
        <p:nvPicPr>
          <p:cNvPr id="9" name="Picture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27393" y="363207"/>
            <a:ext cx="1814538" cy="1024390"/>
          </a:xfrm>
          <a:prstGeom prst="rect">
            <a:avLst/>
          </a:prstGeom>
        </p:spPr>
      </p:pic>
      <p:sp>
        <p:nvSpPr>
          <p:cNvPr id="13" name="TextBox 12"/>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Teacher </a:t>
            </a:r>
          </a:p>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s</a:t>
            </a:r>
            <a:r>
              <a:rPr lang="en-GB" sz="2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lide</a:t>
            </a:r>
            <a:endPar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endParaRPr>
          </a:p>
        </p:txBody>
      </p:sp>
      <p:pic>
        <p:nvPicPr>
          <p:cNvPr id="3" name="Picture 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926438" y="668380"/>
            <a:ext cx="2305003" cy="2144409"/>
          </a:xfrm>
          <a:prstGeom prst="rect">
            <a:avLst/>
          </a:prstGeom>
        </p:spPr>
      </p:pic>
    </p:spTree>
    <p:extLst>
      <p:ext uri="{BB962C8B-B14F-4D97-AF65-F5344CB8AC3E}">
        <p14:creationId xmlns:p14="http://schemas.microsoft.com/office/powerpoint/2010/main" val="175182678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2D651D86-383D-45DB-A701-76B5BFCFE28F}" type="slidenum">
              <a:rPr lang="en-GB" smtClean="0"/>
              <a:pPr/>
              <a:t>2</a:t>
            </a:fld>
            <a:endParaRPr lang="en-GB" dirty="0"/>
          </a:p>
        </p:txBody>
      </p:sp>
      <p:sp>
        <p:nvSpPr>
          <p:cNvPr id="3" name="TextBox 2"/>
          <p:cNvSpPr txBox="1"/>
          <p:nvPr/>
        </p:nvSpPr>
        <p:spPr>
          <a:xfrm>
            <a:off x="434893" y="515456"/>
            <a:ext cx="9177913" cy="830997"/>
          </a:xfrm>
          <a:prstGeom prst="rect">
            <a:avLst/>
          </a:prstGeom>
          <a:solidFill>
            <a:srgbClr val="95519E"/>
          </a:solidFill>
        </p:spPr>
        <p:txBody>
          <a:bodyPr wrap="square" rtlCol="0">
            <a:spAutoFit/>
          </a:bodyPr>
          <a:lstStyle/>
          <a:p>
            <a:r>
              <a:rPr lang="en-GB" sz="4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Using this PowerPoint</a:t>
            </a:r>
            <a:endParaRPr lang="en-GB" sz="4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endParaRPr>
          </a:p>
        </p:txBody>
      </p:sp>
      <p:sp>
        <p:nvSpPr>
          <p:cNvPr id="5" name="TextBox 4"/>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Teacher </a:t>
            </a:r>
          </a:p>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s</a:t>
            </a:r>
            <a:r>
              <a:rPr lang="en-GB" sz="2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lide</a:t>
            </a:r>
            <a:endPar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endParaRPr>
          </a:p>
        </p:txBody>
      </p:sp>
      <p:sp>
        <p:nvSpPr>
          <p:cNvPr id="6" name="TextBox 5"/>
          <p:cNvSpPr txBox="1"/>
          <p:nvPr/>
        </p:nvSpPr>
        <p:spPr>
          <a:xfrm>
            <a:off x="472808" y="1443745"/>
            <a:ext cx="11246384" cy="4893647"/>
          </a:xfrm>
          <a:prstGeom prst="rect">
            <a:avLst/>
          </a:prstGeom>
          <a:noFill/>
        </p:spPr>
        <p:txBody>
          <a:bodyPr wrap="square" rtlCol="0">
            <a:spAutoFit/>
          </a:bodyPr>
          <a:lstStyle/>
          <a:p>
            <a:r>
              <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rPr>
              <a:t>The slides in this presentation are divided into two sections:</a:t>
            </a:r>
          </a:p>
          <a:p>
            <a:pPr marL="514350" indent="-514350">
              <a:lnSpc>
                <a:spcPct val="150000"/>
              </a:lnSpc>
              <a:buAutoNum type="romanLcParenBoth"/>
            </a:pPr>
            <a:r>
              <a:rPr lang="en-US" sz="2400" b="1" dirty="0" smtClean="0">
                <a:solidFill>
                  <a:schemeClr val="bg1"/>
                </a:solidFill>
                <a:latin typeface="Lato" panose="020F0502020204030203" pitchFamily="34" charset="0"/>
                <a:ea typeface="Lato" panose="020F0502020204030203" pitchFamily="34" charset="0"/>
                <a:cs typeface="Lato" panose="020F0502020204030203" pitchFamily="34" charset="0"/>
              </a:rPr>
              <a:t>Teacher slides </a:t>
            </a:r>
            <a:r>
              <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rPr>
              <a:t>(purple) –</a:t>
            </a: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 </a:t>
            </a:r>
            <a:r>
              <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rPr>
              <a:t>provide key information regarding lesson preparation</a:t>
            </a:r>
          </a:p>
          <a:p>
            <a:pPr marL="514350" indent="-514350">
              <a:lnSpc>
                <a:spcPct val="150000"/>
              </a:lnSpc>
              <a:buAutoNum type="romanLcParenBoth"/>
            </a:pPr>
            <a:r>
              <a:rPr lang="en-US" sz="2400" b="1" dirty="0" smtClean="0">
                <a:solidFill>
                  <a:schemeClr val="bg1"/>
                </a:solidFill>
                <a:latin typeface="Lato" panose="020F0502020204030203" pitchFamily="34" charset="0"/>
                <a:ea typeface="Lato" panose="020F0502020204030203" pitchFamily="34" charset="0"/>
                <a:cs typeface="Lato" panose="020F0502020204030203" pitchFamily="34" charset="0"/>
              </a:rPr>
              <a:t>Pupil slides </a:t>
            </a:r>
            <a:r>
              <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rPr>
              <a:t>(white) – provide a visual focus point for pupils during the lesson and delivery notes for teachers about the activities.  Click ‘notes’ to view these. </a:t>
            </a:r>
          </a:p>
          <a:p>
            <a:pPr marL="514350" indent="-514350">
              <a:lnSpc>
                <a:spcPct val="150000"/>
              </a:lnSpc>
              <a:buAutoNum type="romanLcParenBoth"/>
            </a:pPr>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a:p>
            <a:pPr>
              <a:lnSpc>
                <a:spcPct val="150000"/>
              </a:lnSpc>
            </a:pPr>
            <a:r>
              <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rPr>
              <a:t>Ensure that you select ‘</a:t>
            </a: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U</a:t>
            </a:r>
            <a:r>
              <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rPr>
              <a:t>se </a:t>
            </a: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P</a:t>
            </a:r>
            <a:r>
              <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rPr>
              <a:t>resenter </a:t>
            </a: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V</a:t>
            </a:r>
            <a:r>
              <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rPr>
              <a:t>iew’ under the ‘Slide Show’ tab – this will allow you to preview the teaching notes on your monitor while the main presentation is displayed on a screen/smartboard.</a:t>
            </a:r>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p:txBody>
      </p:sp>
      <p:sp>
        <p:nvSpPr>
          <p:cNvPr id="10" name="Footer Placeholder 1"/>
          <p:cNvSpPr txBox="1">
            <a:spLocks/>
          </p:cNvSpPr>
          <p:nvPr/>
        </p:nvSpPr>
        <p:spPr>
          <a:xfrm>
            <a:off x="0" y="6569537"/>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smtClean="0"/>
              <a:t>© PSHE Association 2018 	 </a:t>
            </a:r>
            <a:endParaRPr lang="en-GB" dirty="0"/>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18159" y="5285389"/>
            <a:ext cx="1573841" cy="1464188"/>
          </a:xfrm>
          <a:prstGeom prst="rect">
            <a:avLst/>
          </a:prstGeom>
        </p:spPr>
      </p:pic>
    </p:spTree>
    <p:extLst>
      <p:ext uri="{BB962C8B-B14F-4D97-AF65-F5344CB8AC3E}">
        <p14:creationId xmlns:p14="http://schemas.microsoft.com/office/powerpoint/2010/main" val="338879384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16" name="Picture 1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4489547">
            <a:off x="9938657" y="3310406"/>
            <a:ext cx="1966668" cy="1660913"/>
          </a:xfrm>
          <a:prstGeom prst="rect">
            <a:avLst/>
          </a:prstGeom>
        </p:spPr>
      </p:pic>
      <p:pic>
        <p:nvPicPr>
          <p:cNvPr id="15" name="Picture 1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450099">
            <a:off x="6386645" y="4148281"/>
            <a:ext cx="1966668" cy="1660913"/>
          </a:xfrm>
          <a:prstGeom prst="rect">
            <a:avLst/>
          </a:prstGeom>
        </p:spPr>
      </p:pic>
      <p:sp>
        <p:nvSpPr>
          <p:cNvPr id="2" name="Slide Number Placeholder 1"/>
          <p:cNvSpPr>
            <a:spLocks noGrp="1"/>
          </p:cNvSpPr>
          <p:nvPr>
            <p:ph type="sldNum" sz="quarter" idx="12"/>
          </p:nvPr>
        </p:nvSpPr>
        <p:spPr/>
        <p:txBody>
          <a:bodyPr/>
          <a:lstStyle/>
          <a:p>
            <a:fld id="{2D651D86-383D-45DB-A701-76B5BFCFE28F}" type="slidenum">
              <a:rPr lang="en-GB" smtClean="0"/>
              <a:pPr/>
              <a:t>3</a:t>
            </a:fld>
            <a:endParaRPr lang="en-GB" dirty="0"/>
          </a:p>
        </p:txBody>
      </p:sp>
      <p:sp>
        <p:nvSpPr>
          <p:cNvPr id="3" name="TextBox 2"/>
          <p:cNvSpPr txBox="1"/>
          <p:nvPr/>
        </p:nvSpPr>
        <p:spPr>
          <a:xfrm>
            <a:off x="408980" y="356720"/>
            <a:ext cx="9177913" cy="830997"/>
          </a:xfrm>
          <a:prstGeom prst="rect">
            <a:avLst/>
          </a:prstGeom>
          <a:solidFill>
            <a:srgbClr val="95519E"/>
          </a:solidFill>
        </p:spPr>
        <p:txBody>
          <a:bodyPr wrap="square" rtlCol="0">
            <a:spAutoFit/>
          </a:bodyPr>
          <a:lstStyle/>
          <a:p>
            <a:r>
              <a:rPr lang="en-GB" sz="4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Challenge and support</a:t>
            </a:r>
            <a:endParaRPr lang="en-GB" sz="4800" strike="sngStrike"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endParaRPr>
          </a:p>
        </p:txBody>
      </p:sp>
      <p:sp>
        <p:nvSpPr>
          <p:cNvPr id="4" name="TextBox 3"/>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Teacher </a:t>
            </a:r>
          </a:p>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s</a:t>
            </a:r>
            <a:r>
              <a:rPr lang="en-GB" sz="2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lide</a:t>
            </a:r>
            <a:endPar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endParaRPr>
          </a:p>
        </p:txBody>
      </p:sp>
      <p:sp>
        <p:nvSpPr>
          <p:cNvPr id="5" name="TextBox 4"/>
          <p:cNvSpPr txBox="1"/>
          <p:nvPr/>
        </p:nvSpPr>
        <p:spPr>
          <a:xfrm>
            <a:off x="605868" y="1535587"/>
            <a:ext cx="5352510" cy="5262979"/>
          </a:xfrm>
          <a:prstGeom prst="rect">
            <a:avLst/>
          </a:prstGeom>
          <a:noFill/>
        </p:spPr>
        <p:txBody>
          <a:bodyPr wrap="square" rtlCol="0">
            <a:spAutoFit/>
          </a:bodyPr>
          <a:lstStyle/>
          <a:p>
            <a:r>
              <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rPr>
              <a:t>The lesson includes suggestions for  challenge and support activities, to help you differentiate appropriately for your class.  </a:t>
            </a:r>
          </a:p>
          <a:p>
            <a:endPar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endParaRPr>
          </a:p>
          <a:p>
            <a:r>
              <a:rPr lang="en-US" sz="2400" b="1" dirty="0" smtClean="0">
                <a:solidFill>
                  <a:schemeClr val="bg1"/>
                </a:solidFill>
                <a:latin typeface="Lato" panose="020F0502020204030203" pitchFamily="34" charset="0"/>
                <a:ea typeface="Lato" panose="020F0502020204030203" pitchFamily="34" charset="0"/>
                <a:cs typeface="Lato" panose="020F0502020204030203" pitchFamily="34" charset="0"/>
              </a:rPr>
              <a:t>Challenge activities </a:t>
            </a:r>
            <a:r>
              <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rPr>
              <a:t>deepen and extend the learning for those who need more challenge or who finish the activity quickly. </a:t>
            </a:r>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a:p>
            <a:endPar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endParaRPr>
          </a:p>
          <a:p>
            <a:r>
              <a:rPr lang="en-US" sz="2400" b="1" dirty="0" smtClean="0">
                <a:solidFill>
                  <a:schemeClr val="bg1"/>
                </a:solidFill>
                <a:latin typeface="Lato" panose="020F0502020204030203" pitchFamily="34" charset="0"/>
                <a:ea typeface="Lato" panose="020F0502020204030203" pitchFamily="34" charset="0"/>
                <a:cs typeface="Lato" panose="020F0502020204030203" pitchFamily="34" charset="0"/>
              </a:rPr>
              <a:t>Support activities </a:t>
            </a:r>
            <a:r>
              <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rPr>
              <a:t>are adapted to be more accessible for those who need it.</a:t>
            </a:r>
          </a:p>
          <a:p>
            <a:endPar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endParaRPr>
          </a:p>
          <a:p>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p:txBody>
      </p:sp>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860697">
            <a:off x="9345940" y="2850452"/>
            <a:ext cx="481906" cy="963810"/>
          </a:xfrm>
          <a:prstGeom prst="rect">
            <a:avLst/>
          </a:prstGeom>
        </p:spPr>
      </p:pic>
      <p:pic>
        <p:nvPicPr>
          <p:cNvPr id="8" name="Picture 7"/>
          <p:cNvPicPr>
            <a:picLocks noChangeAspect="1"/>
          </p:cNvPicPr>
          <p:nvPr/>
        </p:nvPicPr>
        <p:blipFill rotWithShape="1">
          <a:blip r:embed="rId5" cstate="print">
            <a:extLst>
              <a:ext uri="{28A0092B-C50C-407E-A947-70E740481C1C}">
                <a14:useLocalDpi xmlns:a14="http://schemas.microsoft.com/office/drawing/2010/main" val="0"/>
              </a:ext>
            </a:extLst>
          </a:blip>
          <a:srcRect l="59958" b="29919"/>
          <a:stretch/>
        </p:blipFill>
        <p:spPr>
          <a:xfrm>
            <a:off x="8305007" y="3615731"/>
            <a:ext cx="766525" cy="844077"/>
          </a:xfrm>
          <a:prstGeom prst="rect">
            <a:avLst/>
          </a:prstGeom>
        </p:spPr>
      </p:pic>
      <p:sp>
        <p:nvSpPr>
          <p:cNvPr id="11" name="TextBox 10"/>
          <p:cNvSpPr txBox="1"/>
          <p:nvPr/>
        </p:nvSpPr>
        <p:spPr>
          <a:xfrm rot="19878837">
            <a:off x="6614819" y="4783828"/>
            <a:ext cx="1386585" cy="375666"/>
          </a:xfrm>
          <a:prstGeom prst="rect">
            <a:avLst/>
          </a:prstGeom>
          <a:noFill/>
        </p:spPr>
        <p:txBody>
          <a:bodyPr wrap="square" rtlCol="0">
            <a:spAutoFit/>
          </a:bodyPr>
          <a:lstStyle/>
          <a:p>
            <a:r>
              <a:rPr lang="en-GB" dirty="0" smtClean="0">
                <a:latin typeface="League Spartan" panose="00000800000000000000" pitchFamily="50" charset="0"/>
              </a:rPr>
              <a:t>Challenge</a:t>
            </a:r>
            <a:endParaRPr lang="en-GB" dirty="0">
              <a:latin typeface="League Spartan" panose="00000800000000000000" pitchFamily="50" charset="0"/>
            </a:endParaRPr>
          </a:p>
        </p:txBody>
      </p:sp>
      <p:sp>
        <p:nvSpPr>
          <p:cNvPr id="12" name="TextBox 11"/>
          <p:cNvSpPr txBox="1"/>
          <p:nvPr/>
        </p:nvSpPr>
        <p:spPr>
          <a:xfrm rot="1567822">
            <a:off x="10305885" y="4049209"/>
            <a:ext cx="1386585" cy="375666"/>
          </a:xfrm>
          <a:prstGeom prst="rect">
            <a:avLst/>
          </a:prstGeom>
          <a:noFill/>
        </p:spPr>
        <p:txBody>
          <a:bodyPr wrap="square" rtlCol="0">
            <a:spAutoFit/>
          </a:bodyPr>
          <a:lstStyle/>
          <a:p>
            <a:r>
              <a:rPr lang="en-GB" dirty="0" smtClean="0">
                <a:latin typeface="League Spartan" panose="00000800000000000000" pitchFamily="50" charset="0"/>
              </a:rPr>
              <a:t>Support</a:t>
            </a:r>
            <a:endParaRPr lang="en-GB" dirty="0">
              <a:latin typeface="League Spartan" panose="00000800000000000000" pitchFamily="50" charset="0"/>
            </a:endParaRPr>
          </a:p>
        </p:txBody>
      </p:sp>
      <p:sp>
        <p:nvSpPr>
          <p:cNvPr id="13" name="Footer Placeholder 1"/>
          <p:cNvSpPr txBox="1">
            <a:spLocks/>
          </p:cNvSpPr>
          <p:nvPr/>
        </p:nvSpPr>
        <p:spPr>
          <a:xfrm>
            <a:off x="0" y="6387150"/>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smtClean="0"/>
              <a:t>© PSHE Association 2018 	 </a:t>
            </a:r>
            <a:endParaRPr lang="en-GB" dirty="0"/>
          </a:p>
        </p:txBody>
      </p:sp>
      <p:sp>
        <p:nvSpPr>
          <p:cNvPr id="17" name="TextBox 16"/>
          <p:cNvSpPr txBox="1"/>
          <p:nvPr/>
        </p:nvSpPr>
        <p:spPr>
          <a:xfrm>
            <a:off x="6412422" y="1532883"/>
            <a:ext cx="5291914" cy="1200329"/>
          </a:xfrm>
          <a:prstGeom prst="rect">
            <a:avLst/>
          </a:prstGeom>
          <a:noFill/>
        </p:spPr>
        <p:txBody>
          <a:bodyPr wrap="square" rtlCol="0">
            <a:spAutoFit/>
          </a:bodyPr>
          <a:lstStyle/>
          <a:p>
            <a:r>
              <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rPr>
              <a:t>Look for the logo on the pupil slides. </a:t>
            </a: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 </a:t>
            </a:r>
            <a:r>
              <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rPr>
              <a:t>See delivery notes for details of the activities.</a:t>
            </a:r>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p:txBody>
      </p:sp>
      <p:pic>
        <p:nvPicPr>
          <p:cNvPr id="18" name="Picture 1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618159" y="5285389"/>
            <a:ext cx="1573841" cy="1464188"/>
          </a:xfrm>
          <a:prstGeom prst="rect">
            <a:avLst/>
          </a:prstGeom>
        </p:spPr>
      </p:pic>
    </p:spTree>
    <p:extLst>
      <p:ext uri="{BB962C8B-B14F-4D97-AF65-F5344CB8AC3E}">
        <p14:creationId xmlns:p14="http://schemas.microsoft.com/office/powerpoint/2010/main" val="242848635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7" name="Straight Connector 6"/>
          <p:cNvCxnSpPr/>
          <p:nvPr/>
        </p:nvCxnSpPr>
        <p:spPr>
          <a:xfrm>
            <a:off x="365767" y="178676"/>
            <a:ext cx="0" cy="6579476"/>
          </a:xfrm>
          <a:prstGeom prst="line">
            <a:avLst/>
          </a:prstGeom>
          <a:ln w="47625">
            <a:solidFill>
              <a:srgbClr val="95519E"/>
            </a:solidFill>
          </a:ln>
        </p:spPr>
        <p:style>
          <a:lnRef idx="1">
            <a:schemeClr val="accent1"/>
          </a:lnRef>
          <a:fillRef idx="0">
            <a:schemeClr val="accent1"/>
          </a:fillRef>
          <a:effectRef idx="0">
            <a:schemeClr val="accent1"/>
          </a:effectRef>
          <a:fontRef idx="minor">
            <a:schemeClr val="tx1"/>
          </a:fontRef>
        </p:style>
      </p:cxnSp>
      <p:sp>
        <p:nvSpPr>
          <p:cNvPr id="17" name="TextBox 16"/>
          <p:cNvSpPr txBox="1"/>
          <p:nvPr/>
        </p:nvSpPr>
        <p:spPr>
          <a:xfrm>
            <a:off x="565202" y="1236935"/>
            <a:ext cx="9105254" cy="5262979"/>
          </a:xfrm>
          <a:prstGeom prst="rect">
            <a:avLst/>
          </a:prstGeom>
          <a:noFill/>
        </p:spPr>
        <p:txBody>
          <a:bodyPr wrap="square" rtlCol="0">
            <a:spAutoFit/>
          </a:bodyPr>
          <a:lstStyle/>
          <a:p>
            <a:r>
              <a:rPr lang="en-GB" sz="2400" dirty="0">
                <a:solidFill>
                  <a:schemeClr val="bg1"/>
                </a:solidFill>
                <a:latin typeface="Lato" panose="020B0604020202020204" charset="0"/>
                <a:ea typeface="Lato" panose="020B0604020202020204" charset="0"/>
                <a:cs typeface="Lato" panose="020B0604020202020204" charset="0"/>
              </a:rPr>
              <a:t>This is the second in a series of </a:t>
            </a:r>
            <a:r>
              <a:rPr lang="en-GB" sz="2400" dirty="0" smtClean="0">
                <a:solidFill>
                  <a:schemeClr val="bg1"/>
                </a:solidFill>
                <a:latin typeface="Lato" panose="020B0604020202020204" charset="0"/>
                <a:ea typeface="Lato" panose="020B0604020202020204" charset="0"/>
                <a:cs typeface="Lato" panose="020B0604020202020204" charset="0"/>
              </a:rPr>
              <a:t> KS1 lessons </a:t>
            </a:r>
            <a:r>
              <a:rPr lang="en-GB" sz="2400" dirty="0">
                <a:solidFill>
                  <a:schemeClr val="bg1"/>
                </a:solidFill>
                <a:latin typeface="Lato" panose="020B0604020202020204" charset="0"/>
                <a:ea typeface="Lato" panose="020B0604020202020204" charset="0"/>
                <a:cs typeface="Lato" panose="020B0604020202020204" charset="0"/>
              </a:rPr>
              <a:t>written for Year 1 or </a:t>
            </a:r>
            <a:r>
              <a:rPr lang="en-GB" sz="2400" dirty="0" smtClean="0">
                <a:solidFill>
                  <a:schemeClr val="bg1"/>
                </a:solidFill>
                <a:latin typeface="Lato" panose="020B0604020202020204" charset="0"/>
                <a:ea typeface="Lato" panose="020B0604020202020204" charset="0"/>
                <a:cs typeface="Lato" panose="020B0604020202020204" charset="0"/>
              </a:rPr>
              <a:t>2, exploring mental health and wellbeing.</a:t>
            </a:r>
          </a:p>
          <a:p>
            <a:endParaRPr lang="en-GB" sz="2400" dirty="0">
              <a:solidFill>
                <a:schemeClr val="bg1"/>
              </a:solidFill>
              <a:latin typeface="Lato" panose="020B0604020202020204" charset="0"/>
              <a:ea typeface="Lato" panose="020B0604020202020204" charset="0"/>
              <a:cs typeface="Lato" panose="020B0604020202020204" charset="0"/>
            </a:endParaRPr>
          </a:p>
          <a:p>
            <a:pPr lvl="0"/>
            <a:r>
              <a:rPr lang="en-GB" sz="2400" dirty="0">
                <a:solidFill>
                  <a:schemeClr val="bg1"/>
                </a:solidFill>
                <a:latin typeface="Lato" panose="020B0604020202020204" charset="0"/>
                <a:ea typeface="Lato" panose="020B0604020202020204" charset="0"/>
                <a:cs typeface="Lato" panose="020B0604020202020204" charset="0"/>
              </a:rPr>
              <a:t>This lesson focuses on good and not so good feelings, recognising that not everyone feels the same about different things and exploring what helps people to feel better</a:t>
            </a:r>
            <a:r>
              <a:rPr lang="en-GB" sz="2400" dirty="0" smtClean="0">
                <a:solidFill>
                  <a:schemeClr val="bg1"/>
                </a:solidFill>
                <a:latin typeface="Lato" panose="020B0604020202020204" charset="0"/>
                <a:ea typeface="Lato" panose="020B0604020202020204" charset="0"/>
                <a:cs typeface="Lato" panose="020B0604020202020204" charset="0"/>
              </a:rPr>
              <a:t>.</a:t>
            </a:r>
            <a:r>
              <a:rPr lang="en-US" sz="2400" dirty="0">
                <a:solidFill>
                  <a:schemeClr val="bg1"/>
                </a:solidFill>
                <a:latin typeface="Lato" panose="020B0604020202020204" charset="0"/>
                <a:ea typeface="Lato" panose="020B0604020202020204" charset="0"/>
                <a:cs typeface="Lato" panose="020B0604020202020204" charset="0"/>
              </a:rPr>
              <a:t> For pupils in KS1 we suggest using the terms ‘good’ and ‘not so good’ when describing some feelings.  This avoids using terminology such as ‘bad’ feelings. </a:t>
            </a:r>
          </a:p>
          <a:p>
            <a:endParaRPr lang="en-GB" sz="2400" dirty="0">
              <a:solidFill>
                <a:schemeClr val="bg1"/>
              </a:solidFill>
              <a:latin typeface="Lato" panose="020B0604020202020204" charset="0"/>
              <a:ea typeface="Lato" panose="020B0604020202020204" charset="0"/>
              <a:cs typeface="Lato" panose="020B0604020202020204" charset="0"/>
            </a:endParaRPr>
          </a:p>
          <a:p>
            <a:r>
              <a:rPr lang="en-US" sz="2400" dirty="0">
                <a:solidFill>
                  <a:schemeClr val="bg1"/>
                </a:solidFill>
                <a:latin typeface="Lato" panose="020B0604020202020204" charset="0"/>
                <a:ea typeface="Lato" panose="020B0604020202020204" charset="0"/>
                <a:cs typeface="Lato" panose="020B0604020202020204" charset="0"/>
              </a:rPr>
              <a:t>Neither this, nor any of the other lessons, is designed to be taught in isolation, but should always form part of a planned, developmental PSHE education programme.</a:t>
            </a:r>
          </a:p>
          <a:p>
            <a:endParaRPr lang="en-US" sz="2400" dirty="0" smtClean="0">
              <a:solidFill>
                <a:schemeClr val="bg1"/>
              </a:solidFill>
              <a:latin typeface="Lato" panose="020B0604020202020204" charset="0"/>
              <a:ea typeface="Lato" panose="020B0604020202020204" charset="0"/>
              <a:cs typeface="Lato" panose="020B0604020202020204" charset="0"/>
            </a:endParaRPr>
          </a:p>
        </p:txBody>
      </p:sp>
      <p:sp>
        <p:nvSpPr>
          <p:cNvPr id="5" name="Slide Number Placeholder 4"/>
          <p:cNvSpPr>
            <a:spLocks noGrp="1"/>
          </p:cNvSpPr>
          <p:nvPr>
            <p:ph type="sldNum" sz="quarter" idx="12"/>
          </p:nvPr>
        </p:nvSpPr>
        <p:spPr/>
        <p:txBody>
          <a:bodyPr/>
          <a:lstStyle/>
          <a:p>
            <a:fld id="{2D651D86-383D-45DB-A701-76B5BFCFE28F}" type="slidenum">
              <a:rPr lang="en-GB" smtClean="0"/>
              <a:t>4</a:t>
            </a:fld>
            <a:endParaRPr lang="en-GB" dirty="0"/>
          </a:p>
        </p:txBody>
      </p:sp>
      <p:sp>
        <p:nvSpPr>
          <p:cNvPr id="4" name="Footer Placeholder 3"/>
          <p:cNvSpPr>
            <a:spLocks noGrp="1"/>
          </p:cNvSpPr>
          <p:nvPr>
            <p:ph type="ftr" sz="quarter" idx="4294967295"/>
          </p:nvPr>
        </p:nvSpPr>
        <p:spPr>
          <a:xfrm>
            <a:off x="0" y="6450177"/>
            <a:ext cx="12192000" cy="307975"/>
          </a:xfrm>
        </p:spPr>
        <p:txBody>
          <a:bodyPr/>
          <a:lstStyle/>
          <a:p>
            <a:r>
              <a:rPr lang="en-GB" dirty="0" smtClean="0">
                <a:solidFill>
                  <a:schemeClr val="bg1"/>
                </a:solidFill>
              </a:rPr>
              <a:t>© PSHE Association 2018 	 </a:t>
            </a:r>
            <a:endParaRPr lang="en-GB" dirty="0">
              <a:solidFill>
                <a:schemeClr val="bg1"/>
              </a:solidFill>
            </a:endParaRPr>
          </a:p>
        </p:txBody>
      </p:sp>
      <p:sp>
        <p:nvSpPr>
          <p:cNvPr id="12" name="TextBox 11"/>
          <p:cNvSpPr txBox="1"/>
          <p:nvPr/>
        </p:nvSpPr>
        <p:spPr>
          <a:xfrm>
            <a:off x="565202" y="257494"/>
            <a:ext cx="3155553" cy="830997"/>
          </a:xfrm>
          <a:prstGeom prst="rect">
            <a:avLst/>
          </a:prstGeom>
          <a:solidFill>
            <a:srgbClr val="95519E"/>
          </a:solidFill>
        </p:spPr>
        <p:txBody>
          <a:bodyPr wrap="square" rtlCol="0">
            <a:spAutoFit/>
          </a:bodyPr>
          <a:lstStyle/>
          <a:p>
            <a:r>
              <a:rPr lang="en-GB" sz="4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Context</a:t>
            </a:r>
            <a:endParaRPr lang="en-GB" sz="4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endParaRPr>
          </a:p>
        </p:txBody>
      </p:sp>
      <p:sp>
        <p:nvSpPr>
          <p:cNvPr id="14" name="TextBox 13"/>
          <p:cNvSpPr txBox="1"/>
          <p:nvPr/>
        </p:nvSpPr>
        <p:spPr>
          <a:xfrm>
            <a:off x="9869891" y="257494"/>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Teacher </a:t>
            </a:r>
          </a:p>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s</a:t>
            </a:r>
            <a:r>
              <a:rPr lang="en-GB" sz="2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lide</a:t>
            </a:r>
            <a:endPar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endParaRPr>
          </a:p>
        </p:txBody>
      </p:sp>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18159" y="5285389"/>
            <a:ext cx="1573841" cy="1464188"/>
          </a:xfrm>
          <a:prstGeom prst="rect">
            <a:avLst/>
          </a:prstGeom>
        </p:spPr>
      </p:pic>
    </p:spTree>
    <p:extLst>
      <p:ext uri="{BB962C8B-B14F-4D97-AF65-F5344CB8AC3E}">
        <p14:creationId xmlns:p14="http://schemas.microsoft.com/office/powerpoint/2010/main" val="48557395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10" name="Straight Connector 9"/>
          <p:cNvCxnSpPr/>
          <p:nvPr/>
        </p:nvCxnSpPr>
        <p:spPr>
          <a:xfrm>
            <a:off x="365767" y="136634"/>
            <a:ext cx="0" cy="6721366"/>
          </a:xfrm>
          <a:prstGeom prst="line">
            <a:avLst/>
          </a:prstGeom>
          <a:ln w="47625">
            <a:solidFill>
              <a:srgbClr val="95519E"/>
            </a:solidFill>
          </a:ln>
        </p:spPr>
        <p:style>
          <a:lnRef idx="1">
            <a:schemeClr val="accent1"/>
          </a:lnRef>
          <a:fillRef idx="0">
            <a:schemeClr val="accent1"/>
          </a:fillRef>
          <a:effectRef idx="0">
            <a:schemeClr val="accent1"/>
          </a:effectRef>
          <a:fontRef idx="minor">
            <a:schemeClr val="tx1"/>
          </a:fontRef>
        </p:style>
      </p:cxnSp>
      <p:graphicFrame>
        <p:nvGraphicFramePr>
          <p:cNvPr id="8" name="Table 7"/>
          <p:cNvGraphicFramePr>
            <a:graphicFrameLocks noGrp="1"/>
          </p:cNvGraphicFramePr>
          <p:nvPr>
            <p:extLst/>
          </p:nvPr>
        </p:nvGraphicFramePr>
        <p:xfrm>
          <a:off x="218449" y="66561"/>
          <a:ext cx="9786975" cy="1666612"/>
        </p:xfrm>
        <a:graphic>
          <a:graphicData uri="http://schemas.openxmlformats.org/drawingml/2006/table">
            <a:tbl>
              <a:tblPr firstRow="1" firstCol="1" bandRow="1"/>
              <a:tblGrid>
                <a:gridCol w="4922848">
                  <a:extLst>
                    <a:ext uri="{9D8B030D-6E8A-4147-A177-3AD203B41FA5}">
                      <a16:colId xmlns:a16="http://schemas.microsoft.com/office/drawing/2014/main" val="3955450005"/>
                    </a:ext>
                  </a:extLst>
                </a:gridCol>
                <a:gridCol w="4864127">
                  <a:extLst>
                    <a:ext uri="{9D8B030D-6E8A-4147-A177-3AD203B41FA5}">
                      <a16:colId xmlns:a16="http://schemas.microsoft.com/office/drawing/2014/main" val="2312097304"/>
                    </a:ext>
                  </a:extLst>
                </a:gridCol>
              </a:tblGrid>
              <a:tr h="1049727">
                <a:tc gridSpan="2">
                  <a:txBody>
                    <a:bodyPr/>
                    <a:lstStyle/>
                    <a:p>
                      <a:pPr marL="107950" marR="109855" algn="l">
                        <a:lnSpc>
                          <a:spcPct val="107000"/>
                        </a:lnSpc>
                        <a:spcBef>
                          <a:spcPts val="300"/>
                        </a:spcBef>
                        <a:spcAft>
                          <a:spcPts val="300"/>
                        </a:spcAft>
                        <a:tabLst>
                          <a:tab pos="2092960" algn="ctr"/>
                          <a:tab pos="4186555" algn="r"/>
                        </a:tabLst>
                      </a:pPr>
                      <a:endParaRPr lang="en-GB" sz="5400" b="0" dirty="0">
                        <a:solidFill>
                          <a:schemeClr val="bg1"/>
                        </a:solidFill>
                        <a:effectLst/>
                        <a:latin typeface="League Spartan" panose="00000800000000000000" pitchFamily="50" charset="0"/>
                        <a:ea typeface="Open Sans Extrabold" panose="020B0906030804020204" pitchFamily="34" charset="0"/>
                        <a:cs typeface="Open Sans Extrabold" panose="020B0906030804020204" pitchFamily="34" charset="0"/>
                      </a:endParaRPr>
                    </a:p>
                  </a:txBody>
                  <a:tcPr marL="68580" marR="68580" marT="0" marB="0">
                    <a:lnL>
                      <a:noFill/>
                    </a:lnL>
                    <a:lnR>
                      <a:noFill/>
                    </a:lnR>
                    <a:lnT>
                      <a:noFill/>
                    </a:lnT>
                    <a:lnB w="12700" cap="flat" cmpd="sng" algn="ctr">
                      <a:solidFill>
                        <a:srgbClr val="95519E"/>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127983487"/>
                  </a:ext>
                </a:extLst>
              </a:tr>
              <a:tr h="220078">
                <a:tc>
                  <a:txBody>
                    <a:bodyPr/>
                    <a:lstStyle/>
                    <a:p>
                      <a:pPr marL="107950" marR="109855" algn="ctr">
                        <a:lnSpc>
                          <a:spcPct val="107000"/>
                        </a:lnSpc>
                        <a:spcBef>
                          <a:spcPts val="200"/>
                        </a:spcBef>
                        <a:spcAft>
                          <a:spcPts val="200"/>
                        </a:spcAft>
                      </a:pPr>
                      <a:endParaRPr lang="en-GB" sz="1800" dirty="0">
                        <a:solidFill>
                          <a:srgbClr val="95519E"/>
                        </a:solidFill>
                        <a:effectLst/>
                        <a:latin typeface="Open Sans Extrabold" panose="020B0906030804020204" pitchFamily="34" charset="0"/>
                        <a:ea typeface="Open Sans Extrabold" panose="020B0906030804020204" pitchFamily="34" charset="0"/>
                        <a:cs typeface="Open Sans Extrabold" panose="020B0906030804020204" pitchFamily="34" charset="0"/>
                      </a:endParaRPr>
                    </a:p>
                  </a:txBody>
                  <a:tcPr marL="68580" marR="68580" marT="0" marB="0" anchor="ctr">
                    <a:lnL>
                      <a:noFill/>
                    </a:lnL>
                    <a:lnR w="12700" cap="flat" cmpd="sng" algn="ctr">
                      <a:solidFill>
                        <a:srgbClr val="95519E"/>
                      </a:solidFill>
                      <a:prstDash val="solid"/>
                      <a:round/>
                      <a:headEnd type="none" w="med" len="med"/>
                      <a:tailEnd type="none" w="med" len="med"/>
                    </a:lnR>
                    <a:lnT w="12700" cap="flat" cmpd="sng" algn="ctr">
                      <a:solidFill>
                        <a:srgbClr val="95519E"/>
                      </a:solidFill>
                      <a:prstDash val="solid"/>
                      <a:round/>
                      <a:headEnd type="none" w="med" len="med"/>
                      <a:tailEnd type="none" w="med" len="med"/>
                    </a:lnT>
                    <a:lnB w="12700" cap="flat" cmpd="sng" algn="ctr">
                      <a:solidFill>
                        <a:srgbClr val="95519E"/>
                      </a:solidFill>
                      <a:prstDash val="solid"/>
                      <a:round/>
                      <a:headEnd type="none" w="med" len="med"/>
                      <a:tailEnd type="none" w="med" len="med"/>
                    </a:lnB>
                  </a:tcPr>
                </a:tc>
                <a:tc>
                  <a:txBody>
                    <a:bodyPr/>
                    <a:lstStyle/>
                    <a:p>
                      <a:pPr marL="107950" marR="109855" algn="ctr">
                        <a:lnSpc>
                          <a:spcPct val="107000"/>
                        </a:lnSpc>
                        <a:spcBef>
                          <a:spcPts val="200"/>
                        </a:spcBef>
                        <a:spcAft>
                          <a:spcPts val="200"/>
                        </a:spcAft>
                        <a:tabLst>
                          <a:tab pos="2092960" algn="ctr"/>
                          <a:tab pos="4186555" algn="r"/>
                        </a:tabLst>
                      </a:pPr>
                      <a:endParaRPr lang="en-GB" sz="1800" dirty="0">
                        <a:solidFill>
                          <a:srgbClr val="95519E"/>
                        </a:solidFill>
                        <a:effectLst/>
                        <a:latin typeface="Open Sans Extrabold" panose="020B0906030804020204" pitchFamily="34" charset="0"/>
                        <a:ea typeface="Open Sans Extrabold" panose="020B0906030804020204" pitchFamily="34" charset="0"/>
                        <a:cs typeface="Open Sans Extrabold" panose="020B0906030804020204" pitchFamily="34" charset="0"/>
                      </a:endParaRPr>
                    </a:p>
                  </a:txBody>
                  <a:tcPr marL="68580" marR="68580" marT="0" marB="0" anchor="ctr">
                    <a:lnL w="12700" cap="flat" cmpd="sng" algn="ctr">
                      <a:solidFill>
                        <a:srgbClr val="95519E"/>
                      </a:solidFill>
                      <a:prstDash val="solid"/>
                      <a:round/>
                      <a:headEnd type="none" w="med" len="med"/>
                      <a:tailEnd type="none" w="med" len="med"/>
                    </a:lnL>
                    <a:lnR>
                      <a:noFill/>
                    </a:lnR>
                    <a:lnT w="12700" cap="flat" cmpd="sng" algn="ctr">
                      <a:solidFill>
                        <a:srgbClr val="95519E"/>
                      </a:solidFill>
                      <a:prstDash val="solid"/>
                      <a:round/>
                      <a:headEnd type="none" w="med" len="med"/>
                      <a:tailEnd type="none" w="med" len="med"/>
                    </a:lnT>
                    <a:lnB w="12700" cap="flat" cmpd="sng" algn="ctr">
                      <a:solidFill>
                        <a:srgbClr val="95519E"/>
                      </a:solidFill>
                      <a:prstDash val="solid"/>
                      <a:round/>
                      <a:headEnd type="none" w="med" len="med"/>
                      <a:tailEnd type="none" w="med" len="med"/>
                    </a:lnB>
                  </a:tcPr>
                </a:tc>
                <a:extLst>
                  <a:ext uri="{0D108BD9-81ED-4DB2-BD59-A6C34878D82A}">
                    <a16:rowId xmlns:a16="http://schemas.microsoft.com/office/drawing/2014/main" val="1194147248"/>
                  </a:ext>
                </a:extLst>
              </a:tr>
              <a:tr h="264179">
                <a:tc>
                  <a:txBody>
                    <a:bodyPr/>
                    <a:lstStyle/>
                    <a:p>
                      <a:pPr marL="228600" marR="109855" algn="just">
                        <a:lnSpc>
                          <a:spcPct val="107000"/>
                        </a:lnSpc>
                        <a:spcBef>
                          <a:spcPts val="300"/>
                        </a:spcBef>
                        <a:spcAft>
                          <a:spcPts val="300"/>
                        </a:spcAft>
                      </a:pPr>
                      <a:endParaRPr lang="en-GB" sz="1100" dirty="0">
                        <a:solidFill>
                          <a:srgbClr val="95519E"/>
                        </a:solidFill>
                        <a:effectLst/>
                        <a:latin typeface="Calibri" panose="020F0502020204030204" pitchFamily="34" charset="0"/>
                        <a:ea typeface="Calibri" panose="020F0502020204030204" pitchFamily="34" charset="0"/>
                        <a:cs typeface="Times New Roman" panose="02020603050405020304" pitchFamily="18" charset="0"/>
                      </a:endParaRPr>
                    </a:p>
                  </a:txBody>
                  <a:tcPr marL="180000" marR="68580" marT="144000" marB="0">
                    <a:lnL>
                      <a:noFill/>
                    </a:lnL>
                    <a:lnR w="12700" cap="flat" cmpd="sng" algn="ctr">
                      <a:solidFill>
                        <a:srgbClr val="95519E"/>
                      </a:solidFill>
                      <a:prstDash val="solid"/>
                      <a:round/>
                      <a:headEnd type="none" w="med" len="med"/>
                      <a:tailEnd type="none" w="med" len="med"/>
                    </a:lnR>
                    <a:lnT w="12700" cap="flat" cmpd="sng" algn="ctr">
                      <a:solidFill>
                        <a:srgbClr val="95519E"/>
                      </a:solidFill>
                      <a:prstDash val="solid"/>
                      <a:round/>
                      <a:headEnd type="none" w="med" len="med"/>
                      <a:tailEnd type="none" w="med" len="med"/>
                    </a:lnT>
                    <a:lnB>
                      <a:noFill/>
                    </a:lnB>
                  </a:tcPr>
                </a:tc>
                <a:tc>
                  <a:txBody>
                    <a:bodyPr/>
                    <a:lstStyle/>
                    <a:p>
                      <a:pPr marL="0" marR="107950" lvl="0" indent="0">
                        <a:lnSpc>
                          <a:spcPct val="107000"/>
                        </a:lnSpc>
                        <a:spcBef>
                          <a:spcPts val="300"/>
                        </a:spcBef>
                        <a:spcAft>
                          <a:spcPts val="300"/>
                        </a:spcAft>
                        <a:buClr>
                          <a:srgbClr val="9865AF"/>
                        </a:buClr>
                        <a:buFont typeface="+mj-lt"/>
                        <a:buNone/>
                      </a:pPr>
                      <a:endParaRPr lang="en-GB" sz="1100" dirty="0">
                        <a:solidFill>
                          <a:srgbClr val="95519E"/>
                        </a:solidFill>
                        <a:effectLst/>
                        <a:latin typeface="Calibri" panose="020F0502020204030204" pitchFamily="34" charset="0"/>
                        <a:ea typeface="Calibri" panose="020F0502020204030204" pitchFamily="34" charset="0"/>
                        <a:cs typeface="Times New Roman" panose="02020603050405020304" pitchFamily="18" charset="0"/>
                      </a:endParaRPr>
                    </a:p>
                  </a:txBody>
                  <a:tcPr marL="180000" marR="68580" marT="144000" marB="0">
                    <a:lnL w="12700" cap="flat" cmpd="sng" algn="ctr">
                      <a:solidFill>
                        <a:srgbClr val="95519E"/>
                      </a:solidFill>
                      <a:prstDash val="solid"/>
                      <a:round/>
                      <a:headEnd type="none" w="med" len="med"/>
                      <a:tailEnd type="none" w="med" len="med"/>
                    </a:lnL>
                    <a:lnR>
                      <a:noFill/>
                    </a:lnR>
                    <a:lnT w="12700" cap="flat" cmpd="sng" algn="ctr">
                      <a:solidFill>
                        <a:srgbClr val="95519E"/>
                      </a:solidFill>
                      <a:prstDash val="solid"/>
                      <a:round/>
                      <a:headEnd type="none" w="med" len="med"/>
                      <a:tailEnd type="none" w="med" len="med"/>
                    </a:lnT>
                    <a:lnB>
                      <a:noFill/>
                    </a:lnB>
                  </a:tcPr>
                </a:tc>
                <a:extLst>
                  <a:ext uri="{0D108BD9-81ED-4DB2-BD59-A6C34878D82A}">
                    <a16:rowId xmlns:a16="http://schemas.microsoft.com/office/drawing/2014/main" val="3417556032"/>
                  </a:ext>
                </a:extLst>
              </a:tr>
            </a:tbl>
          </a:graphicData>
        </a:graphic>
      </p:graphicFrame>
      <p:sp>
        <p:nvSpPr>
          <p:cNvPr id="14" name="Rectangle 4"/>
          <p:cNvSpPr>
            <a:spLocks noChangeArrowheads="1"/>
          </p:cNvSpPr>
          <p:nvPr/>
        </p:nvSpPr>
        <p:spPr bwMode="auto">
          <a:xfrm>
            <a:off x="0" y="86401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800" b="0" i="0" u="none" strike="noStrike" cap="none" normalizeH="0" baseline="0" dirty="0" smtClean="0">
                <a:ln>
                  <a:noFill/>
                </a:ln>
                <a:solidFill>
                  <a:schemeClr val="tx1"/>
                </a:solidFill>
                <a:effectLst/>
                <a:latin typeface="Arial" panose="020B0604020202020204" pitchFamily="34" charset="0"/>
              </a:rPr>
              <a:t/>
            </a:r>
            <a:br>
              <a:rPr kumimoji="0" lang="en-GB" altLang="en-US" sz="1800" b="0" i="0" u="none" strike="noStrike" cap="none" normalizeH="0" baseline="0" dirty="0" smtClean="0">
                <a:ln>
                  <a:noFill/>
                </a:ln>
                <a:solidFill>
                  <a:schemeClr val="tx1"/>
                </a:solidFill>
                <a:effectLst/>
                <a:latin typeface="Arial" panose="020B0604020202020204" pitchFamily="34" charset="0"/>
              </a:rPr>
            </a:br>
            <a:endParaRPr kumimoji="0" lang="en-GB"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2" name="Slide Number Placeholder 1"/>
          <p:cNvSpPr>
            <a:spLocks noGrp="1"/>
          </p:cNvSpPr>
          <p:nvPr>
            <p:ph type="sldNum" sz="quarter" idx="12"/>
          </p:nvPr>
        </p:nvSpPr>
        <p:spPr/>
        <p:txBody>
          <a:bodyPr/>
          <a:lstStyle/>
          <a:p>
            <a:fld id="{2D651D86-383D-45DB-A701-76B5BFCFE28F}" type="slidenum">
              <a:rPr lang="en-GB" smtClean="0"/>
              <a:t>5</a:t>
            </a:fld>
            <a:endParaRPr lang="en-GB" dirty="0"/>
          </a:p>
        </p:txBody>
      </p:sp>
      <p:sp>
        <p:nvSpPr>
          <p:cNvPr id="13" name="TextBox 12"/>
          <p:cNvSpPr txBox="1"/>
          <p:nvPr/>
        </p:nvSpPr>
        <p:spPr>
          <a:xfrm>
            <a:off x="513085" y="2800357"/>
            <a:ext cx="9492339" cy="3554819"/>
          </a:xfrm>
          <a:prstGeom prst="rect">
            <a:avLst/>
          </a:prstGeom>
          <a:solidFill>
            <a:schemeClr val="bg1"/>
          </a:solidFill>
        </p:spPr>
        <p:txBody>
          <a:bodyPr wrap="square" rtlCol="0">
            <a:spAutoFit/>
          </a:bodyPr>
          <a:lstStyle/>
          <a:p>
            <a:pPr lvl="3"/>
            <a:endParaRPr lang="en-GB" sz="1600" b="1" dirty="0" smtClean="0">
              <a:latin typeface="Gill Sans MT" panose="020B0502020104020203" pitchFamily="34" charset="0"/>
            </a:endParaRPr>
          </a:p>
          <a:p>
            <a:pPr lvl="3"/>
            <a:r>
              <a:rPr lang="en-GB" sz="3200" b="1" dirty="0" smtClean="0">
                <a:latin typeface="League Spartan" panose="00000800000000000000" pitchFamily="50" charset="0"/>
              </a:rPr>
              <a:t>Learning outcomes</a:t>
            </a:r>
          </a:p>
          <a:p>
            <a:pPr lvl="1"/>
            <a:endParaRPr lang="en-GB" sz="1100" b="1" dirty="0" smtClean="0">
              <a:latin typeface="Gill Sans MT" panose="020B0502020104020203" pitchFamily="34" charset="0"/>
            </a:endParaRPr>
          </a:p>
          <a:p>
            <a:pPr lvl="1"/>
            <a:endParaRPr lang="en-GB" sz="1100" b="1" dirty="0" smtClean="0">
              <a:latin typeface="Gill Sans MT" panose="020B0502020104020203" pitchFamily="34" charset="0"/>
            </a:endParaRPr>
          </a:p>
          <a:p>
            <a:r>
              <a:rPr lang="en-GB" sz="2000" b="1" dirty="0" smtClean="0">
                <a:latin typeface="League Spartan" panose="00000800000000000000" pitchFamily="50" charset="0"/>
                <a:ea typeface="Lato" panose="020B0604020202020204" charset="0"/>
                <a:cs typeface="Lato" panose="020B0604020202020204" charset="0"/>
              </a:rPr>
              <a:t>Pupils will be able to:</a:t>
            </a:r>
          </a:p>
          <a:p>
            <a:pPr marL="457200" indent="-457200">
              <a:lnSpc>
                <a:spcPct val="150000"/>
              </a:lnSpc>
              <a:buSzPct val="202000"/>
              <a:buBlip>
                <a:blip r:embed="rId3"/>
              </a:buBlip>
            </a:pPr>
            <a:r>
              <a:rPr lang="en-GB" dirty="0" smtClean="0">
                <a:latin typeface="Lato" panose="020F0502020204030203" pitchFamily="34" charset="0"/>
                <a:ea typeface="Lato" panose="020F0502020204030203" pitchFamily="34" charset="0"/>
                <a:cs typeface="Lato" panose="020F0502020204030203" pitchFamily="34" charset="0"/>
              </a:rPr>
              <a:t>identify feelings that are good and not so good</a:t>
            </a:r>
          </a:p>
          <a:p>
            <a:pPr marL="457200" indent="-457200">
              <a:lnSpc>
                <a:spcPct val="150000"/>
              </a:lnSpc>
              <a:buSzPct val="202000"/>
              <a:buBlip>
                <a:blip r:embed="rId3"/>
              </a:buBlip>
            </a:pPr>
            <a:r>
              <a:rPr lang="en-GB" dirty="0" smtClean="0">
                <a:latin typeface="Lato" panose="020F0502020204030203" pitchFamily="34" charset="0"/>
                <a:ea typeface="Lato" panose="020F0502020204030203" pitchFamily="34" charset="0"/>
                <a:cs typeface="Lato" panose="020F0502020204030203" pitchFamily="34" charset="0"/>
              </a:rPr>
              <a:t>recognise that people feel differently about things and situations</a:t>
            </a:r>
          </a:p>
          <a:p>
            <a:pPr marL="457200" indent="-457200">
              <a:lnSpc>
                <a:spcPct val="150000"/>
              </a:lnSpc>
              <a:buSzPct val="202000"/>
              <a:buBlip>
                <a:blip r:embed="rId3"/>
              </a:buBlip>
            </a:pPr>
            <a:r>
              <a:rPr lang="en-GB" dirty="0" smtClean="0">
                <a:latin typeface="Lato" panose="020F0502020204030203" pitchFamily="34" charset="0"/>
                <a:ea typeface="Lato" panose="020F0502020204030203" pitchFamily="34" charset="0"/>
                <a:cs typeface="Lato" panose="020F0502020204030203" pitchFamily="34" charset="0"/>
              </a:rPr>
              <a:t>explain what can change their feelings </a:t>
            </a:r>
            <a:r>
              <a:rPr lang="en-GB" i="1" dirty="0" smtClean="0">
                <a:latin typeface="Lato" panose="020F0502020204030203" pitchFamily="34" charset="0"/>
                <a:ea typeface="Lato" panose="020F0502020204030203" pitchFamily="34" charset="0"/>
                <a:cs typeface="Lato" panose="020F0502020204030203" pitchFamily="34" charset="0"/>
              </a:rPr>
              <a:t>(from good to not so good and from not so good to good)</a:t>
            </a:r>
          </a:p>
          <a:p>
            <a:pPr marL="457200" indent="-457200">
              <a:lnSpc>
                <a:spcPct val="150000"/>
              </a:lnSpc>
              <a:buSzPct val="202000"/>
              <a:buBlip>
                <a:blip r:embed="rId3"/>
              </a:buBlip>
            </a:pPr>
            <a:r>
              <a:rPr lang="en-GB" dirty="0" smtClean="0">
                <a:latin typeface="Lato" panose="020F0502020204030203" pitchFamily="34" charset="0"/>
                <a:ea typeface="Lato" panose="020F0502020204030203" pitchFamily="34" charset="0"/>
                <a:cs typeface="Lato" panose="020F0502020204030203" pitchFamily="34" charset="0"/>
              </a:rPr>
              <a:t>suggest things that can help themselves and others to feel better</a:t>
            </a:r>
            <a:endParaRPr lang="en-GB" sz="400" b="1" dirty="0">
              <a:latin typeface="Gill Sans MT" panose="020B0502020104020203" pitchFamily="34" charset="0"/>
            </a:endParaRPr>
          </a:p>
        </p:txBody>
      </p:sp>
      <p:sp>
        <p:nvSpPr>
          <p:cNvPr id="16" name="TextBox 15"/>
          <p:cNvSpPr txBox="1"/>
          <p:nvPr/>
        </p:nvSpPr>
        <p:spPr>
          <a:xfrm>
            <a:off x="513085" y="538199"/>
            <a:ext cx="9492339" cy="2031325"/>
          </a:xfrm>
          <a:prstGeom prst="rect">
            <a:avLst/>
          </a:prstGeom>
          <a:solidFill>
            <a:schemeClr val="bg1"/>
          </a:solidFill>
        </p:spPr>
        <p:txBody>
          <a:bodyPr wrap="square" rtlCol="0">
            <a:spAutoFit/>
          </a:bodyPr>
          <a:lstStyle/>
          <a:p>
            <a:pPr lvl="3"/>
            <a:endParaRPr lang="en-GB" sz="1600" b="1" dirty="0" smtClean="0">
              <a:latin typeface="Gill Sans MT" panose="020B0502020104020203" pitchFamily="34" charset="0"/>
            </a:endParaRPr>
          </a:p>
          <a:p>
            <a:pPr lvl="3"/>
            <a:r>
              <a:rPr lang="en-GB" sz="3200" b="1" dirty="0" smtClean="0">
                <a:latin typeface="League Spartan" panose="00000800000000000000" pitchFamily="50" charset="0"/>
              </a:rPr>
              <a:t>Learning objective</a:t>
            </a:r>
          </a:p>
          <a:p>
            <a:pPr lvl="3"/>
            <a:endParaRPr lang="en-GB" sz="400" b="1" dirty="0" smtClean="0">
              <a:latin typeface="Gill Sans MT" panose="020B0502020104020203" pitchFamily="34" charset="0"/>
            </a:endParaRPr>
          </a:p>
          <a:p>
            <a:pPr marL="457200" indent="-457200">
              <a:buSzPct val="202000"/>
              <a:buBlip>
                <a:blip r:embed="rId3"/>
              </a:buBlip>
            </a:pPr>
            <a:endParaRPr lang="en-GB" sz="2400" dirty="0" smtClean="0">
              <a:latin typeface="Lato" panose="020B0604020202020204" charset="0"/>
              <a:ea typeface="Lato" panose="020B0604020202020204" charset="0"/>
              <a:cs typeface="Lato" panose="020B0604020202020204" charset="0"/>
            </a:endParaRPr>
          </a:p>
          <a:p>
            <a:pPr marL="457200" indent="-457200">
              <a:buSzPct val="202000"/>
              <a:buBlip>
                <a:blip r:embed="rId3"/>
              </a:buBlip>
            </a:pPr>
            <a:r>
              <a:rPr lang="en-GB" sz="2000" dirty="0">
                <a:latin typeface="Lato" panose="020B0604020202020204" charset="0"/>
                <a:ea typeface="Lato" panose="020B0604020202020204" charset="0"/>
                <a:cs typeface="Lato" panose="020B0604020202020204" charset="0"/>
              </a:rPr>
              <a:t>t</a:t>
            </a:r>
            <a:r>
              <a:rPr lang="en-GB" sz="2000" dirty="0" smtClean="0">
                <a:latin typeface="Lato" panose="020B0604020202020204" charset="0"/>
                <a:ea typeface="Lato" panose="020B0604020202020204" charset="0"/>
                <a:cs typeface="Lato" panose="020B0604020202020204" charset="0"/>
              </a:rPr>
              <a:t>hat feelings change and that not everyone experiences the same feeling in the same situation.</a:t>
            </a:r>
            <a:endParaRPr lang="en-GB" sz="2000" dirty="0">
              <a:latin typeface="Lato" panose="020B0604020202020204" charset="0"/>
              <a:ea typeface="Lato" panose="020B0604020202020204" charset="0"/>
              <a:cs typeface="Lato" panose="020B0604020202020204" charset="0"/>
            </a:endParaRPr>
          </a:p>
          <a:p>
            <a:pPr lvl="1">
              <a:lnSpc>
                <a:spcPct val="200000"/>
              </a:lnSpc>
              <a:buSzPct val="202000"/>
            </a:pPr>
            <a:endParaRPr lang="en-GB" sz="500" b="1" dirty="0" smtClean="0">
              <a:latin typeface="Lato" panose="020F0502020204030203" pitchFamily="34" charset="0"/>
              <a:ea typeface="Lato" panose="020F0502020204030203" pitchFamily="34" charset="0"/>
              <a:cs typeface="Lato" panose="020F0502020204030203" pitchFamily="34" charset="0"/>
            </a:endParaRPr>
          </a:p>
        </p:txBody>
      </p:sp>
      <p:pic>
        <p:nvPicPr>
          <p:cNvPr id="18" name="Picture 1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47211" y="538199"/>
            <a:ext cx="962364" cy="962364"/>
          </a:xfrm>
          <a:prstGeom prst="rect">
            <a:avLst/>
          </a:prstGeom>
        </p:spPr>
      </p:pic>
      <p:pic>
        <p:nvPicPr>
          <p:cNvPr id="17" name="Picture 16"/>
          <p:cNvPicPr>
            <a:picLocks noChangeAspect="1"/>
          </p:cNvPicPr>
          <p:nvPr/>
        </p:nvPicPr>
        <p:blipFill rotWithShape="1">
          <a:blip r:embed="rId5" cstate="print">
            <a:extLst>
              <a:ext uri="{28A0092B-C50C-407E-A947-70E740481C1C}">
                <a14:useLocalDpi xmlns:a14="http://schemas.microsoft.com/office/drawing/2010/main" val="0"/>
              </a:ext>
            </a:extLst>
          </a:blip>
          <a:srcRect l="10502" r="10174"/>
          <a:stretch/>
        </p:blipFill>
        <p:spPr>
          <a:xfrm>
            <a:off x="687044" y="2800357"/>
            <a:ext cx="877333" cy="1001704"/>
          </a:xfrm>
          <a:prstGeom prst="rect">
            <a:avLst/>
          </a:prstGeom>
        </p:spPr>
      </p:pic>
      <p:sp>
        <p:nvSpPr>
          <p:cNvPr id="15" name="TextBox 14"/>
          <p:cNvSpPr txBox="1"/>
          <p:nvPr/>
        </p:nvSpPr>
        <p:spPr>
          <a:xfrm>
            <a:off x="10152741" y="257494"/>
            <a:ext cx="182797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Teacher </a:t>
            </a:r>
          </a:p>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s</a:t>
            </a:r>
            <a:r>
              <a:rPr lang="en-GB" sz="2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lide</a:t>
            </a:r>
            <a:endPar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endParaRPr>
          </a:p>
        </p:txBody>
      </p:sp>
      <p:sp>
        <p:nvSpPr>
          <p:cNvPr id="20" name="Footer Placeholder 3"/>
          <p:cNvSpPr txBox="1">
            <a:spLocks/>
          </p:cNvSpPr>
          <p:nvPr/>
        </p:nvSpPr>
        <p:spPr>
          <a:xfrm>
            <a:off x="0" y="6447718"/>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smtClean="0"/>
              <a:t>© PSHE Association 2018 	 </a:t>
            </a:r>
            <a:endParaRPr lang="en-GB" dirty="0"/>
          </a:p>
        </p:txBody>
      </p:sp>
      <p:sp>
        <p:nvSpPr>
          <p:cNvPr id="12" name="Rectangle 11"/>
          <p:cNvSpPr/>
          <p:nvPr/>
        </p:nvSpPr>
        <p:spPr>
          <a:xfrm>
            <a:off x="1856892" y="1164217"/>
            <a:ext cx="6096000" cy="584775"/>
          </a:xfrm>
          <a:prstGeom prst="rect">
            <a:avLst/>
          </a:prstGeom>
        </p:spPr>
        <p:txBody>
          <a:bodyPr>
            <a:spAutoFit/>
          </a:bodyPr>
          <a:lstStyle/>
          <a:p>
            <a:pPr lvl="1"/>
            <a:endParaRPr lang="en-GB" sz="1200" b="1" dirty="0">
              <a:latin typeface="Gill Sans MT" panose="020B0502020104020203" pitchFamily="34" charset="0"/>
            </a:endParaRPr>
          </a:p>
          <a:p>
            <a:r>
              <a:rPr lang="en-GB" sz="2000" b="1" dirty="0">
                <a:latin typeface="League Spartan" panose="00000800000000000000" pitchFamily="50" charset="0"/>
              </a:rPr>
              <a:t>Pupils will </a:t>
            </a:r>
            <a:r>
              <a:rPr lang="en-GB" sz="2000" b="1" dirty="0" smtClean="0">
                <a:latin typeface="League Spartan" panose="00000800000000000000" pitchFamily="50" charset="0"/>
              </a:rPr>
              <a:t>learn:</a:t>
            </a:r>
            <a:endParaRPr lang="en-GB" sz="2000" b="1" dirty="0">
              <a:latin typeface="League Spartan" panose="00000800000000000000" pitchFamily="50" charset="0"/>
            </a:endParaRPr>
          </a:p>
        </p:txBody>
      </p:sp>
    </p:spTree>
    <p:extLst>
      <p:ext uri="{BB962C8B-B14F-4D97-AF65-F5344CB8AC3E}">
        <p14:creationId xmlns:p14="http://schemas.microsoft.com/office/powerpoint/2010/main" val="367226659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cxnSp>
        <p:nvCxnSpPr>
          <p:cNvPr id="10" name="Straight Connector 9"/>
          <p:cNvCxnSpPr/>
          <p:nvPr/>
        </p:nvCxnSpPr>
        <p:spPr>
          <a:xfrm>
            <a:off x="365767" y="115614"/>
            <a:ext cx="0" cy="6547945"/>
          </a:xfrm>
          <a:prstGeom prst="line">
            <a:avLst/>
          </a:prstGeom>
          <a:ln w="47625">
            <a:solidFill>
              <a:srgbClr val="95519E"/>
            </a:solidFill>
          </a:ln>
        </p:spPr>
        <p:style>
          <a:lnRef idx="1">
            <a:schemeClr val="accent1"/>
          </a:lnRef>
          <a:fillRef idx="0">
            <a:schemeClr val="accent1"/>
          </a:fillRef>
          <a:effectRef idx="0">
            <a:schemeClr val="accent1"/>
          </a:effectRef>
          <a:fontRef idx="minor">
            <a:schemeClr val="tx1"/>
          </a:fontRef>
        </p:style>
      </p:cxnSp>
      <p:sp>
        <p:nvSpPr>
          <p:cNvPr id="14" name="Rectangle 4"/>
          <p:cNvSpPr>
            <a:spLocks noChangeArrowheads="1"/>
          </p:cNvSpPr>
          <p:nvPr/>
        </p:nvSpPr>
        <p:spPr bwMode="auto">
          <a:xfrm>
            <a:off x="0" y="86401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800" b="0" i="0" u="none" strike="noStrike" cap="none" normalizeH="0" baseline="0" dirty="0" smtClean="0">
                <a:ln>
                  <a:noFill/>
                </a:ln>
                <a:solidFill>
                  <a:schemeClr val="tx1"/>
                </a:solidFill>
                <a:effectLst/>
                <a:latin typeface="Arial" panose="020B0604020202020204" pitchFamily="34" charset="0"/>
              </a:rPr>
              <a:t/>
            </a:r>
            <a:br>
              <a:rPr kumimoji="0" lang="en-GB" altLang="en-US" sz="1800" b="0" i="0" u="none" strike="noStrike" cap="none" normalizeH="0" baseline="0" dirty="0" smtClean="0">
                <a:ln>
                  <a:noFill/>
                </a:ln>
                <a:solidFill>
                  <a:schemeClr val="tx1"/>
                </a:solidFill>
                <a:effectLst/>
                <a:latin typeface="Arial" panose="020B0604020202020204" pitchFamily="34" charset="0"/>
              </a:rPr>
            </a:br>
            <a:endParaRPr kumimoji="0" lang="en-GB" altLang="en-US" sz="1800" b="0" i="0" u="none" strike="noStrike" cap="none" normalizeH="0" baseline="0" dirty="0" smtClean="0">
              <a:ln>
                <a:noFill/>
              </a:ln>
              <a:solidFill>
                <a:schemeClr val="tx1"/>
              </a:solidFill>
              <a:effectLst/>
              <a:latin typeface="Arial" panose="020B0604020202020204" pitchFamily="34" charset="0"/>
            </a:endParaRPr>
          </a:p>
        </p:txBody>
      </p:sp>
      <p:sp>
        <p:nvSpPr>
          <p:cNvPr id="6" name="TextBox 5"/>
          <p:cNvSpPr txBox="1"/>
          <p:nvPr/>
        </p:nvSpPr>
        <p:spPr>
          <a:xfrm>
            <a:off x="304298" y="391714"/>
            <a:ext cx="7546540" cy="769441"/>
          </a:xfrm>
          <a:prstGeom prst="rect">
            <a:avLst/>
          </a:prstGeom>
          <a:noFill/>
          <a:ln>
            <a:noFill/>
          </a:ln>
        </p:spPr>
        <p:txBody>
          <a:bodyPr wrap="square" rtlCol="0">
            <a:spAutoFit/>
          </a:bodyPr>
          <a:lstStyle/>
          <a:p>
            <a:r>
              <a:rPr lang="en-GB" sz="44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Preparing to teach</a:t>
            </a:r>
            <a:endParaRPr lang="en-GB" sz="44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endParaRPr>
          </a:p>
        </p:txBody>
      </p:sp>
      <p:sp>
        <p:nvSpPr>
          <p:cNvPr id="2" name="Slide Number Placeholder 1"/>
          <p:cNvSpPr>
            <a:spLocks noGrp="1"/>
          </p:cNvSpPr>
          <p:nvPr>
            <p:ph type="sldNum" sz="quarter" idx="12"/>
          </p:nvPr>
        </p:nvSpPr>
        <p:spPr/>
        <p:txBody>
          <a:bodyPr/>
          <a:lstStyle/>
          <a:p>
            <a:fld id="{2D651D86-383D-45DB-A701-76B5BFCFE28F}" type="slidenum">
              <a:rPr lang="en-GB" smtClean="0"/>
              <a:t>6</a:t>
            </a:fld>
            <a:endParaRPr lang="en-GB" dirty="0"/>
          </a:p>
        </p:txBody>
      </p:sp>
      <p:sp>
        <p:nvSpPr>
          <p:cNvPr id="16" name="TextBox 15"/>
          <p:cNvSpPr txBox="1"/>
          <p:nvPr/>
        </p:nvSpPr>
        <p:spPr>
          <a:xfrm>
            <a:off x="388762" y="1442174"/>
            <a:ext cx="5494464" cy="3185487"/>
          </a:xfrm>
          <a:prstGeom prst="rect">
            <a:avLst/>
          </a:prstGeom>
          <a:solidFill>
            <a:schemeClr val="bg1"/>
          </a:solidFill>
        </p:spPr>
        <p:txBody>
          <a:bodyPr wrap="square" rtlCol="0">
            <a:spAutoFit/>
          </a:bodyPr>
          <a:lstStyle/>
          <a:p>
            <a:pPr lvl="3"/>
            <a:endParaRPr lang="en-GB" sz="1600" b="1" dirty="0" smtClean="0">
              <a:latin typeface="Gill Sans MT" panose="020B0502020104020203" pitchFamily="34" charset="0"/>
            </a:endParaRPr>
          </a:p>
          <a:p>
            <a:pPr lvl="3"/>
            <a:r>
              <a:rPr lang="en-GB" sz="2800" b="1" dirty="0" smtClean="0">
                <a:latin typeface="League Spartan" panose="00000800000000000000" pitchFamily="50" charset="0"/>
              </a:rPr>
              <a:t>Climate for </a:t>
            </a:r>
            <a:r>
              <a:rPr lang="en-GB" sz="2800" b="1" dirty="0">
                <a:latin typeface="League Spartan" panose="00000800000000000000" pitchFamily="50" charset="0"/>
              </a:rPr>
              <a:t>l</a:t>
            </a:r>
            <a:r>
              <a:rPr lang="en-GB" sz="2800" b="1" dirty="0" smtClean="0">
                <a:latin typeface="League Spartan" panose="00000800000000000000" pitchFamily="50" charset="0"/>
              </a:rPr>
              <a:t>earning</a:t>
            </a:r>
          </a:p>
          <a:p>
            <a:pPr lvl="3"/>
            <a:endParaRPr lang="en-GB" sz="1100" b="1" dirty="0" smtClean="0">
              <a:latin typeface="Gill Sans MT" panose="020B0502020104020203" pitchFamily="34" charset="0"/>
            </a:endParaRPr>
          </a:p>
          <a:p>
            <a:pPr lvl="3"/>
            <a:endParaRPr lang="en-GB" sz="1600" b="1" dirty="0">
              <a:latin typeface="Gill Sans MT" panose="020B0502020104020203" pitchFamily="34" charset="0"/>
            </a:endParaRPr>
          </a:p>
          <a:p>
            <a:pPr lvl="3"/>
            <a:endParaRPr lang="en-GB" sz="400" b="1" dirty="0" smtClean="0">
              <a:latin typeface="Gill Sans MT" panose="020B0502020104020203" pitchFamily="34" charset="0"/>
            </a:endParaRPr>
          </a:p>
          <a:p>
            <a:pPr>
              <a:buSzPct val="202000"/>
            </a:pPr>
            <a:r>
              <a:rPr lang="en-GB" b="1" dirty="0" smtClean="0">
                <a:latin typeface="Lato" panose="020B0604020202020204" charset="0"/>
                <a:ea typeface="Lato" panose="020B0604020202020204" charset="0"/>
                <a:cs typeface="Lato" panose="020B0604020202020204" charset="0"/>
              </a:rPr>
              <a:t>Before teaching these lessons ensure that you read the accompanying PSHE Association document </a:t>
            </a:r>
            <a:r>
              <a:rPr lang="en-GB" i="1" u="sng" dirty="0">
                <a:latin typeface="Lato" panose="020B0604020202020204" charset="0"/>
                <a:ea typeface="Lato" panose="020B0604020202020204" charset="0"/>
                <a:cs typeface="Lato" panose="020B0604020202020204" charset="0"/>
                <a:hlinkClick r:id="rId3"/>
              </a:rPr>
              <a:t>Teaching about mental health and emotional </a:t>
            </a:r>
            <a:r>
              <a:rPr lang="en-GB" i="1" u="sng" dirty="0" smtClean="0">
                <a:latin typeface="Lato" panose="020B0604020202020204" charset="0"/>
                <a:ea typeface="Lato" panose="020B0604020202020204" charset="0"/>
                <a:cs typeface="Lato" panose="020B0604020202020204" charset="0"/>
                <a:hlinkClick r:id="rId3"/>
              </a:rPr>
              <a:t>wellbeing</a:t>
            </a:r>
            <a:r>
              <a:rPr lang="en-GB" i="1" u="sng" dirty="0" smtClean="0">
                <a:latin typeface="Lato" panose="020B0604020202020204" charset="0"/>
                <a:ea typeface="Lato" panose="020B0604020202020204" charset="0"/>
                <a:cs typeface="Lato" panose="020B0604020202020204" charset="0"/>
              </a:rPr>
              <a:t> </a:t>
            </a:r>
            <a:r>
              <a:rPr lang="en-GB" dirty="0" smtClean="0">
                <a:latin typeface="Lato" panose="020B0604020202020204" charset="0"/>
                <a:ea typeface="Lato" panose="020B0604020202020204" charset="0"/>
                <a:cs typeface="Lato" panose="020B0604020202020204" charset="0"/>
              </a:rPr>
              <a:t>for guidance on establishing ground rules, the limits of confidentiality, handling questions, and additional advice relating to teaching about mental health effectively and safely.</a:t>
            </a:r>
            <a:endParaRPr lang="en-GB" b="1" dirty="0">
              <a:latin typeface="Lato" panose="020B0604020202020204" charset="0"/>
              <a:ea typeface="Lato" panose="020B0604020202020204" charset="0"/>
              <a:cs typeface="Lato" panose="020B0604020202020204" charset="0"/>
            </a:endParaRPr>
          </a:p>
        </p:txBody>
      </p:sp>
      <p:pic>
        <p:nvPicPr>
          <p:cNvPr id="8" name="Picture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10146" y="1559881"/>
            <a:ext cx="887768" cy="887768"/>
          </a:xfrm>
          <a:prstGeom prst="rect">
            <a:avLst/>
          </a:prstGeom>
        </p:spPr>
      </p:pic>
      <p:sp>
        <p:nvSpPr>
          <p:cNvPr id="21" name="TextBox 20"/>
          <p:cNvSpPr txBox="1"/>
          <p:nvPr/>
        </p:nvSpPr>
        <p:spPr>
          <a:xfrm>
            <a:off x="6120974" y="559463"/>
            <a:ext cx="5784156" cy="4062651"/>
          </a:xfrm>
          <a:prstGeom prst="rect">
            <a:avLst/>
          </a:prstGeom>
          <a:solidFill>
            <a:schemeClr val="bg1"/>
          </a:solidFill>
        </p:spPr>
        <p:txBody>
          <a:bodyPr wrap="square" rtlCol="0">
            <a:spAutoFit/>
          </a:bodyPr>
          <a:lstStyle/>
          <a:p>
            <a:pPr lvl="3"/>
            <a:endParaRPr lang="en-GB" sz="1100" b="1" dirty="0" smtClean="0">
              <a:latin typeface="League Spartan" panose="00000800000000000000" pitchFamily="50" charset="0"/>
            </a:endParaRPr>
          </a:p>
          <a:p>
            <a:pPr lvl="3"/>
            <a:r>
              <a:rPr lang="en-GB" sz="2800" b="1" dirty="0" smtClean="0">
                <a:latin typeface="League Spartan" panose="00000800000000000000" pitchFamily="50" charset="0"/>
              </a:rPr>
              <a:t>Resources required</a:t>
            </a:r>
          </a:p>
          <a:p>
            <a:pPr lvl="3">
              <a:spcBef>
                <a:spcPts val="600"/>
              </a:spcBef>
            </a:pPr>
            <a:endParaRPr lang="en-GB" sz="700" b="1" dirty="0">
              <a:latin typeface="Gill Sans MT" panose="020B0502020104020203" pitchFamily="34" charset="0"/>
            </a:endParaRPr>
          </a:p>
          <a:p>
            <a:pPr marL="457200" indent="-457200">
              <a:spcBef>
                <a:spcPts val="600"/>
              </a:spcBef>
              <a:buSzPct val="202000"/>
              <a:buBlip>
                <a:blip r:embed="rId5"/>
              </a:buBlip>
            </a:pPr>
            <a:r>
              <a:rPr lang="en-GB" dirty="0" smtClean="0">
                <a:latin typeface="Lato" panose="020F0502020204030203" pitchFamily="34" charset="0"/>
                <a:ea typeface="Lato" panose="020F0502020204030203" pitchFamily="34" charset="0"/>
                <a:cs typeface="Lato" panose="020F0502020204030203" pitchFamily="34" charset="0"/>
              </a:rPr>
              <a:t>Box/envelope for anonymous questions</a:t>
            </a:r>
          </a:p>
          <a:p>
            <a:pPr marL="457200" indent="-457200">
              <a:spcBef>
                <a:spcPts val="600"/>
              </a:spcBef>
              <a:buSzPct val="202000"/>
              <a:buBlip>
                <a:blip r:embed="rId5"/>
              </a:buBlip>
            </a:pPr>
            <a:r>
              <a:rPr lang="en-GB" dirty="0" smtClean="0">
                <a:latin typeface="Lato" panose="020F0502020204030203" pitchFamily="34" charset="0"/>
                <a:ea typeface="Lato" panose="020F0502020204030203" pitchFamily="34" charset="0"/>
                <a:cs typeface="Lato" panose="020F0502020204030203" pitchFamily="34" charset="0"/>
              </a:rPr>
              <a:t>Flipchart paper and pens, pens and pencils</a:t>
            </a:r>
          </a:p>
          <a:p>
            <a:pPr marL="457200" indent="-457200">
              <a:spcBef>
                <a:spcPts val="600"/>
              </a:spcBef>
              <a:buSzPct val="202000"/>
              <a:buBlip>
                <a:blip r:embed="rId5"/>
              </a:buBlip>
            </a:pPr>
            <a:r>
              <a:rPr lang="en-GB" dirty="0" smtClean="0">
                <a:latin typeface="Lato" panose="020F0502020204030203" pitchFamily="34" charset="0"/>
                <a:ea typeface="Lato" panose="020F0502020204030203" pitchFamily="34" charset="0"/>
                <a:cs typeface="Lato" panose="020F0502020204030203" pitchFamily="34" charset="0"/>
              </a:rPr>
              <a:t>Resource 1: feelings grid</a:t>
            </a:r>
          </a:p>
          <a:p>
            <a:pPr marL="457200" indent="-457200">
              <a:spcBef>
                <a:spcPts val="600"/>
              </a:spcBef>
              <a:buSzPct val="202000"/>
              <a:buBlip>
                <a:blip r:embed="rId5"/>
              </a:buBlip>
            </a:pPr>
            <a:r>
              <a:rPr lang="en-GB" dirty="0" smtClean="0">
                <a:latin typeface="Lato" panose="020F0502020204030203" pitchFamily="34" charset="0"/>
                <a:ea typeface="Lato" panose="020F0502020204030203" pitchFamily="34" charset="0"/>
                <a:cs typeface="Lato" panose="020F0502020204030203" pitchFamily="34" charset="0"/>
              </a:rPr>
              <a:t>Resource 2a: Display words</a:t>
            </a:r>
          </a:p>
          <a:p>
            <a:pPr marL="457200" indent="-457200">
              <a:spcBef>
                <a:spcPts val="600"/>
              </a:spcBef>
              <a:buSzPct val="202000"/>
              <a:buBlip>
                <a:blip r:embed="rId5"/>
              </a:buBlip>
            </a:pPr>
            <a:r>
              <a:rPr lang="en-GB" dirty="0" smtClean="0">
                <a:latin typeface="Lato" panose="020F0502020204030203" pitchFamily="34" charset="0"/>
                <a:ea typeface="Lato" panose="020F0502020204030203" pitchFamily="34" charset="0"/>
                <a:cs typeface="Lato" panose="020F0502020204030203" pitchFamily="34" charset="0"/>
              </a:rPr>
              <a:t>Resource 2b: Everyday situations – teachers list</a:t>
            </a:r>
          </a:p>
          <a:p>
            <a:pPr marL="457200" indent="-457200">
              <a:spcBef>
                <a:spcPts val="600"/>
              </a:spcBef>
              <a:buSzPct val="202000"/>
              <a:buBlip>
                <a:blip r:embed="rId5"/>
              </a:buBlip>
            </a:pPr>
            <a:r>
              <a:rPr lang="en-GB" dirty="0" smtClean="0">
                <a:latin typeface="Lato" panose="020F0502020204030203" pitchFamily="34" charset="0"/>
                <a:ea typeface="Lato" panose="020F0502020204030203" pitchFamily="34" charset="0"/>
                <a:cs typeface="Lato" panose="020F0502020204030203" pitchFamily="34" charset="0"/>
              </a:rPr>
              <a:t>Resource 3a: My feelings frame</a:t>
            </a:r>
          </a:p>
          <a:p>
            <a:pPr marL="457200" indent="-457200">
              <a:spcBef>
                <a:spcPts val="600"/>
              </a:spcBef>
              <a:buSzPct val="202000"/>
              <a:buBlip>
                <a:blip r:embed="rId5"/>
              </a:buBlip>
            </a:pPr>
            <a:r>
              <a:rPr lang="en-GB" dirty="0" smtClean="0">
                <a:latin typeface="Lato" panose="020F0502020204030203" pitchFamily="34" charset="0"/>
                <a:ea typeface="Lato" panose="020F0502020204030203" pitchFamily="34" charset="0"/>
                <a:cs typeface="Lato" panose="020F0502020204030203" pitchFamily="34" charset="0"/>
              </a:rPr>
              <a:t>Resource 3b: My feelings frame (challenge)</a:t>
            </a:r>
          </a:p>
          <a:p>
            <a:pPr marL="457200" indent="-457200">
              <a:spcBef>
                <a:spcPts val="600"/>
              </a:spcBef>
              <a:buSzPct val="202000"/>
              <a:buBlip>
                <a:blip r:embed="rId5"/>
              </a:buBlip>
            </a:pPr>
            <a:r>
              <a:rPr lang="en-GB" dirty="0" smtClean="0">
                <a:latin typeface="Lato" panose="020F0502020204030203" pitchFamily="34" charset="0"/>
                <a:ea typeface="Lato" panose="020F0502020204030203" pitchFamily="34" charset="0"/>
                <a:cs typeface="Lato" panose="020F0502020204030203" pitchFamily="34" charset="0"/>
              </a:rPr>
              <a:t>Resource 4a: Maz’s feelings - teacher cards</a:t>
            </a:r>
          </a:p>
          <a:p>
            <a:pPr marL="457200" indent="-457200">
              <a:spcBef>
                <a:spcPts val="600"/>
              </a:spcBef>
              <a:buSzPct val="202000"/>
              <a:buBlip>
                <a:blip r:embed="rId5"/>
              </a:buBlip>
            </a:pPr>
            <a:r>
              <a:rPr lang="en-GB" dirty="0" smtClean="0">
                <a:latin typeface="Lato" panose="020F0502020204030203" pitchFamily="34" charset="0"/>
                <a:ea typeface="Lato" panose="020F0502020204030203" pitchFamily="34" charset="0"/>
                <a:cs typeface="Lato" panose="020F0502020204030203" pitchFamily="34" charset="0"/>
              </a:rPr>
              <a:t>Resource 4b: Maz’s changing feelings grid</a:t>
            </a:r>
          </a:p>
        </p:txBody>
      </p:sp>
      <p:pic>
        <p:nvPicPr>
          <p:cNvPr id="11" name="Picture 10"/>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612199" y="675080"/>
            <a:ext cx="670560" cy="670560"/>
          </a:xfrm>
          <a:prstGeom prst="rect">
            <a:avLst/>
          </a:prstGeom>
        </p:spPr>
      </p:pic>
      <p:sp>
        <p:nvSpPr>
          <p:cNvPr id="23" name="TextBox 22"/>
          <p:cNvSpPr txBox="1"/>
          <p:nvPr/>
        </p:nvSpPr>
        <p:spPr>
          <a:xfrm>
            <a:off x="388762" y="4781730"/>
            <a:ext cx="5517459" cy="1738938"/>
          </a:xfrm>
          <a:prstGeom prst="rect">
            <a:avLst/>
          </a:prstGeom>
          <a:solidFill>
            <a:schemeClr val="bg1"/>
          </a:solidFill>
        </p:spPr>
        <p:txBody>
          <a:bodyPr wrap="square" rtlCol="0">
            <a:spAutoFit/>
          </a:bodyPr>
          <a:lstStyle/>
          <a:p>
            <a:pPr lvl="3"/>
            <a:endParaRPr lang="en-GB" sz="1600" b="1" dirty="0" smtClean="0">
              <a:latin typeface="Gill Sans MT" panose="020B0502020104020203" pitchFamily="34" charset="0"/>
            </a:endParaRPr>
          </a:p>
          <a:p>
            <a:pPr lvl="3"/>
            <a:r>
              <a:rPr lang="en-GB" sz="2800" b="1" dirty="0" smtClean="0">
                <a:latin typeface="League Spartan" panose="020B0604020202020204" charset="0"/>
              </a:rPr>
              <a:t>Duration</a:t>
            </a:r>
          </a:p>
          <a:p>
            <a:pPr lvl="3"/>
            <a:endParaRPr lang="en-GB" sz="400" b="1" dirty="0" smtClean="0">
              <a:latin typeface="Gill Sans MT" panose="020B0502020104020203" pitchFamily="34" charset="0"/>
            </a:endParaRPr>
          </a:p>
          <a:p>
            <a:pPr lvl="3">
              <a:buSzPct val="202000"/>
            </a:pPr>
            <a:r>
              <a:rPr lang="en-GB" b="1" dirty="0" smtClean="0">
                <a:latin typeface="Lato" panose="020F0502020204030203" pitchFamily="34" charset="0"/>
                <a:ea typeface="Lato" panose="020F0502020204030203" pitchFamily="34" charset="0"/>
                <a:cs typeface="Lato" panose="020F0502020204030203" pitchFamily="34" charset="0"/>
              </a:rPr>
              <a:t>This has been designed to be taught as a sixty minute PSHE education lesson</a:t>
            </a:r>
          </a:p>
          <a:p>
            <a:pPr lvl="3">
              <a:buSzPct val="202000"/>
            </a:pPr>
            <a:endParaRPr lang="en-GB" sz="700" b="1" dirty="0" smtClean="0">
              <a:latin typeface="Lato" panose="020F0502020204030203" pitchFamily="34" charset="0"/>
              <a:ea typeface="Lato" panose="020F0502020204030203" pitchFamily="34" charset="0"/>
              <a:cs typeface="Lato" panose="020F0502020204030203" pitchFamily="34" charset="0"/>
            </a:endParaRPr>
          </a:p>
          <a:p>
            <a:pPr lvl="3">
              <a:buSzPct val="202000"/>
            </a:pPr>
            <a:endParaRPr lang="en-GB" sz="800" b="1" dirty="0" smtClean="0">
              <a:latin typeface="Lato" panose="020F0502020204030203" pitchFamily="34" charset="0"/>
              <a:ea typeface="Lato" panose="020F0502020204030203" pitchFamily="34" charset="0"/>
              <a:cs typeface="Lato" panose="020F0502020204030203" pitchFamily="34" charset="0"/>
            </a:endParaRPr>
          </a:p>
          <a:p>
            <a:pPr lvl="3">
              <a:buSzPct val="202000"/>
            </a:pPr>
            <a:endParaRPr lang="en-GB" sz="800" b="1" dirty="0">
              <a:latin typeface="Lato" panose="020F0502020204030203" pitchFamily="34" charset="0"/>
              <a:ea typeface="Lato" panose="020F0502020204030203" pitchFamily="34" charset="0"/>
              <a:cs typeface="Lato" panose="020F0502020204030203" pitchFamily="34" charset="0"/>
            </a:endParaRPr>
          </a:p>
        </p:txBody>
      </p:sp>
      <p:pic>
        <p:nvPicPr>
          <p:cNvPr id="22" name="Picture 21"/>
          <p:cNvPicPr>
            <a:picLocks noChangeAspect="1"/>
          </p:cNvPicPr>
          <p:nvPr/>
        </p:nvPicPr>
        <p:blipFill rotWithShape="1">
          <a:blip r:embed="rId7" cstate="print">
            <a:extLst>
              <a:ext uri="{28A0092B-C50C-407E-A947-70E740481C1C}">
                <a14:useLocalDpi xmlns:a14="http://schemas.microsoft.com/office/drawing/2010/main" val="0"/>
              </a:ext>
            </a:extLst>
          </a:blip>
          <a:srcRect l="1883" t="3815" r="51546" b="4366"/>
          <a:stretch/>
        </p:blipFill>
        <p:spPr>
          <a:xfrm>
            <a:off x="580520" y="4831324"/>
            <a:ext cx="817394" cy="1611545"/>
          </a:xfrm>
          <a:prstGeom prst="rect">
            <a:avLst/>
          </a:prstGeom>
        </p:spPr>
      </p:pic>
      <p:sp>
        <p:nvSpPr>
          <p:cNvPr id="24" name="TextBox 23"/>
          <p:cNvSpPr txBox="1"/>
          <p:nvPr/>
        </p:nvSpPr>
        <p:spPr>
          <a:xfrm>
            <a:off x="675483" y="5841089"/>
            <a:ext cx="552546" cy="461665"/>
          </a:xfrm>
          <a:prstGeom prst="rect">
            <a:avLst/>
          </a:prstGeom>
          <a:noFill/>
        </p:spPr>
        <p:txBody>
          <a:bodyPr wrap="square" rtlCol="0">
            <a:spAutoFit/>
          </a:bodyPr>
          <a:lstStyle/>
          <a:p>
            <a:pPr algn="ctr"/>
            <a:r>
              <a:rPr lang="en-GB" sz="2400" b="1" dirty="0">
                <a:solidFill>
                  <a:srgbClr val="95519E"/>
                </a:solidFill>
                <a:latin typeface="Gill Sans MT" panose="020B0502020104020203" pitchFamily="34" charset="0"/>
              </a:rPr>
              <a:t>6</a:t>
            </a:r>
            <a:r>
              <a:rPr lang="en-GB" sz="2400" b="1" dirty="0" smtClean="0">
                <a:solidFill>
                  <a:srgbClr val="95519E"/>
                </a:solidFill>
                <a:latin typeface="Gill Sans MT" panose="020B0502020104020203" pitchFamily="34" charset="0"/>
              </a:rPr>
              <a:t>0</a:t>
            </a:r>
            <a:endParaRPr lang="en-GB" sz="2400" b="1" dirty="0">
              <a:solidFill>
                <a:srgbClr val="95519E"/>
              </a:solidFill>
              <a:latin typeface="Gill Sans MT" panose="020B0502020104020203" pitchFamily="34" charset="0"/>
            </a:endParaRPr>
          </a:p>
        </p:txBody>
      </p:sp>
      <p:sp>
        <p:nvSpPr>
          <p:cNvPr id="18" name="Footer Placeholder 3"/>
          <p:cNvSpPr txBox="1">
            <a:spLocks/>
          </p:cNvSpPr>
          <p:nvPr/>
        </p:nvSpPr>
        <p:spPr>
          <a:xfrm>
            <a:off x="304298" y="6567015"/>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smtClean="0"/>
              <a:t>© PSHE Association 2018 	 </a:t>
            </a:r>
            <a:endParaRPr lang="en-GB" dirty="0"/>
          </a:p>
        </p:txBody>
      </p:sp>
      <p:sp>
        <p:nvSpPr>
          <p:cNvPr id="19" name="TextBox 18"/>
          <p:cNvSpPr txBox="1"/>
          <p:nvPr/>
        </p:nvSpPr>
        <p:spPr>
          <a:xfrm>
            <a:off x="6120973" y="4801547"/>
            <a:ext cx="5789161" cy="1692771"/>
          </a:xfrm>
          <a:prstGeom prst="rect">
            <a:avLst/>
          </a:prstGeom>
          <a:solidFill>
            <a:schemeClr val="bg1"/>
          </a:solidFill>
        </p:spPr>
        <p:txBody>
          <a:bodyPr wrap="square" rtlCol="0">
            <a:spAutoFit/>
          </a:bodyPr>
          <a:lstStyle/>
          <a:p>
            <a:pPr lvl="3">
              <a:buSzPct val="202000"/>
            </a:pPr>
            <a:r>
              <a:rPr lang="en-GB" sz="2800" b="1" dirty="0" smtClean="0">
                <a:latin typeface="League Spartan" panose="020B0604020202020204" charset="0"/>
              </a:rPr>
              <a:t>Further guidance</a:t>
            </a:r>
          </a:p>
          <a:p>
            <a:pPr lvl="3">
              <a:buSzPct val="202000"/>
            </a:pPr>
            <a:r>
              <a:rPr lang="en-GB" sz="1600" b="1" dirty="0" smtClean="0">
                <a:latin typeface="Lato" panose="020B0604020202020204" charset="0"/>
                <a:ea typeface="Lato" panose="020B0604020202020204" charset="0"/>
                <a:cs typeface="Lato" panose="020B0604020202020204" charset="0"/>
              </a:rPr>
              <a:t>Members of the PSHE Association can access our website for further guidance </a:t>
            </a:r>
            <a:r>
              <a:rPr lang="en-GB" sz="1600" b="1" dirty="0" smtClean="0">
                <a:latin typeface="Lato" panose="020B0604020202020204" charset="0"/>
                <a:ea typeface="Lato" panose="020B0604020202020204" charset="0"/>
                <a:cs typeface="Lato" panose="020B0604020202020204" charset="0"/>
                <a:hlinkClick r:id="rId8"/>
              </a:rPr>
              <a:t>www.pshe-association.org.uk</a:t>
            </a:r>
            <a:endParaRPr lang="en-GB" sz="1600" b="1" dirty="0" smtClean="0">
              <a:latin typeface="Lato" panose="020B0604020202020204" charset="0"/>
              <a:ea typeface="Lato" panose="020B0604020202020204" charset="0"/>
              <a:cs typeface="Lato" panose="020B0604020202020204" charset="0"/>
            </a:endParaRPr>
          </a:p>
          <a:p>
            <a:pPr lvl="3">
              <a:buSzPct val="202000"/>
            </a:pPr>
            <a:endParaRPr lang="en-GB" sz="2800" b="1" dirty="0" smtClean="0">
              <a:latin typeface="Lato" panose="020F0502020204030203" pitchFamily="34" charset="0"/>
              <a:ea typeface="Lato" panose="020F0502020204030203" pitchFamily="34" charset="0"/>
              <a:cs typeface="Lato" panose="020F0502020204030203" pitchFamily="34" charset="0"/>
            </a:endParaRPr>
          </a:p>
        </p:txBody>
      </p:sp>
      <p:pic>
        <p:nvPicPr>
          <p:cNvPr id="4" name="Picture 3"/>
          <p:cNvPicPr>
            <a:picLocks noChangeAspect="1"/>
          </p:cNvPicPr>
          <p:nvPr/>
        </p:nvPicPr>
        <p:blipFill rotWithShape="1">
          <a:blip r:embed="rId9" cstate="print">
            <a:extLst>
              <a:ext uri="{28A0092B-C50C-407E-A947-70E740481C1C}">
                <a14:useLocalDpi xmlns:a14="http://schemas.microsoft.com/office/drawing/2010/main" val="0"/>
              </a:ext>
            </a:extLst>
          </a:blip>
          <a:srcRect l="17297" t="28576" r="16674" b="28576"/>
          <a:stretch/>
        </p:blipFill>
        <p:spPr>
          <a:xfrm>
            <a:off x="6400298" y="4945527"/>
            <a:ext cx="1094363" cy="710172"/>
          </a:xfrm>
          <a:prstGeom prst="rect">
            <a:avLst/>
          </a:prstGeom>
        </p:spPr>
      </p:pic>
    </p:spTree>
    <p:extLst>
      <p:ext uri="{BB962C8B-B14F-4D97-AF65-F5344CB8AC3E}">
        <p14:creationId xmlns:p14="http://schemas.microsoft.com/office/powerpoint/2010/main" val="96333566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2D651D86-383D-45DB-A701-76B5BFCFE28F}" type="slidenum">
              <a:rPr lang="en-GB" smtClean="0"/>
              <a:t>7</a:t>
            </a:fld>
            <a:endParaRPr lang="en-GB" dirty="0"/>
          </a:p>
        </p:txBody>
      </p:sp>
      <p:sp>
        <p:nvSpPr>
          <p:cNvPr id="6" name="TextBox 5"/>
          <p:cNvSpPr txBox="1"/>
          <p:nvPr/>
        </p:nvSpPr>
        <p:spPr>
          <a:xfrm>
            <a:off x="445477" y="355734"/>
            <a:ext cx="6377352" cy="830997"/>
          </a:xfrm>
          <a:prstGeom prst="rect">
            <a:avLst/>
          </a:prstGeom>
          <a:noFill/>
        </p:spPr>
        <p:txBody>
          <a:bodyPr wrap="square" rtlCol="0">
            <a:spAutoFit/>
          </a:bodyPr>
          <a:lstStyle/>
          <a:p>
            <a:r>
              <a:rPr lang="en-GB" sz="4800" dirty="0" smtClean="0">
                <a:solidFill>
                  <a:schemeClr val="bg1"/>
                </a:solidFill>
                <a:latin typeface="League Spartan" panose="00000800000000000000" pitchFamily="50" charset="0"/>
              </a:rPr>
              <a:t>Lesson summary</a:t>
            </a:r>
            <a:endParaRPr lang="en-GB" sz="4800" dirty="0">
              <a:solidFill>
                <a:schemeClr val="bg1"/>
              </a:solidFill>
              <a:latin typeface="League Spartan" panose="00000800000000000000" pitchFamily="50" charset="0"/>
            </a:endParaRPr>
          </a:p>
        </p:txBody>
      </p:sp>
      <p:graphicFrame>
        <p:nvGraphicFramePr>
          <p:cNvPr id="11" name="Table 10"/>
          <p:cNvGraphicFramePr>
            <a:graphicFrameLocks noGrp="1"/>
          </p:cNvGraphicFramePr>
          <p:nvPr>
            <p:extLst>
              <p:ext uri="{D42A27DB-BD31-4B8C-83A1-F6EECF244321}">
                <p14:modId xmlns:p14="http://schemas.microsoft.com/office/powerpoint/2010/main" val="1999078770"/>
              </p:ext>
            </p:extLst>
          </p:nvPr>
        </p:nvGraphicFramePr>
        <p:xfrm>
          <a:off x="327713" y="1199789"/>
          <a:ext cx="11441723" cy="5276096"/>
        </p:xfrm>
        <a:graphic>
          <a:graphicData uri="http://schemas.openxmlformats.org/drawingml/2006/table">
            <a:tbl>
              <a:tblPr firstRow="1" bandRow="1">
                <a:tableStyleId>{5940675A-B579-460E-94D1-54222C63F5DA}</a:tableStyleId>
              </a:tblPr>
              <a:tblGrid>
                <a:gridCol w="3014899">
                  <a:extLst>
                    <a:ext uri="{9D8B030D-6E8A-4147-A177-3AD203B41FA5}">
                      <a16:colId xmlns:a16="http://schemas.microsoft.com/office/drawing/2014/main" val="4041274174"/>
                    </a:ext>
                  </a:extLst>
                </a:gridCol>
                <a:gridCol w="7476565">
                  <a:extLst>
                    <a:ext uri="{9D8B030D-6E8A-4147-A177-3AD203B41FA5}">
                      <a16:colId xmlns:a16="http://schemas.microsoft.com/office/drawing/2014/main" val="2234187062"/>
                    </a:ext>
                  </a:extLst>
                </a:gridCol>
                <a:gridCol w="950259">
                  <a:extLst>
                    <a:ext uri="{9D8B030D-6E8A-4147-A177-3AD203B41FA5}">
                      <a16:colId xmlns:a16="http://schemas.microsoft.com/office/drawing/2014/main" val="3063766827"/>
                    </a:ext>
                  </a:extLst>
                </a:gridCol>
              </a:tblGrid>
              <a:tr h="472501">
                <a:tc>
                  <a:txBody>
                    <a:bodyPr/>
                    <a:lstStyle/>
                    <a:p>
                      <a:pPr algn="ctr"/>
                      <a:r>
                        <a:rPr lang="en-GB" sz="2400" dirty="0" smtClean="0">
                          <a:latin typeface="League Spartan" panose="00000800000000000000" pitchFamily="50" charset="0"/>
                        </a:rPr>
                        <a:t>Activity</a:t>
                      </a:r>
                      <a:endParaRPr lang="en-GB" sz="2400" dirty="0">
                        <a:latin typeface="League Spartan" panose="00000800000000000000" pitchFamily="50" charset="0"/>
                      </a:endParaRPr>
                    </a:p>
                  </a:txBody>
                  <a:tcPr>
                    <a:solidFill>
                      <a:schemeClr val="bg1">
                        <a:lumMod val="95000"/>
                      </a:schemeClr>
                    </a:solidFill>
                  </a:tcPr>
                </a:tc>
                <a:tc>
                  <a:txBody>
                    <a:bodyPr/>
                    <a:lstStyle/>
                    <a:p>
                      <a:pPr algn="ctr"/>
                      <a:r>
                        <a:rPr lang="en-GB" sz="2400" dirty="0" smtClean="0">
                          <a:latin typeface="League Spartan" panose="00000800000000000000" pitchFamily="50" charset="0"/>
                        </a:rPr>
                        <a:t>Description</a:t>
                      </a:r>
                      <a:endParaRPr lang="en-GB" sz="2400" dirty="0">
                        <a:latin typeface="League Spartan" panose="00000800000000000000" pitchFamily="50" charset="0"/>
                      </a:endParaRPr>
                    </a:p>
                  </a:txBody>
                  <a:tcPr>
                    <a:solidFill>
                      <a:schemeClr val="bg1">
                        <a:lumMod val="95000"/>
                      </a:schemeClr>
                    </a:solidFill>
                  </a:tcPr>
                </a:tc>
                <a:tc>
                  <a:txBody>
                    <a:bodyPr/>
                    <a:lstStyle/>
                    <a:p>
                      <a:pPr algn="ctr"/>
                      <a:r>
                        <a:rPr lang="en-GB" sz="2400" dirty="0" smtClean="0">
                          <a:latin typeface="League Spartan" panose="00000800000000000000" pitchFamily="50" charset="0"/>
                        </a:rPr>
                        <a:t>Time</a:t>
                      </a:r>
                      <a:endParaRPr lang="en-GB" sz="2400" dirty="0">
                        <a:latin typeface="League Spartan" panose="00000800000000000000" pitchFamily="50" charset="0"/>
                      </a:endParaRPr>
                    </a:p>
                  </a:txBody>
                  <a:tcPr>
                    <a:solidFill>
                      <a:schemeClr val="bg1">
                        <a:lumMod val="95000"/>
                      </a:schemeClr>
                    </a:solidFill>
                  </a:tcPr>
                </a:tc>
                <a:extLst>
                  <a:ext uri="{0D108BD9-81ED-4DB2-BD59-A6C34878D82A}">
                    <a16:rowId xmlns:a16="http://schemas.microsoft.com/office/drawing/2014/main" val="128198059"/>
                  </a:ext>
                </a:extLst>
              </a:tr>
              <a:tr h="738613">
                <a:tc>
                  <a:txBody>
                    <a:bodyPr/>
                    <a:lstStyle/>
                    <a:p>
                      <a:pPr marL="342900" indent="-342900">
                        <a:buAutoNum type="arabicPeriod"/>
                      </a:pPr>
                      <a:r>
                        <a:rPr lang="en-GB" sz="1800" dirty="0" smtClean="0">
                          <a:latin typeface="League Spartan" panose="00000800000000000000" pitchFamily="50" charset="0"/>
                        </a:rPr>
                        <a:t>Baseline</a:t>
                      </a:r>
                      <a:r>
                        <a:rPr lang="en-GB" sz="1800" baseline="0" dirty="0" smtClean="0">
                          <a:latin typeface="League Spartan" panose="00000800000000000000" pitchFamily="50" charset="0"/>
                        </a:rPr>
                        <a:t> assessment</a:t>
                      </a:r>
                      <a:endParaRPr lang="en-GB" sz="1800" dirty="0">
                        <a:latin typeface="League Spartan" panose="00000800000000000000" pitchFamily="50" charset="0"/>
                      </a:endParaRPr>
                    </a:p>
                  </a:txBody>
                  <a:tcPr anchor="ctr">
                    <a:solidFill>
                      <a:schemeClr val="bg1">
                        <a:lumMod val="95000"/>
                      </a:schemeClr>
                    </a:solidFill>
                  </a:tcPr>
                </a:tc>
                <a:tc>
                  <a:txBody>
                    <a:bodyPr/>
                    <a:lstStyle/>
                    <a:p>
                      <a:r>
                        <a:rPr lang="en-GB" sz="1600" dirty="0" smtClean="0">
                          <a:latin typeface="Lato" panose="020F0502020204030203" pitchFamily="34" charset="0"/>
                          <a:ea typeface="Lato" panose="020F0502020204030203" pitchFamily="34" charset="0"/>
                          <a:cs typeface="Lato" panose="020F0502020204030203" pitchFamily="34" charset="0"/>
                        </a:rPr>
                        <a:t>This</a:t>
                      </a:r>
                      <a:r>
                        <a:rPr lang="en-GB" sz="1600" baseline="0" dirty="0" smtClean="0">
                          <a:latin typeface="Lato" panose="020F0502020204030203" pitchFamily="34" charset="0"/>
                          <a:ea typeface="Lato" panose="020F0502020204030203" pitchFamily="34" charset="0"/>
                          <a:cs typeface="Lato" panose="020F0502020204030203" pitchFamily="34" charset="0"/>
                        </a:rPr>
                        <a:t> activity is designed to capture pupils’ knowledge, skills and attitudes about good and not so good feelings.</a:t>
                      </a:r>
                      <a:endParaRPr lang="en-GB" sz="16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tc>
                  <a:txBody>
                    <a:bodyPr/>
                    <a:lstStyle/>
                    <a:p>
                      <a:pPr algn="ctr"/>
                      <a:r>
                        <a:rPr lang="en-GB" sz="1400" dirty="0" smtClean="0">
                          <a:latin typeface="Lato" panose="020F0502020204030203" pitchFamily="34" charset="0"/>
                          <a:ea typeface="Lato" panose="020F0502020204030203" pitchFamily="34" charset="0"/>
                          <a:cs typeface="Lato" panose="020F0502020204030203" pitchFamily="34" charset="0"/>
                        </a:rPr>
                        <a:t>10</a:t>
                      </a:r>
                      <a:endParaRPr lang="en-GB" sz="14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extLst>
                  <a:ext uri="{0D108BD9-81ED-4DB2-BD59-A6C34878D82A}">
                    <a16:rowId xmlns:a16="http://schemas.microsoft.com/office/drawing/2014/main" val="2474858058"/>
                  </a:ext>
                </a:extLst>
              </a:tr>
              <a:tr h="579153">
                <a:tc>
                  <a:txBody>
                    <a:bodyPr/>
                    <a:lstStyle/>
                    <a:p>
                      <a:r>
                        <a:rPr lang="en-GB" sz="1800" dirty="0" smtClean="0">
                          <a:latin typeface="League Spartan" panose="00000800000000000000" pitchFamily="50" charset="0"/>
                        </a:rPr>
                        <a:t>2. Maz’s feelings</a:t>
                      </a:r>
                      <a:endParaRPr lang="en-GB" sz="1800" dirty="0">
                        <a:latin typeface="League Spartan" panose="00000800000000000000" pitchFamily="50" charset="0"/>
                      </a:endParaRPr>
                    </a:p>
                  </a:txBody>
                  <a:tcPr anchor="ctr">
                    <a:solidFill>
                      <a:schemeClr val="bg1">
                        <a:lumMod val="95000"/>
                      </a:schemeClr>
                    </a:solidFill>
                  </a:tcPr>
                </a:tc>
                <a:tc>
                  <a:txBody>
                    <a:bodyPr/>
                    <a:lstStyle/>
                    <a:p>
                      <a:r>
                        <a:rPr lang="en-GB" sz="1600" dirty="0" smtClean="0">
                          <a:latin typeface="Lato" panose="020F0502020204030203" pitchFamily="34" charset="0"/>
                          <a:ea typeface="Lato" panose="020F0502020204030203" pitchFamily="34" charset="0"/>
                          <a:cs typeface="Lato" panose="020F0502020204030203" pitchFamily="34" charset="0"/>
                        </a:rPr>
                        <a:t>Pupils decide if a feeling is good or not so good.</a:t>
                      </a:r>
                      <a:endParaRPr lang="en-GB" sz="16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tc>
                  <a:txBody>
                    <a:bodyPr/>
                    <a:lstStyle/>
                    <a:p>
                      <a:pPr algn="ctr"/>
                      <a:r>
                        <a:rPr lang="en-GB" sz="1400" dirty="0" smtClean="0">
                          <a:latin typeface="Lato" panose="020F0502020204030203" pitchFamily="34" charset="0"/>
                          <a:ea typeface="Lato" panose="020F0502020204030203" pitchFamily="34" charset="0"/>
                          <a:cs typeface="Lato" panose="020F0502020204030203" pitchFamily="34" charset="0"/>
                        </a:rPr>
                        <a:t>5</a:t>
                      </a:r>
                      <a:endParaRPr lang="en-GB" sz="14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extLst>
                  <a:ext uri="{0D108BD9-81ED-4DB2-BD59-A6C34878D82A}">
                    <a16:rowId xmlns:a16="http://schemas.microsoft.com/office/drawing/2014/main" val="2346566372"/>
                  </a:ext>
                </a:extLst>
              </a:tr>
              <a:tr h="738613">
                <a:tc>
                  <a:txBody>
                    <a:bodyPr/>
                    <a:lstStyle/>
                    <a:p>
                      <a:r>
                        <a:rPr lang="en-GB" sz="1800" dirty="0" smtClean="0">
                          <a:latin typeface="League Spartan" panose="00000800000000000000" pitchFamily="50" charset="0"/>
                        </a:rPr>
                        <a:t>3. How does Maz feel about…?</a:t>
                      </a:r>
                      <a:endParaRPr lang="en-GB" sz="1800" dirty="0">
                        <a:latin typeface="League Spartan" panose="00000800000000000000" pitchFamily="50" charset="0"/>
                      </a:endParaRPr>
                    </a:p>
                  </a:txBody>
                  <a:tcPr anchor="ctr">
                    <a:solidFill>
                      <a:schemeClr val="bg1">
                        <a:lumMod val="95000"/>
                      </a:schemeClr>
                    </a:solidFill>
                  </a:tcPr>
                </a:tc>
                <a:tc>
                  <a:txBody>
                    <a:bodyPr/>
                    <a:lstStyle/>
                    <a:p>
                      <a:r>
                        <a:rPr lang="en-GB" sz="1600" dirty="0" smtClean="0">
                          <a:latin typeface="Lato" panose="020F0502020204030203" pitchFamily="34" charset="0"/>
                          <a:ea typeface="Lato" panose="020F0502020204030203" pitchFamily="34" charset="0"/>
                          <a:cs typeface="Lato" panose="020F0502020204030203" pitchFamily="34" charset="0"/>
                        </a:rPr>
                        <a:t>Pupils</a:t>
                      </a:r>
                      <a:r>
                        <a:rPr lang="en-GB" sz="1600" baseline="0" dirty="0" smtClean="0">
                          <a:latin typeface="Lato" panose="020F0502020204030203" pitchFamily="34" charset="0"/>
                          <a:ea typeface="Lato" panose="020F0502020204030203" pitchFamily="34" charset="0"/>
                          <a:cs typeface="Lato" panose="020F0502020204030203" pitchFamily="34" charset="0"/>
                        </a:rPr>
                        <a:t> identify how they think Maz might feel about some everyday things and situations.</a:t>
                      </a:r>
                      <a:endParaRPr lang="en-GB" sz="16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tc>
                  <a:txBody>
                    <a:bodyPr/>
                    <a:lstStyle/>
                    <a:p>
                      <a:pPr algn="ctr"/>
                      <a:r>
                        <a:rPr lang="en-GB" sz="1400" dirty="0" smtClean="0">
                          <a:latin typeface="Lato" panose="020F0502020204030203" pitchFamily="34" charset="0"/>
                          <a:ea typeface="Lato" panose="020F0502020204030203" pitchFamily="34" charset="0"/>
                          <a:cs typeface="Lato" panose="020F0502020204030203" pitchFamily="34" charset="0"/>
                        </a:rPr>
                        <a:t>10</a:t>
                      </a:r>
                      <a:endParaRPr lang="en-GB" sz="14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extLst>
                  <a:ext uri="{0D108BD9-81ED-4DB2-BD59-A6C34878D82A}">
                    <a16:rowId xmlns:a16="http://schemas.microsoft.com/office/drawing/2014/main" val="62548691"/>
                  </a:ext>
                </a:extLst>
              </a:tr>
              <a:tr h="626982">
                <a:tc>
                  <a:txBody>
                    <a:bodyPr/>
                    <a:lstStyle/>
                    <a:p>
                      <a:r>
                        <a:rPr lang="en-GB" sz="1800" dirty="0" smtClean="0">
                          <a:latin typeface="League Spartan" panose="00000800000000000000" pitchFamily="50" charset="0"/>
                        </a:rPr>
                        <a:t>4. My feelings</a:t>
                      </a:r>
                      <a:endParaRPr lang="en-GB" sz="1800" dirty="0">
                        <a:latin typeface="League Spartan" panose="00000800000000000000" pitchFamily="50" charset="0"/>
                      </a:endParaRPr>
                    </a:p>
                  </a:txBody>
                  <a:tcPr anchor="ctr">
                    <a:solidFill>
                      <a:schemeClr val="bg1">
                        <a:lumMod val="95000"/>
                      </a:schemeClr>
                    </a:solidFill>
                  </a:tcPr>
                </a:tc>
                <a:tc>
                  <a:txBody>
                    <a:bodyPr/>
                    <a:lstStyle/>
                    <a:p>
                      <a:r>
                        <a:rPr lang="en-GB" sz="1600" dirty="0" smtClean="0">
                          <a:latin typeface="Lato" panose="020F0502020204030203" pitchFamily="34" charset="0"/>
                          <a:ea typeface="Lato" panose="020F0502020204030203" pitchFamily="34" charset="0"/>
                          <a:cs typeface="Lato" panose="020F0502020204030203" pitchFamily="34" charset="0"/>
                        </a:rPr>
                        <a:t>Personal</a:t>
                      </a:r>
                      <a:r>
                        <a:rPr lang="en-GB" sz="1600" baseline="0" dirty="0" smtClean="0">
                          <a:latin typeface="Lato" panose="020F0502020204030203" pitchFamily="34" charset="0"/>
                          <a:ea typeface="Lato" panose="020F0502020204030203" pitchFamily="34" charset="0"/>
                          <a:cs typeface="Lato" panose="020F0502020204030203" pitchFamily="34" charset="0"/>
                        </a:rPr>
                        <a:t> reflection on how pupils feel about some everyday things and situations.</a:t>
                      </a:r>
                      <a:endParaRPr lang="en-GB" sz="16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tc>
                  <a:txBody>
                    <a:bodyPr/>
                    <a:lstStyle/>
                    <a:p>
                      <a:pPr algn="ctr"/>
                      <a:r>
                        <a:rPr lang="en-GB" sz="1400" dirty="0" smtClean="0">
                          <a:latin typeface="Lato" panose="020F0502020204030203" pitchFamily="34" charset="0"/>
                          <a:ea typeface="Lato" panose="020F0502020204030203" pitchFamily="34" charset="0"/>
                          <a:cs typeface="Lato" panose="020F0502020204030203" pitchFamily="34" charset="0"/>
                        </a:rPr>
                        <a:t>10</a:t>
                      </a:r>
                      <a:endParaRPr lang="en-GB" sz="14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extLst>
                  <a:ext uri="{0D108BD9-81ED-4DB2-BD59-A6C34878D82A}">
                    <a16:rowId xmlns:a16="http://schemas.microsoft.com/office/drawing/2014/main" val="1658251162"/>
                  </a:ext>
                </a:extLst>
              </a:tr>
              <a:tr h="738613">
                <a:tc>
                  <a:txBody>
                    <a:bodyPr/>
                    <a:lstStyle/>
                    <a:p>
                      <a:r>
                        <a:rPr lang="en-GB" sz="1800" dirty="0" smtClean="0">
                          <a:latin typeface="League Spartan" panose="00000800000000000000" pitchFamily="50" charset="0"/>
                        </a:rPr>
                        <a:t>5. Feelings can change</a:t>
                      </a:r>
                      <a:endParaRPr lang="en-GB" sz="1800" dirty="0">
                        <a:latin typeface="League Spartan" panose="00000800000000000000" pitchFamily="50" charset="0"/>
                      </a:endParaRPr>
                    </a:p>
                  </a:txBody>
                  <a:tcPr anchor="ctr">
                    <a:solidFill>
                      <a:schemeClr val="bg1">
                        <a:lumMod val="95000"/>
                      </a:schemeClr>
                    </a:solidFill>
                  </a:tcPr>
                </a:tc>
                <a:tc>
                  <a:txBody>
                    <a:bodyPr/>
                    <a:lstStyle/>
                    <a:p>
                      <a:r>
                        <a:rPr lang="en-GB" sz="1600" dirty="0" smtClean="0">
                          <a:latin typeface="Lato" panose="020F0502020204030203" pitchFamily="34" charset="0"/>
                          <a:ea typeface="Lato" panose="020F0502020204030203" pitchFamily="34" charset="0"/>
                          <a:cs typeface="Lato" panose="020F0502020204030203" pitchFamily="34" charset="0"/>
                        </a:rPr>
                        <a:t>Pupils</a:t>
                      </a:r>
                      <a:r>
                        <a:rPr lang="en-GB" sz="1600" baseline="0" dirty="0" smtClean="0">
                          <a:latin typeface="Lato" panose="020F0502020204030203" pitchFamily="34" charset="0"/>
                          <a:ea typeface="Lato" panose="020F0502020204030203" pitchFamily="34" charset="0"/>
                          <a:cs typeface="Lato" panose="020F0502020204030203" pitchFamily="34" charset="0"/>
                        </a:rPr>
                        <a:t> work in pairs to look at ways feelings change, and identify ways that can help someone to feel better.</a:t>
                      </a:r>
                      <a:endParaRPr lang="en-GB" sz="16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tc>
                  <a:txBody>
                    <a:bodyPr/>
                    <a:lstStyle/>
                    <a:p>
                      <a:pPr algn="ctr"/>
                      <a:r>
                        <a:rPr lang="en-GB" sz="1400" dirty="0" smtClean="0">
                          <a:latin typeface="Lato" panose="020F0502020204030203" pitchFamily="34" charset="0"/>
                          <a:ea typeface="Lato" panose="020F0502020204030203" pitchFamily="34" charset="0"/>
                          <a:cs typeface="Lato" panose="020F0502020204030203" pitchFamily="34" charset="0"/>
                        </a:rPr>
                        <a:t>15</a:t>
                      </a:r>
                      <a:endParaRPr lang="en-GB" sz="14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extLst>
                  <a:ext uri="{0D108BD9-81ED-4DB2-BD59-A6C34878D82A}">
                    <a16:rowId xmlns:a16="http://schemas.microsoft.com/office/drawing/2014/main" val="780862879"/>
                  </a:ext>
                </a:extLst>
              </a:tr>
              <a:tr h="643008">
                <a:tc>
                  <a:txBody>
                    <a:bodyPr/>
                    <a:lstStyle/>
                    <a:p>
                      <a:pPr marL="0" indent="0">
                        <a:buNone/>
                      </a:pPr>
                      <a:r>
                        <a:rPr lang="en-GB" sz="1800" dirty="0" smtClean="0">
                          <a:latin typeface="League Spartan" panose="00000800000000000000" pitchFamily="50" charset="0"/>
                        </a:rPr>
                        <a:t>6. P</a:t>
                      </a:r>
                      <a:r>
                        <a:rPr lang="en-GB" sz="1800" baseline="0" dirty="0" smtClean="0">
                          <a:latin typeface="League Spartan" panose="00000800000000000000" pitchFamily="50" charset="0"/>
                        </a:rPr>
                        <a:t>ersonal reflection and signposting</a:t>
                      </a:r>
                      <a:endParaRPr lang="en-GB" sz="1800" dirty="0">
                        <a:latin typeface="League Spartan" panose="00000800000000000000" pitchFamily="50" charset="0"/>
                      </a:endParaRPr>
                    </a:p>
                  </a:txBody>
                  <a:tcPr anchor="ctr">
                    <a:solidFill>
                      <a:schemeClr val="bg1">
                        <a:lumMod val="95000"/>
                      </a:schemeClr>
                    </a:solidFill>
                  </a:tcPr>
                </a:tc>
                <a:tc>
                  <a:txBody>
                    <a:bodyPr/>
                    <a:lstStyle/>
                    <a:p>
                      <a:r>
                        <a:rPr lang="en-GB" sz="1600" dirty="0" smtClean="0">
                          <a:latin typeface="Lato" panose="020F0502020204030203" pitchFamily="34" charset="0"/>
                          <a:ea typeface="Lato" panose="020F0502020204030203" pitchFamily="34" charset="0"/>
                          <a:cs typeface="Lato" panose="020F0502020204030203" pitchFamily="34" charset="0"/>
                        </a:rPr>
                        <a:t>Pupils</a:t>
                      </a:r>
                      <a:r>
                        <a:rPr lang="en-GB" sz="1600" baseline="0" dirty="0" smtClean="0">
                          <a:latin typeface="Lato" panose="020F0502020204030203" pitchFamily="34" charset="0"/>
                          <a:ea typeface="Lato" panose="020F0502020204030203" pitchFamily="34" charset="0"/>
                          <a:cs typeface="Lato" panose="020F0502020204030203" pitchFamily="34" charset="0"/>
                        </a:rPr>
                        <a:t> summarise what can help Maz to feel better and write a whole-class postcard with some advice.  A personal reflection on feelings</a:t>
                      </a:r>
                      <a:endParaRPr lang="en-GB" sz="16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tc>
                  <a:txBody>
                    <a:bodyPr/>
                    <a:lstStyle/>
                    <a:p>
                      <a:pPr algn="ctr"/>
                      <a:r>
                        <a:rPr lang="en-GB" sz="1400" dirty="0" smtClean="0">
                          <a:latin typeface="Lato" panose="020F0502020204030203" pitchFamily="34" charset="0"/>
                          <a:ea typeface="Lato" panose="020F0502020204030203" pitchFamily="34" charset="0"/>
                          <a:cs typeface="Lato" panose="020F0502020204030203" pitchFamily="34" charset="0"/>
                        </a:rPr>
                        <a:t>5</a:t>
                      </a:r>
                      <a:endParaRPr lang="en-GB" sz="14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extLst>
                  <a:ext uri="{0D108BD9-81ED-4DB2-BD59-A6C34878D82A}">
                    <a16:rowId xmlns:a16="http://schemas.microsoft.com/office/drawing/2014/main" val="996755248"/>
                  </a:ext>
                </a:extLst>
              </a:tr>
              <a:tr h="738613">
                <a:tc>
                  <a:txBody>
                    <a:bodyPr/>
                    <a:lstStyle/>
                    <a:p>
                      <a:r>
                        <a:rPr lang="en-GB" sz="1800" dirty="0" smtClean="0">
                          <a:latin typeface="League Spartan" panose="00000800000000000000" pitchFamily="50" charset="0"/>
                        </a:rPr>
                        <a:t>7.</a:t>
                      </a:r>
                      <a:r>
                        <a:rPr lang="en-GB" sz="1800" baseline="0" dirty="0" smtClean="0">
                          <a:latin typeface="League Spartan" panose="00000800000000000000" pitchFamily="50" charset="0"/>
                        </a:rPr>
                        <a:t> </a:t>
                      </a:r>
                      <a:r>
                        <a:rPr lang="en-GB" sz="1800" dirty="0" smtClean="0">
                          <a:latin typeface="League Spartan" panose="00000800000000000000" pitchFamily="50" charset="0"/>
                        </a:rPr>
                        <a:t> Endpoint assessment</a:t>
                      </a:r>
                      <a:endParaRPr lang="en-GB" sz="1800" dirty="0">
                        <a:latin typeface="League Spartan" panose="00000800000000000000" pitchFamily="50" charset="0"/>
                      </a:endParaRPr>
                    </a:p>
                  </a:txBody>
                  <a:tcPr anchor="ctr">
                    <a:solidFill>
                      <a:schemeClr val="bg1">
                        <a:lumMod val="95000"/>
                      </a:schemeClr>
                    </a:solidFill>
                  </a:tcPr>
                </a:tc>
                <a:tc>
                  <a:txBody>
                    <a:bodyPr/>
                    <a:lstStyle/>
                    <a:p>
                      <a:r>
                        <a:rPr lang="en-GB" sz="1600" dirty="0" smtClean="0">
                          <a:latin typeface="Lato" panose="020F0502020204030203" pitchFamily="34" charset="0"/>
                          <a:ea typeface="Lato" panose="020F0502020204030203" pitchFamily="34" charset="0"/>
                          <a:cs typeface="Lato" panose="020F0502020204030203" pitchFamily="34" charset="0"/>
                        </a:rPr>
                        <a:t>Return</a:t>
                      </a:r>
                      <a:r>
                        <a:rPr lang="en-GB" sz="1600" baseline="0" dirty="0" smtClean="0">
                          <a:latin typeface="Lato" panose="020F0502020204030203" pitchFamily="34" charset="0"/>
                          <a:ea typeface="Lato" panose="020F0502020204030203" pitchFamily="34" charset="0"/>
                          <a:cs typeface="Lato" panose="020F0502020204030203" pitchFamily="34" charset="0"/>
                        </a:rPr>
                        <a:t> to baseline assessment and add to or amend in light of their new learning. Identify sources of support at school and home.</a:t>
                      </a:r>
                      <a:endParaRPr lang="en-GB" sz="16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tc>
                  <a:txBody>
                    <a:bodyPr/>
                    <a:lstStyle/>
                    <a:p>
                      <a:pPr algn="ctr"/>
                      <a:r>
                        <a:rPr lang="en-GB" sz="1400" dirty="0" smtClean="0">
                          <a:latin typeface="Lato" panose="020F0502020204030203" pitchFamily="34" charset="0"/>
                          <a:ea typeface="Lato" panose="020F0502020204030203" pitchFamily="34" charset="0"/>
                          <a:cs typeface="Lato" panose="020F0502020204030203" pitchFamily="34" charset="0"/>
                        </a:rPr>
                        <a:t>5</a:t>
                      </a:r>
                      <a:endParaRPr lang="en-GB" sz="1400" dirty="0">
                        <a:latin typeface="Lato" panose="020F0502020204030203" pitchFamily="34" charset="0"/>
                        <a:ea typeface="Lato" panose="020F0502020204030203" pitchFamily="34" charset="0"/>
                        <a:cs typeface="Lato" panose="020F0502020204030203" pitchFamily="34" charset="0"/>
                      </a:endParaRPr>
                    </a:p>
                  </a:txBody>
                  <a:tcPr anchor="ctr">
                    <a:solidFill>
                      <a:schemeClr val="bg1"/>
                    </a:solidFill>
                  </a:tcPr>
                </a:tc>
                <a:extLst>
                  <a:ext uri="{0D108BD9-81ED-4DB2-BD59-A6C34878D82A}">
                    <a16:rowId xmlns:a16="http://schemas.microsoft.com/office/drawing/2014/main" val="446693188"/>
                  </a:ext>
                </a:extLst>
              </a:tr>
            </a:tbl>
          </a:graphicData>
        </a:graphic>
      </p:graphicFrame>
      <p:sp>
        <p:nvSpPr>
          <p:cNvPr id="9" name="TextBox 8"/>
          <p:cNvSpPr txBox="1"/>
          <p:nvPr/>
        </p:nvSpPr>
        <p:spPr>
          <a:xfrm>
            <a:off x="9869891" y="145652"/>
            <a:ext cx="2110827" cy="954107"/>
          </a:xfrm>
          <a:prstGeom prst="rect">
            <a:avLst/>
          </a:prstGeom>
          <a:solidFill>
            <a:srgbClr val="95519E"/>
          </a:solidFill>
          <a:ln>
            <a:solidFill>
              <a:schemeClr val="bg1"/>
            </a:solidFill>
            <a:prstDash val="dash"/>
          </a:ln>
        </p:spPr>
        <p:txBody>
          <a:bodyPr wrap="square" rtlCol="0" anchor="ctr" anchorCtr="1">
            <a:spAutoFit/>
          </a:bodyPr>
          <a:lstStyle/>
          <a:p>
            <a:r>
              <a:rPr lang="en-GB" sz="2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Teacher </a:t>
            </a:r>
          </a:p>
          <a:p>
            <a:r>
              <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s</a:t>
            </a:r>
            <a:r>
              <a:rPr lang="en-GB" sz="2800" dirty="0" smtClean="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rPr>
              <a:t>lide</a:t>
            </a:r>
            <a:endParaRPr lang="en-GB" sz="2800" dirty="0">
              <a:solidFill>
                <a:schemeClr val="bg1"/>
              </a:solidFill>
              <a:latin typeface="League Spartan" panose="00000800000000000000" pitchFamily="50" charset="0"/>
              <a:ea typeface="Open Sans Extrabold" panose="020B0906030804020204" pitchFamily="34" charset="0"/>
              <a:cs typeface="Open Sans Extrabold" panose="020B0906030804020204" pitchFamily="34" charset="0"/>
            </a:endParaRPr>
          </a:p>
        </p:txBody>
      </p:sp>
      <p:sp>
        <p:nvSpPr>
          <p:cNvPr id="12" name="Footer Placeholder 3"/>
          <p:cNvSpPr txBox="1">
            <a:spLocks/>
          </p:cNvSpPr>
          <p:nvPr/>
        </p:nvSpPr>
        <p:spPr>
          <a:xfrm>
            <a:off x="445477" y="6550025"/>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smtClean="0"/>
              <a:t>© PSHE Association 2018 	 </a:t>
            </a:r>
            <a:endParaRPr lang="en-GB" dirty="0"/>
          </a:p>
        </p:txBody>
      </p:sp>
    </p:spTree>
    <p:extLst>
      <p:ext uri="{BB962C8B-B14F-4D97-AF65-F5344CB8AC3E}">
        <p14:creationId xmlns:p14="http://schemas.microsoft.com/office/powerpoint/2010/main" val="215372567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p:cNvSpPr txBox="1"/>
          <p:nvPr/>
        </p:nvSpPr>
        <p:spPr>
          <a:xfrm>
            <a:off x="1043338" y="3148397"/>
            <a:ext cx="10096499" cy="4031873"/>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6000" b="1" dirty="0" smtClean="0">
                <a:latin typeface="League Spartan" panose="00000800000000000000" pitchFamily="50" charset="0"/>
              </a:rPr>
              <a:t>Lesson 2: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6000" b="1" dirty="0" smtClean="0">
                <a:solidFill>
                  <a:srgbClr val="95519E"/>
                </a:solidFill>
                <a:latin typeface="League Spartan" panose="00000800000000000000" pitchFamily="50" charset="0"/>
              </a:rPr>
              <a:t>Good and not so good feelings</a:t>
            </a:r>
            <a:r>
              <a:rPr kumimoji="0" lang="en-GB" sz="6000" b="1" i="0" u="none" strike="noStrike" kern="1200" cap="none" spc="0" normalizeH="0" baseline="0" noProof="0" dirty="0" smtClean="0">
                <a:ln>
                  <a:noFill/>
                </a:ln>
                <a:solidFill>
                  <a:srgbClr val="95519E"/>
                </a:solidFill>
                <a:effectLst/>
                <a:uLnTx/>
                <a:uFillTx/>
                <a:latin typeface="League Spartan" panose="00000800000000000000" pitchFamily="50" charset="0"/>
              </a:rPr>
              <a:t>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4800" b="1" i="0" u="none" strike="noStrike" kern="1200" cap="none" spc="0" normalizeH="0" baseline="0" noProof="0" dirty="0" smtClean="0">
              <a:ln>
                <a:noFill/>
              </a:ln>
              <a:effectLst/>
              <a:uLnTx/>
              <a:uFillTx/>
              <a:latin typeface="League Spartan" panose="00000800000000000000" pitchFamily="50"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2800" b="1" i="0" u="none" strike="noStrike" kern="1200" cap="none" spc="0" normalizeH="0" baseline="0" noProof="0" dirty="0" smtClean="0">
              <a:ln>
                <a:noFill/>
              </a:ln>
              <a:effectLst/>
              <a:uLnTx/>
              <a:uFillTx/>
              <a:latin typeface="League Spartan" panose="00000800000000000000" pitchFamily="50" charset="0"/>
            </a:endParaRP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8</a:t>
            </a:fld>
            <a:endParaRPr lang="en-GB" dirty="0"/>
          </a:p>
        </p:txBody>
      </p:sp>
      <p:sp>
        <p:nvSpPr>
          <p:cNvPr id="10" name="Footer Placeholder 3"/>
          <p:cNvSpPr>
            <a:spLocks noGrp="1"/>
          </p:cNvSpPr>
          <p:nvPr>
            <p:ph type="ftr" sz="quarter" idx="11"/>
          </p:nvPr>
        </p:nvSpPr>
        <p:spPr>
          <a:xfrm>
            <a:off x="-4412" y="6391510"/>
            <a:ext cx="12192000" cy="365125"/>
          </a:xfrm>
        </p:spPr>
        <p:txBody>
          <a:bodyPr/>
          <a:lstStyle/>
          <a:p>
            <a:r>
              <a:rPr lang="en-GB" sz="1050" dirty="0" smtClean="0"/>
              <a:t>© PSHE Association 2018 </a:t>
            </a:r>
            <a:r>
              <a:rPr lang="en-GB" dirty="0" smtClean="0"/>
              <a:t>	 </a:t>
            </a:r>
            <a:endParaRPr lang="en-GB" dirty="0"/>
          </a:p>
        </p:txBody>
      </p:sp>
      <p:pic>
        <p:nvPicPr>
          <p:cNvPr id="1026" name="Picture 2" descr="Smiley, Emoticon, Anger, Angry, Anxiety, Emotion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61280" y="483739"/>
            <a:ext cx="4219201" cy="23689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24689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9100" y="141327"/>
            <a:ext cx="11353800" cy="6215023"/>
          </a:xfrm>
          <a:prstGeom prst="rect">
            <a:avLst/>
          </a:prstGeom>
        </p:spPr>
      </p:pic>
      <p:sp>
        <p:nvSpPr>
          <p:cNvPr id="3" name="TextBox 2"/>
          <p:cNvSpPr txBox="1"/>
          <p:nvPr/>
        </p:nvSpPr>
        <p:spPr>
          <a:xfrm>
            <a:off x="738909" y="555375"/>
            <a:ext cx="10714182" cy="769441"/>
          </a:xfrm>
          <a:prstGeom prst="rect">
            <a:avLst/>
          </a:prstGeom>
          <a:noFill/>
        </p:spPr>
        <p:txBody>
          <a:bodyPr wrap="square" rtlCol="0">
            <a:spAutoFit/>
          </a:bodyPr>
          <a:lstStyle/>
          <a:p>
            <a:pPr algn="ctr"/>
            <a:r>
              <a:rPr lang="en-GB" sz="4400" b="1" dirty="0" smtClean="0">
                <a:latin typeface="League Spartan" panose="00000800000000000000" pitchFamily="50" charset="0"/>
              </a:rPr>
              <a:t>Ground rules</a:t>
            </a:r>
            <a:endParaRPr lang="en-GB" sz="4400" b="1" dirty="0">
              <a:latin typeface="League Spartan" panose="00000800000000000000" pitchFamily="50" charset="0"/>
            </a:endParaRPr>
          </a:p>
        </p:txBody>
      </p:sp>
      <p:sp>
        <p:nvSpPr>
          <p:cNvPr id="5" name="TextBox 4"/>
          <p:cNvSpPr txBox="1"/>
          <p:nvPr/>
        </p:nvSpPr>
        <p:spPr>
          <a:xfrm>
            <a:off x="2228849" y="1333236"/>
            <a:ext cx="7696201" cy="4832092"/>
          </a:xfrm>
          <a:prstGeom prst="rect">
            <a:avLst/>
          </a:prstGeom>
          <a:noFill/>
          <a:ln>
            <a:noFill/>
          </a:ln>
        </p:spPr>
        <p:txBody>
          <a:bodyPr wrap="square" rtlCol="0">
            <a:spAutoFit/>
          </a:bodyPr>
          <a:lstStyle/>
          <a:p>
            <a:r>
              <a:rPr lang="en-GB" sz="2800" dirty="0" smtClean="0">
                <a:latin typeface="Lato" panose="020F0502020204030203" pitchFamily="34" charset="0"/>
                <a:ea typeface="Lato" panose="020F0502020204030203" pitchFamily="34" charset="0"/>
                <a:cs typeface="Lato" panose="020F0502020204030203" pitchFamily="34" charset="0"/>
              </a:rPr>
              <a:t>[Add your class rules here]</a:t>
            </a:r>
          </a:p>
          <a:p>
            <a:endParaRPr lang="en-GB" sz="2800" b="1" dirty="0">
              <a:solidFill>
                <a:srgbClr val="CC99FF"/>
              </a:solidFill>
            </a:endParaRPr>
          </a:p>
          <a:p>
            <a:endParaRPr lang="en-GB" sz="2800" b="1" dirty="0" smtClean="0">
              <a:solidFill>
                <a:srgbClr val="CC99FF"/>
              </a:solidFill>
            </a:endParaRPr>
          </a:p>
          <a:p>
            <a:endParaRPr lang="en-GB" sz="2800" b="1" dirty="0">
              <a:solidFill>
                <a:srgbClr val="CC99FF"/>
              </a:solidFill>
            </a:endParaRPr>
          </a:p>
          <a:p>
            <a:endParaRPr lang="en-GB" sz="2800" b="1" dirty="0" smtClean="0">
              <a:solidFill>
                <a:srgbClr val="CC99FF"/>
              </a:solidFill>
            </a:endParaRPr>
          </a:p>
          <a:p>
            <a:endParaRPr lang="en-GB" sz="2800" b="1" dirty="0">
              <a:solidFill>
                <a:srgbClr val="CC99FF"/>
              </a:solidFill>
            </a:endParaRPr>
          </a:p>
          <a:p>
            <a:endParaRPr lang="en-GB" sz="2800" b="1" dirty="0" smtClean="0">
              <a:solidFill>
                <a:srgbClr val="CC99FF"/>
              </a:solidFill>
            </a:endParaRPr>
          </a:p>
          <a:p>
            <a:endParaRPr lang="en-GB" sz="2800" b="1" dirty="0">
              <a:solidFill>
                <a:srgbClr val="CC99FF"/>
              </a:solidFill>
            </a:endParaRPr>
          </a:p>
          <a:p>
            <a:endParaRPr lang="en-GB" sz="2800" b="1" dirty="0" smtClean="0">
              <a:solidFill>
                <a:srgbClr val="CC99FF"/>
              </a:solidFill>
            </a:endParaRPr>
          </a:p>
          <a:p>
            <a:endParaRPr lang="en-GB" sz="2800" b="1" dirty="0">
              <a:solidFill>
                <a:srgbClr val="CC99FF"/>
              </a:solidFill>
            </a:endParaRPr>
          </a:p>
          <a:p>
            <a:endParaRPr lang="en-GB" sz="2800" b="1" dirty="0" smtClean="0">
              <a:solidFill>
                <a:srgbClr val="CC99FF"/>
              </a:solidFill>
            </a:endParaRPr>
          </a:p>
        </p:txBody>
      </p:sp>
      <p:sp>
        <p:nvSpPr>
          <p:cNvPr id="4" name="Footer Placeholder 3"/>
          <p:cNvSpPr>
            <a:spLocks noGrp="1"/>
          </p:cNvSpPr>
          <p:nvPr>
            <p:ph type="ftr" sz="quarter" idx="11"/>
          </p:nvPr>
        </p:nvSpPr>
        <p:spPr>
          <a:xfrm>
            <a:off x="-19051" y="6405273"/>
            <a:ext cx="12192000" cy="365125"/>
          </a:xfrm>
        </p:spPr>
        <p:txBody>
          <a:bodyPr/>
          <a:lstStyle/>
          <a:p>
            <a:r>
              <a:rPr lang="en-GB" sz="1050" dirty="0" smtClean="0"/>
              <a:t>© PSHE Association 2018 </a:t>
            </a:r>
            <a:r>
              <a:rPr lang="en-GB" dirty="0" smtClean="0"/>
              <a:t>	 </a:t>
            </a:r>
            <a:endParaRPr lang="en-GB" dirty="0"/>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9</a:t>
            </a:fld>
            <a:endParaRPr lang="en-GB" dirty="0"/>
          </a:p>
        </p:txBody>
      </p:sp>
    </p:spTree>
    <p:extLst>
      <p:ext uri="{BB962C8B-B14F-4D97-AF65-F5344CB8AC3E}">
        <p14:creationId xmlns:p14="http://schemas.microsoft.com/office/powerpoint/2010/main" val="275724482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80474" y="687185"/>
            <a:ext cx="10714182" cy="1446550"/>
          </a:xfrm>
          <a:prstGeom prst="rect">
            <a:avLst/>
          </a:prstGeom>
          <a:noFill/>
        </p:spPr>
        <p:txBody>
          <a:bodyPr wrap="square" rtlCol="0">
            <a:spAutoFit/>
          </a:bodyPr>
          <a:lstStyle/>
          <a:p>
            <a:r>
              <a:rPr lang="en-GB" sz="4400" b="1" dirty="0" smtClean="0">
                <a:solidFill>
                  <a:srgbClr val="95519E"/>
                </a:solidFill>
                <a:latin typeface="League Spartan" panose="00000800000000000000" pitchFamily="50" charset="0"/>
              </a:rPr>
              <a:t>What’s our starting point?</a:t>
            </a:r>
          </a:p>
          <a:p>
            <a:r>
              <a:rPr lang="en-GB" sz="4400" b="1" dirty="0" smtClean="0">
                <a:solidFill>
                  <a:srgbClr val="95519E"/>
                </a:solidFill>
                <a:latin typeface="League Spartan" panose="00000800000000000000" pitchFamily="50" charset="0"/>
              </a:rPr>
              <a:t>Good and not so good feelings</a:t>
            </a:r>
            <a:endParaRPr lang="en-GB" sz="4400" b="1" dirty="0">
              <a:solidFill>
                <a:srgbClr val="95519E"/>
              </a:solidFill>
              <a:latin typeface="League Spartan" panose="00000800000000000000" pitchFamily="50" charset="0"/>
            </a:endParaRPr>
          </a:p>
        </p:txBody>
      </p:sp>
      <p:sp>
        <p:nvSpPr>
          <p:cNvPr id="8" name="TextBox 7"/>
          <p:cNvSpPr txBox="1"/>
          <p:nvPr/>
        </p:nvSpPr>
        <p:spPr>
          <a:xfrm>
            <a:off x="780473" y="2121000"/>
            <a:ext cx="7642557" cy="4154984"/>
          </a:xfrm>
          <a:prstGeom prst="rect">
            <a:avLst/>
          </a:prstGeom>
          <a:noFill/>
        </p:spPr>
        <p:txBody>
          <a:bodyPr wrap="square" rtlCol="0">
            <a:spAutoFit/>
          </a:bodyPr>
          <a:lstStyle/>
          <a:p>
            <a:r>
              <a:rPr lang="en-US" sz="2400" dirty="0" smtClean="0">
                <a:latin typeface="Lato" panose="020B0604020202020204" charset="0"/>
                <a:ea typeface="Lato" panose="020B0604020202020204" charset="0"/>
                <a:cs typeface="Lato" panose="020B0604020202020204" charset="0"/>
              </a:rPr>
              <a:t>Think of a feeling. </a:t>
            </a:r>
          </a:p>
          <a:p>
            <a:endParaRPr lang="en-US" sz="2400" dirty="0" smtClean="0">
              <a:latin typeface="Lato" panose="020B0604020202020204" charset="0"/>
              <a:ea typeface="Lato" panose="020B0604020202020204" charset="0"/>
              <a:cs typeface="Lato" panose="020B0604020202020204" charset="0"/>
            </a:endParaRPr>
          </a:p>
          <a:p>
            <a:r>
              <a:rPr lang="en-US" sz="2400" dirty="0" smtClean="0">
                <a:latin typeface="Lato" panose="020B0604020202020204" charset="0"/>
                <a:ea typeface="Lato" panose="020B0604020202020204" charset="0"/>
                <a:cs typeface="Lato" panose="020B0604020202020204" charset="0"/>
              </a:rPr>
              <a:t>Decide if you think it is a good feeling or a not so good feeling and record this on the sheet.</a:t>
            </a:r>
          </a:p>
          <a:p>
            <a:endParaRPr lang="en-US" sz="2400" dirty="0" smtClean="0">
              <a:latin typeface="Lato" panose="020B0604020202020204" charset="0"/>
              <a:ea typeface="Lato" panose="020B0604020202020204" charset="0"/>
              <a:cs typeface="Lato" panose="020B0604020202020204" charset="0"/>
            </a:endParaRPr>
          </a:p>
          <a:p>
            <a:r>
              <a:rPr lang="en-US" sz="2400" dirty="0" smtClean="0">
                <a:latin typeface="Lato" panose="020B0604020202020204" charset="0"/>
                <a:ea typeface="Lato" panose="020B0604020202020204" charset="0"/>
                <a:cs typeface="Lato" panose="020B0604020202020204" charset="0"/>
              </a:rPr>
              <a:t>Next, write or draw something that gives that good or not so good feeling.</a:t>
            </a:r>
            <a:r>
              <a:rPr lang="en-US" sz="2400" dirty="0">
                <a:latin typeface="Lato" panose="020B0604020202020204" charset="0"/>
                <a:ea typeface="Lato" panose="020B0604020202020204" charset="0"/>
                <a:cs typeface="Lato" panose="020B0604020202020204" charset="0"/>
              </a:rPr>
              <a:t> </a:t>
            </a:r>
            <a:endParaRPr lang="en-US" sz="2400" dirty="0" smtClean="0">
              <a:latin typeface="Lato" panose="020B0604020202020204" charset="0"/>
              <a:ea typeface="Lato" panose="020B0604020202020204" charset="0"/>
              <a:cs typeface="Lato" panose="020B0604020202020204" charset="0"/>
            </a:endParaRPr>
          </a:p>
          <a:p>
            <a:endParaRPr lang="en-US" sz="2400" dirty="0">
              <a:latin typeface="Lato" panose="020B0604020202020204" charset="0"/>
              <a:ea typeface="Lato" panose="020B0604020202020204" charset="0"/>
              <a:cs typeface="Lato" panose="020B0604020202020204" charset="0"/>
            </a:endParaRPr>
          </a:p>
          <a:p>
            <a:r>
              <a:rPr lang="en-US" sz="2400" dirty="0" smtClean="0">
                <a:latin typeface="Lato" panose="020B0604020202020204" charset="0"/>
                <a:ea typeface="Lato" panose="020B0604020202020204" charset="0"/>
                <a:cs typeface="Lato" panose="020B0604020202020204" charset="0"/>
              </a:rPr>
              <a:t>Repeat for as many feelings as you can think of.</a:t>
            </a:r>
            <a:endParaRPr lang="en-US" sz="2400" dirty="0">
              <a:latin typeface="Lato" panose="020B0604020202020204" charset="0"/>
              <a:ea typeface="Lato" panose="020B0604020202020204" charset="0"/>
              <a:cs typeface="Lato" panose="020B0604020202020204" charset="0"/>
            </a:endParaRPr>
          </a:p>
          <a:p>
            <a:endParaRPr lang="en-US" sz="2400" dirty="0" smtClean="0">
              <a:latin typeface="Lato" panose="020B0604020202020204" charset="0"/>
              <a:ea typeface="Lato" panose="020B0604020202020204" charset="0"/>
              <a:cs typeface="Lato" panose="020B0604020202020204" charset="0"/>
            </a:endParaRPr>
          </a:p>
          <a:p>
            <a:r>
              <a:rPr lang="en-US" sz="2400" dirty="0" smtClean="0">
                <a:latin typeface="Lato" panose="020B0604020202020204" charset="0"/>
                <a:ea typeface="Lato" panose="020B0604020202020204" charset="0"/>
                <a:cs typeface="Lato" panose="020B0604020202020204" charset="0"/>
              </a:rPr>
              <a:t>We’ll come back to the blank column later.</a:t>
            </a:r>
          </a:p>
        </p:txBody>
      </p:sp>
      <p:sp>
        <p:nvSpPr>
          <p:cNvPr id="5" name="Footer Placeholder 4"/>
          <p:cNvSpPr>
            <a:spLocks noGrp="1"/>
          </p:cNvSpPr>
          <p:nvPr>
            <p:ph type="ftr" sz="quarter" idx="11"/>
          </p:nvPr>
        </p:nvSpPr>
        <p:spPr>
          <a:xfrm>
            <a:off x="0" y="6415306"/>
            <a:ext cx="12192000" cy="365125"/>
          </a:xfrm>
        </p:spPr>
        <p:txBody>
          <a:bodyPr/>
          <a:lstStyle/>
          <a:p>
            <a:r>
              <a:rPr lang="en-GB" sz="1050" dirty="0" smtClean="0"/>
              <a:t>© PSHE Association 2018 </a:t>
            </a:r>
            <a:r>
              <a:rPr lang="en-GB" dirty="0" smtClean="0"/>
              <a:t>	 </a:t>
            </a:r>
            <a:endParaRPr lang="en-GB" dirty="0"/>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10</a:t>
            </a:fld>
            <a:endParaRPr lang="en-GB" dirty="0"/>
          </a:p>
        </p:txBody>
      </p:sp>
      <p:pic>
        <p:nvPicPr>
          <p:cNvPr id="2050" name="Picture 2" descr="Green, Flag, Pennon, Waving, Pennant, Banne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flipH="1">
            <a:off x="10400959" y="405258"/>
            <a:ext cx="1265965" cy="1173856"/>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815345" y="2381617"/>
            <a:ext cx="2851579" cy="4033689"/>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57663681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p:cNvSpPr txBox="1"/>
          <p:nvPr/>
        </p:nvSpPr>
        <p:spPr>
          <a:xfrm>
            <a:off x="781788" y="2925100"/>
            <a:ext cx="10965901" cy="3308598"/>
          </a:xfrm>
          <a:prstGeom prst="rect">
            <a:avLst/>
          </a:prstGeom>
          <a:solidFill>
            <a:schemeClr val="bg1"/>
          </a:solidFill>
        </p:spPr>
        <p:txBody>
          <a:bodyPr wrap="square" rtlCol="0">
            <a:spAutoFit/>
          </a:bodyPr>
          <a:lstStyle/>
          <a:p>
            <a:pPr lvl="3"/>
            <a:r>
              <a:rPr lang="en-GB" sz="3200" b="1" dirty="0">
                <a:latin typeface="League Spartan" panose="00000800000000000000" pitchFamily="50" charset="0"/>
              </a:rPr>
              <a:t>We will be able to: </a:t>
            </a:r>
            <a:endParaRPr lang="en-GB" sz="3200" b="1" dirty="0" smtClean="0">
              <a:latin typeface="League Spartan" panose="00000800000000000000" pitchFamily="50" charset="0"/>
            </a:endParaRPr>
          </a:p>
          <a:p>
            <a:pPr lvl="3"/>
            <a:endParaRPr lang="en-GB" sz="2800" b="1" dirty="0">
              <a:latin typeface="League Spartan" panose="00000800000000000000" pitchFamily="50" charset="0"/>
            </a:endParaRPr>
          </a:p>
          <a:p>
            <a:pPr lvl="3"/>
            <a:endParaRPr lang="en-GB" sz="100" b="1" dirty="0" smtClean="0">
              <a:latin typeface="Gill Sans MT" panose="020B0502020104020203" pitchFamily="34" charset="0"/>
            </a:endParaRPr>
          </a:p>
          <a:p>
            <a:pPr marL="914400" lvl="1" indent="-457200">
              <a:lnSpc>
                <a:spcPct val="150000"/>
              </a:lnSpc>
              <a:buSzPct val="202000"/>
              <a:buBlip>
                <a:blip r:embed="rId3"/>
              </a:buBlip>
            </a:pPr>
            <a:r>
              <a:rPr lang="en-GB" sz="2400" dirty="0" smtClean="0">
                <a:latin typeface="Lato" panose="020F0502020204030203" pitchFamily="34" charset="0"/>
                <a:ea typeface="Lato" panose="020F0502020204030203" pitchFamily="34" charset="0"/>
                <a:cs typeface="Lato" panose="020F0502020204030203" pitchFamily="34" charset="0"/>
              </a:rPr>
              <a:t> identify feelings that are good and not so good</a:t>
            </a:r>
          </a:p>
          <a:p>
            <a:pPr marL="914400" lvl="1" indent="-457200">
              <a:lnSpc>
                <a:spcPct val="150000"/>
              </a:lnSpc>
              <a:buSzPct val="202000"/>
              <a:buBlip>
                <a:blip r:embed="rId3"/>
              </a:buBlip>
            </a:pPr>
            <a:r>
              <a:rPr lang="en-GB" sz="2400" dirty="0" smtClean="0">
                <a:latin typeface="Lato" panose="020F0502020204030203" pitchFamily="34" charset="0"/>
                <a:ea typeface="Lato" panose="020F0502020204030203" pitchFamily="34" charset="0"/>
                <a:cs typeface="Lato" panose="020F0502020204030203" pitchFamily="34" charset="0"/>
              </a:rPr>
              <a:t>recognise that people feel differently about things and situations</a:t>
            </a:r>
          </a:p>
          <a:p>
            <a:pPr marL="914400" lvl="1" indent="-457200">
              <a:lnSpc>
                <a:spcPct val="150000"/>
              </a:lnSpc>
              <a:buSzPct val="202000"/>
              <a:buBlip>
                <a:blip r:embed="rId3"/>
              </a:buBlip>
            </a:pPr>
            <a:r>
              <a:rPr lang="en-GB" sz="2400" dirty="0">
                <a:latin typeface="Lato" panose="020F0502020204030203" pitchFamily="34" charset="0"/>
                <a:ea typeface="Lato" panose="020F0502020204030203" pitchFamily="34" charset="0"/>
                <a:cs typeface="Lato" panose="020F0502020204030203" pitchFamily="34" charset="0"/>
              </a:rPr>
              <a:t>t</a:t>
            </a:r>
            <a:r>
              <a:rPr lang="en-GB" sz="2400" dirty="0" smtClean="0">
                <a:latin typeface="Lato" panose="020F0502020204030203" pitchFamily="34" charset="0"/>
                <a:ea typeface="Lato" panose="020F0502020204030203" pitchFamily="34" charset="0"/>
                <a:cs typeface="Lato" panose="020F0502020204030203" pitchFamily="34" charset="0"/>
              </a:rPr>
              <a:t>alk about what can change our feelings</a:t>
            </a:r>
          </a:p>
          <a:p>
            <a:pPr marL="914400" lvl="1" indent="-457200">
              <a:lnSpc>
                <a:spcPct val="150000"/>
              </a:lnSpc>
              <a:buSzPct val="202000"/>
              <a:buBlip>
                <a:blip r:embed="rId3"/>
              </a:buBlip>
            </a:pPr>
            <a:r>
              <a:rPr lang="en-GB" sz="2400" dirty="0" smtClean="0">
                <a:latin typeface="Lato" panose="020F0502020204030203" pitchFamily="34" charset="0"/>
                <a:ea typeface="Lato" panose="020F0502020204030203" pitchFamily="34" charset="0"/>
                <a:cs typeface="Lato" panose="020F0502020204030203" pitchFamily="34" charset="0"/>
              </a:rPr>
              <a:t>suggest things that can help us to feel better</a:t>
            </a:r>
            <a:endParaRPr lang="en-GB" sz="2400" dirty="0">
              <a:latin typeface="Lato" panose="020F0502020204030203" pitchFamily="34" charset="0"/>
              <a:ea typeface="Lato" panose="020F0502020204030203" pitchFamily="34" charset="0"/>
              <a:cs typeface="Lato" panose="020F0502020204030203" pitchFamily="34" charset="0"/>
            </a:endParaRPr>
          </a:p>
        </p:txBody>
      </p:sp>
      <p:sp>
        <p:nvSpPr>
          <p:cNvPr id="3" name="Footer Placeholder 2"/>
          <p:cNvSpPr>
            <a:spLocks noGrp="1"/>
          </p:cNvSpPr>
          <p:nvPr>
            <p:ph type="ftr" sz="quarter" idx="11"/>
          </p:nvPr>
        </p:nvSpPr>
        <p:spPr>
          <a:xfrm>
            <a:off x="0" y="6320257"/>
            <a:ext cx="12192000" cy="365125"/>
          </a:xfrm>
        </p:spPr>
        <p:txBody>
          <a:bodyPr/>
          <a:lstStyle/>
          <a:p>
            <a:r>
              <a:rPr lang="en-GB" sz="1050" dirty="0" smtClean="0"/>
              <a:t>© PSHE Association 2018 </a:t>
            </a:r>
            <a:r>
              <a:rPr lang="en-GB" dirty="0" smtClean="0"/>
              <a:t>	 </a:t>
            </a:r>
            <a:endParaRPr lang="en-GB" dirty="0"/>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11</a:t>
            </a:fld>
            <a:endParaRPr lang="en-GB" dirty="0"/>
          </a:p>
        </p:txBody>
      </p:sp>
      <p:sp>
        <p:nvSpPr>
          <p:cNvPr id="10" name="TextBox 9"/>
          <p:cNvSpPr txBox="1"/>
          <p:nvPr/>
        </p:nvSpPr>
        <p:spPr>
          <a:xfrm>
            <a:off x="781788" y="544329"/>
            <a:ext cx="9585369" cy="1954381"/>
          </a:xfrm>
          <a:prstGeom prst="rect">
            <a:avLst/>
          </a:prstGeom>
          <a:solidFill>
            <a:schemeClr val="bg1"/>
          </a:solidFill>
        </p:spPr>
        <p:txBody>
          <a:bodyPr wrap="square" rtlCol="0">
            <a:spAutoFit/>
          </a:bodyPr>
          <a:lstStyle/>
          <a:p>
            <a:pPr lvl="3"/>
            <a:r>
              <a:rPr lang="en-GB" sz="3200" b="1" dirty="0" smtClean="0">
                <a:latin typeface="League Spartan" panose="00000800000000000000" pitchFamily="50" charset="0"/>
              </a:rPr>
              <a:t>We are learning:</a:t>
            </a:r>
          </a:p>
          <a:p>
            <a:pPr lvl="3"/>
            <a:r>
              <a:rPr lang="en-GB" sz="2400" dirty="0" smtClean="0">
                <a:latin typeface="Lato" panose="020B0604020202020204" charset="0"/>
                <a:ea typeface="Lato" panose="020B0604020202020204" charset="0"/>
                <a:cs typeface="Lato" panose="020B0604020202020204" charset="0"/>
              </a:rPr>
              <a:t>that feelings change and that not everyone experiences the same feeling in the same situation.</a:t>
            </a:r>
          </a:p>
          <a:p>
            <a:pPr lvl="3"/>
            <a:endParaRPr lang="en-GB" sz="3200" b="1" dirty="0" smtClean="0">
              <a:latin typeface="League Spartan" panose="00000800000000000000" pitchFamily="50" charset="0"/>
            </a:endParaRPr>
          </a:p>
          <a:p>
            <a:pPr lvl="3"/>
            <a:endParaRPr lang="en-GB" sz="900" b="1" dirty="0" smtClean="0">
              <a:latin typeface="Lato" panose="020F0502020204030203" pitchFamily="34" charset="0"/>
              <a:ea typeface="Lato" panose="020F0502020204030203" pitchFamily="34" charset="0"/>
              <a:cs typeface="Lato" panose="020F0502020204030203" pitchFamily="34" charset="0"/>
            </a:endParaRPr>
          </a:p>
        </p:txBody>
      </p:sp>
      <p:pic>
        <p:nvPicPr>
          <p:cNvPr id="11" name="Picture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11549" y="544329"/>
            <a:ext cx="968621" cy="1076313"/>
          </a:xfrm>
          <a:prstGeom prst="rect">
            <a:avLst/>
          </a:prstGeom>
        </p:spPr>
      </p:pic>
      <p:pic>
        <p:nvPicPr>
          <p:cNvPr id="4" name="Picture 3"/>
          <p:cNvPicPr>
            <a:picLocks noChangeAspect="1"/>
          </p:cNvPicPr>
          <p:nvPr/>
        </p:nvPicPr>
        <p:blipFill rotWithShape="1">
          <a:blip r:embed="rId5" cstate="print">
            <a:extLst>
              <a:ext uri="{28A0092B-C50C-407E-A947-70E740481C1C}">
                <a14:useLocalDpi xmlns:a14="http://schemas.microsoft.com/office/drawing/2010/main" val="0"/>
              </a:ext>
            </a:extLst>
          </a:blip>
          <a:srcRect l="10502" r="10174"/>
          <a:stretch/>
        </p:blipFill>
        <p:spPr>
          <a:xfrm>
            <a:off x="1011549" y="2502396"/>
            <a:ext cx="877333" cy="1001704"/>
          </a:xfrm>
          <a:prstGeom prst="rect">
            <a:avLst/>
          </a:prstGeom>
        </p:spPr>
      </p:pic>
    </p:spTree>
    <p:extLst>
      <p:ext uri="{BB962C8B-B14F-4D97-AF65-F5344CB8AC3E}">
        <p14:creationId xmlns:p14="http://schemas.microsoft.com/office/powerpoint/2010/main" val="155948844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80474" y="687185"/>
            <a:ext cx="10714182" cy="769441"/>
          </a:xfrm>
          <a:prstGeom prst="rect">
            <a:avLst/>
          </a:prstGeom>
          <a:noFill/>
        </p:spPr>
        <p:txBody>
          <a:bodyPr wrap="square" rtlCol="0">
            <a:spAutoFit/>
          </a:bodyPr>
          <a:lstStyle/>
          <a:p>
            <a:r>
              <a:rPr lang="en-GB" sz="4400" b="1" dirty="0" smtClean="0">
                <a:solidFill>
                  <a:srgbClr val="95519E"/>
                </a:solidFill>
                <a:latin typeface="League Spartan" panose="00000800000000000000" pitchFamily="50" charset="0"/>
              </a:rPr>
              <a:t>Maz’s feelings</a:t>
            </a:r>
            <a:endParaRPr lang="en-GB" sz="4400" b="1" dirty="0">
              <a:solidFill>
                <a:srgbClr val="95519E"/>
              </a:solidFill>
              <a:latin typeface="League Spartan" panose="00000800000000000000" pitchFamily="50" charset="0"/>
            </a:endParaRPr>
          </a:p>
        </p:txBody>
      </p:sp>
      <p:sp>
        <p:nvSpPr>
          <p:cNvPr id="8" name="TextBox 7"/>
          <p:cNvSpPr txBox="1"/>
          <p:nvPr/>
        </p:nvSpPr>
        <p:spPr>
          <a:xfrm>
            <a:off x="780473" y="2121000"/>
            <a:ext cx="8866447" cy="1938992"/>
          </a:xfrm>
          <a:prstGeom prst="rect">
            <a:avLst/>
          </a:prstGeom>
          <a:noFill/>
        </p:spPr>
        <p:txBody>
          <a:bodyPr wrap="square" rtlCol="0">
            <a:spAutoFit/>
          </a:bodyPr>
          <a:lstStyle/>
          <a:p>
            <a:r>
              <a:rPr lang="en-US" sz="2400" dirty="0" smtClean="0">
                <a:latin typeface="Lato" panose="020B0604020202020204" charset="0"/>
                <a:ea typeface="Lato" panose="020B0604020202020204" charset="0"/>
                <a:cs typeface="Lato" panose="020B0604020202020204" charset="0"/>
              </a:rPr>
              <a:t>Are there any other feelings that you want to add to Maz’s list?</a:t>
            </a:r>
          </a:p>
          <a:p>
            <a:endParaRPr lang="en-US" sz="2400" dirty="0">
              <a:latin typeface="Lato" panose="020B0604020202020204" charset="0"/>
              <a:ea typeface="Lato" panose="020B0604020202020204" charset="0"/>
              <a:cs typeface="Lato" panose="020B0604020202020204" charset="0"/>
            </a:endParaRPr>
          </a:p>
          <a:p>
            <a:r>
              <a:rPr lang="en-US" sz="2400" dirty="0" smtClean="0">
                <a:latin typeface="Lato" panose="020B0604020202020204" charset="0"/>
                <a:ea typeface="Lato" panose="020B0604020202020204" charset="0"/>
                <a:cs typeface="Lato" panose="020B0604020202020204" charset="0"/>
              </a:rPr>
              <a:t>Do you think this is a good or not so good feeling?</a:t>
            </a:r>
          </a:p>
          <a:p>
            <a:endParaRPr lang="en-US" sz="2400" dirty="0">
              <a:latin typeface="Lato" panose="020B0604020202020204" charset="0"/>
              <a:ea typeface="Lato" panose="020B0604020202020204" charset="0"/>
              <a:cs typeface="Lato" panose="020B0604020202020204" charset="0"/>
            </a:endParaRPr>
          </a:p>
          <a:p>
            <a:r>
              <a:rPr lang="en-US" sz="2400" dirty="0" smtClean="0">
                <a:latin typeface="Lato" panose="020B0604020202020204" charset="0"/>
                <a:ea typeface="Lato" panose="020B0604020202020204" charset="0"/>
                <a:cs typeface="Lato" panose="020B0604020202020204" charset="0"/>
              </a:rPr>
              <a:t>Are there any that you are unsure of?</a:t>
            </a:r>
          </a:p>
        </p:txBody>
      </p:sp>
      <p:sp>
        <p:nvSpPr>
          <p:cNvPr id="5" name="Footer Placeholder 4"/>
          <p:cNvSpPr>
            <a:spLocks noGrp="1"/>
          </p:cNvSpPr>
          <p:nvPr>
            <p:ph type="ftr" sz="quarter" idx="11"/>
          </p:nvPr>
        </p:nvSpPr>
        <p:spPr>
          <a:xfrm>
            <a:off x="0" y="6415306"/>
            <a:ext cx="12192000" cy="365125"/>
          </a:xfrm>
        </p:spPr>
        <p:txBody>
          <a:bodyPr/>
          <a:lstStyle/>
          <a:p>
            <a:r>
              <a:rPr lang="en-GB" sz="1050" dirty="0" smtClean="0"/>
              <a:t>© PSHE Association 2018 </a:t>
            </a:r>
            <a:r>
              <a:rPr lang="en-GB" dirty="0" smtClean="0"/>
              <a:t>	 </a:t>
            </a:r>
            <a:endParaRPr lang="en-GB" dirty="0"/>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12</a:t>
            </a:fld>
            <a:endParaRPr lang="en-GB" dirty="0"/>
          </a:p>
        </p:txBody>
      </p:sp>
      <p:pic>
        <p:nvPicPr>
          <p:cNvPr id="6" name="Picture 5"/>
          <p:cNvPicPr>
            <a:picLocks noChangeAspect="1"/>
          </p:cNvPicPr>
          <p:nvPr/>
        </p:nvPicPr>
        <p:blipFill>
          <a:blip r:embed="rId3"/>
          <a:stretch>
            <a:fillRect/>
          </a:stretch>
        </p:blipFill>
        <p:spPr>
          <a:xfrm>
            <a:off x="9251575" y="2920649"/>
            <a:ext cx="2422831" cy="3617295"/>
          </a:xfrm>
          <a:prstGeom prst="rect">
            <a:avLst/>
          </a:prstGeom>
        </p:spPr>
      </p:pic>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013434" y="412531"/>
            <a:ext cx="1313793" cy="1313793"/>
          </a:xfrm>
          <a:prstGeom prst="rect">
            <a:avLst/>
          </a:prstGeom>
        </p:spPr>
      </p:pic>
    </p:spTree>
    <p:extLst>
      <p:ext uri="{BB962C8B-B14F-4D97-AF65-F5344CB8AC3E}">
        <p14:creationId xmlns:p14="http://schemas.microsoft.com/office/powerpoint/2010/main" val="400630847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80474" y="687185"/>
            <a:ext cx="10714182" cy="769441"/>
          </a:xfrm>
          <a:prstGeom prst="rect">
            <a:avLst/>
          </a:prstGeom>
          <a:noFill/>
        </p:spPr>
        <p:txBody>
          <a:bodyPr wrap="square" rtlCol="0">
            <a:spAutoFit/>
          </a:bodyPr>
          <a:lstStyle/>
          <a:p>
            <a:r>
              <a:rPr lang="en-GB" sz="4400" b="1" dirty="0" smtClean="0">
                <a:solidFill>
                  <a:srgbClr val="95519E"/>
                </a:solidFill>
                <a:latin typeface="League Spartan" panose="00000800000000000000" pitchFamily="50" charset="0"/>
              </a:rPr>
              <a:t>How does Maz feel about…?</a:t>
            </a:r>
            <a:endParaRPr lang="en-GB" sz="4400" b="1" dirty="0">
              <a:solidFill>
                <a:srgbClr val="95519E"/>
              </a:solidFill>
              <a:latin typeface="League Spartan" panose="00000800000000000000" pitchFamily="50" charset="0"/>
            </a:endParaRPr>
          </a:p>
        </p:txBody>
      </p:sp>
      <p:sp>
        <p:nvSpPr>
          <p:cNvPr id="8" name="TextBox 7"/>
          <p:cNvSpPr txBox="1"/>
          <p:nvPr/>
        </p:nvSpPr>
        <p:spPr>
          <a:xfrm>
            <a:off x="780474" y="1703557"/>
            <a:ext cx="4705011" cy="630942"/>
          </a:xfrm>
          <a:prstGeom prst="rect">
            <a:avLst/>
          </a:prstGeom>
          <a:noFill/>
        </p:spPr>
        <p:txBody>
          <a:bodyPr wrap="square" rtlCol="0">
            <a:spAutoFit/>
          </a:bodyPr>
          <a:lstStyle/>
          <a:p>
            <a:endParaRPr lang="en-US" sz="2400" b="1" dirty="0" smtClean="0"/>
          </a:p>
          <a:p>
            <a:endParaRPr lang="en-US" sz="1100" b="1" dirty="0" smtClean="0">
              <a:latin typeface="League Spartan" panose="00000800000000000000" pitchFamily="50" charset="0"/>
            </a:endParaRPr>
          </a:p>
        </p:txBody>
      </p:sp>
      <p:sp>
        <p:nvSpPr>
          <p:cNvPr id="5" name="Footer Placeholder 4"/>
          <p:cNvSpPr>
            <a:spLocks noGrp="1"/>
          </p:cNvSpPr>
          <p:nvPr>
            <p:ph type="ftr" sz="quarter" idx="11"/>
          </p:nvPr>
        </p:nvSpPr>
        <p:spPr>
          <a:xfrm>
            <a:off x="0" y="6415306"/>
            <a:ext cx="12192000" cy="365125"/>
          </a:xfrm>
        </p:spPr>
        <p:txBody>
          <a:bodyPr/>
          <a:lstStyle/>
          <a:p>
            <a:r>
              <a:rPr lang="en-GB" sz="1050" dirty="0" smtClean="0"/>
              <a:t>© PSHE Association 2018 </a:t>
            </a:r>
            <a:r>
              <a:rPr lang="en-GB" dirty="0" smtClean="0"/>
              <a:t>	 </a:t>
            </a:r>
            <a:endParaRPr lang="en-GB" dirty="0"/>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13</a:t>
            </a:fld>
            <a:endParaRPr lang="en-GB" dirty="0"/>
          </a:p>
        </p:txBody>
      </p:sp>
      <p:sp>
        <p:nvSpPr>
          <p:cNvPr id="4" name="TextBox 3"/>
          <p:cNvSpPr txBox="1"/>
          <p:nvPr/>
        </p:nvSpPr>
        <p:spPr>
          <a:xfrm>
            <a:off x="639039" y="2025180"/>
            <a:ext cx="8529675" cy="3539430"/>
          </a:xfrm>
          <a:prstGeom prst="rect">
            <a:avLst/>
          </a:prstGeom>
          <a:noFill/>
        </p:spPr>
        <p:txBody>
          <a:bodyPr wrap="square" rtlCol="0">
            <a:spAutoFit/>
          </a:bodyPr>
          <a:lstStyle/>
          <a:p>
            <a:r>
              <a:rPr lang="en-GB" sz="2800" dirty="0" smtClean="0">
                <a:latin typeface="Lato" panose="020B0604020202020204" charset="0"/>
                <a:ea typeface="Lato" panose="020B0604020202020204" charset="0"/>
                <a:cs typeface="Lato" panose="020B0604020202020204" charset="0"/>
              </a:rPr>
              <a:t>Listen to some of the things that Maz might do while he’s visiting earth.</a:t>
            </a:r>
          </a:p>
          <a:p>
            <a:endParaRPr lang="en-GB" sz="2800" dirty="0" smtClean="0">
              <a:latin typeface="Lato" panose="020B0604020202020204" charset="0"/>
              <a:ea typeface="Lato" panose="020B0604020202020204" charset="0"/>
              <a:cs typeface="Lato" panose="020B0604020202020204" charset="0"/>
            </a:endParaRPr>
          </a:p>
          <a:p>
            <a:r>
              <a:rPr lang="en-GB" sz="2800" dirty="0" smtClean="0">
                <a:latin typeface="Lato" panose="020B0604020202020204" charset="0"/>
                <a:ea typeface="Lato" panose="020B0604020202020204" charset="0"/>
                <a:cs typeface="Lato" panose="020B0604020202020204" charset="0"/>
              </a:rPr>
              <a:t>Think about how these things might make Maz feel.</a:t>
            </a:r>
          </a:p>
          <a:p>
            <a:endParaRPr lang="en-GB" sz="2800" dirty="0" smtClean="0">
              <a:latin typeface="Lato" panose="020B0604020202020204" charset="0"/>
              <a:ea typeface="Lato" panose="020B0604020202020204" charset="0"/>
              <a:cs typeface="Lato" panose="020B0604020202020204" charset="0"/>
            </a:endParaRPr>
          </a:p>
          <a:p>
            <a:r>
              <a:rPr lang="en-GB" sz="2800" dirty="0" smtClean="0">
                <a:latin typeface="Lato" panose="020B0604020202020204" charset="0"/>
                <a:ea typeface="Lato" panose="020B0604020202020204" charset="0"/>
                <a:cs typeface="Lato" panose="020B0604020202020204" charset="0"/>
              </a:rPr>
              <a:t>Look at the words displayed around the room and stand by the word that you think describes how Maz feels.</a:t>
            </a:r>
            <a:endParaRPr lang="en-GB" sz="2800" dirty="0">
              <a:latin typeface="Lato" panose="020B0604020202020204" charset="0"/>
              <a:ea typeface="Lato" panose="020B0604020202020204" charset="0"/>
              <a:cs typeface="Lato" panose="020B0604020202020204" charset="0"/>
            </a:endParaRPr>
          </a:p>
        </p:txBody>
      </p:sp>
      <p:pic>
        <p:nvPicPr>
          <p:cNvPr id="7" name="Picture 6"/>
          <p:cNvPicPr>
            <a:picLocks noChangeAspect="1"/>
          </p:cNvPicPr>
          <p:nvPr/>
        </p:nvPicPr>
        <p:blipFill>
          <a:blip r:embed="rId3"/>
          <a:stretch>
            <a:fillRect/>
          </a:stretch>
        </p:blipFill>
        <p:spPr>
          <a:xfrm>
            <a:off x="9498228" y="3185195"/>
            <a:ext cx="2176179" cy="3352749"/>
          </a:xfrm>
          <a:prstGeom prst="rect">
            <a:avLst/>
          </a:prstGeom>
        </p:spPr>
      </p:pic>
      <p:sp>
        <p:nvSpPr>
          <p:cNvPr id="6" name="Wave 5"/>
          <p:cNvSpPr/>
          <p:nvPr/>
        </p:nvSpPr>
        <p:spPr>
          <a:xfrm>
            <a:off x="9498228" y="1897380"/>
            <a:ext cx="2364258" cy="1223202"/>
          </a:xfrm>
          <a:prstGeom prst="wave">
            <a:avLst/>
          </a:prstGeom>
          <a:noFill/>
          <a:ln>
            <a:solidFill>
              <a:srgbClr val="95519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p:cNvSpPr txBox="1"/>
          <p:nvPr/>
        </p:nvSpPr>
        <p:spPr>
          <a:xfrm>
            <a:off x="9498228" y="2083850"/>
            <a:ext cx="2693772" cy="769441"/>
          </a:xfrm>
          <a:prstGeom prst="rect">
            <a:avLst/>
          </a:prstGeom>
          <a:noFill/>
        </p:spPr>
        <p:txBody>
          <a:bodyPr wrap="square" rtlCol="0">
            <a:spAutoFit/>
          </a:bodyPr>
          <a:lstStyle/>
          <a:p>
            <a:r>
              <a:rPr lang="en-GB" sz="4400" b="1" dirty="0" smtClean="0">
                <a:latin typeface="Lato" panose="020B0604020202020204" charset="0"/>
                <a:ea typeface="Lato" panose="020B0604020202020204" charset="0"/>
                <a:cs typeface="Lato" panose="020B0604020202020204" charset="0"/>
              </a:rPr>
              <a:t>Feelings</a:t>
            </a:r>
            <a:endParaRPr lang="en-GB" sz="4400" b="1" dirty="0">
              <a:latin typeface="Lato" panose="020B0604020202020204" charset="0"/>
              <a:ea typeface="Lato" panose="020B0604020202020204" charset="0"/>
              <a:cs typeface="Lato" panose="020B0604020202020204" charset="0"/>
            </a:endParaRPr>
          </a:p>
        </p:txBody>
      </p:sp>
    </p:spTree>
    <p:extLst>
      <p:ext uri="{BB962C8B-B14F-4D97-AF65-F5344CB8AC3E}">
        <p14:creationId xmlns:p14="http://schemas.microsoft.com/office/powerpoint/2010/main" val="410027895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08659" y="382612"/>
            <a:ext cx="10281723" cy="769441"/>
          </a:xfrm>
          <a:prstGeom prst="rect">
            <a:avLst/>
          </a:prstGeom>
          <a:noFill/>
        </p:spPr>
        <p:txBody>
          <a:bodyPr wrap="square" rtlCol="0">
            <a:spAutoFit/>
          </a:bodyPr>
          <a:lstStyle/>
          <a:p>
            <a:r>
              <a:rPr lang="en-GB" sz="4400" b="1" dirty="0" smtClean="0">
                <a:solidFill>
                  <a:srgbClr val="95519E"/>
                </a:solidFill>
                <a:latin typeface="League Spartan" panose="00000800000000000000" pitchFamily="50" charset="0"/>
              </a:rPr>
              <a:t>My feelings</a:t>
            </a:r>
            <a:endParaRPr lang="en-GB" sz="4400" b="1" dirty="0">
              <a:solidFill>
                <a:srgbClr val="95519E"/>
              </a:solidFill>
              <a:latin typeface="League Spartan" panose="00000800000000000000" pitchFamily="50" charset="0"/>
            </a:endParaRPr>
          </a:p>
        </p:txBody>
      </p:sp>
      <p:sp>
        <p:nvSpPr>
          <p:cNvPr id="19" name="Footer Placeholder 18"/>
          <p:cNvSpPr>
            <a:spLocks noGrp="1"/>
          </p:cNvSpPr>
          <p:nvPr>
            <p:ph type="ftr" sz="quarter" idx="11"/>
          </p:nvPr>
        </p:nvSpPr>
        <p:spPr>
          <a:xfrm>
            <a:off x="0" y="6355382"/>
            <a:ext cx="12192000" cy="365125"/>
          </a:xfrm>
        </p:spPr>
        <p:txBody>
          <a:bodyPr/>
          <a:lstStyle/>
          <a:p>
            <a:r>
              <a:rPr lang="en-GB" sz="1050" dirty="0" smtClean="0"/>
              <a:t>© PSHE Association 2018 </a:t>
            </a:r>
            <a:r>
              <a:rPr lang="en-GB" dirty="0" smtClean="0"/>
              <a:t>	 </a:t>
            </a:r>
            <a:endParaRPr lang="en-GB" dirty="0"/>
          </a:p>
        </p:txBody>
      </p:sp>
      <p:sp>
        <p:nvSpPr>
          <p:cNvPr id="13" name="Slide Number Placeholder 12"/>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14</a:t>
            </a:fld>
            <a:endParaRPr lang="en-GB" dirty="0"/>
          </a:p>
        </p:txBody>
      </p:sp>
      <p:pic>
        <p:nvPicPr>
          <p:cNvPr id="21" name="Picture 2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860697">
            <a:off x="641553" y="5203856"/>
            <a:ext cx="423304" cy="994688"/>
          </a:xfrm>
          <a:prstGeom prst="rect">
            <a:avLst/>
          </a:prstGeom>
        </p:spPr>
      </p:pic>
      <p:pic>
        <p:nvPicPr>
          <p:cNvPr id="22" name="Picture 21"/>
          <p:cNvPicPr>
            <a:picLocks noChangeAspect="1"/>
          </p:cNvPicPr>
          <p:nvPr/>
        </p:nvPicPr>
        <p:blipFill rotWithShape="1">
          <a:blip r:embed="rId4" cstate="print">
            <a:duotone>
              <a:prstClr val="black"/>
              <a:srgbClr val="95519E">
                <a:tint val="45000"/>
                <a:satMod val="400000"/>
              </a:srgbClr>
            </a:duotone>
            <a:extLst>
              <a:ext uri="{28A0092B-C50C-407E-A947-70E740481C1C}">
                <a14:useLocalDpi xmlns:a14="http://schemas.microsoft.com/office/drawing/2010/main" val="0"/>
              </a:ext>
            </a:extLst>
          </a:blip>
          <a:srcRect l="59958" b="29919"/>
          <a:stretch/>
        </p:blipFill>
        <p:spPr>
          <a:xfrm>
            <a:off x="1324462" y="5399917"/>
            <a:ext cx="810306" cy="892287"/>
          </a:xfrm>
          <a:prstGeom prst="rect">
            <a:avLst/>
          </a:prstGeom>
        </p:spPr>
      </p:pic>
      <p:sp>
        <p:nvSpPr>
          <p:cNvPr id="2" name="TextBox 1"/>
          <p:cNvSpPr txBox="1"/>
          <p:nvPr/>
        </p:nvSpPr>
        <p:spPr>
          <a:xfrm>
            <a:off x="524930" y="1704163"/>
            <a:ext cx="9807790" cy="3416320"/>
          </a:xfrm>
          <a:prstGeom prst="rect">
            <a:avLst/>
          </a:prstGeom>
          <a:noFill/>
        </p:spPr>
        <p:txBody>
          <a:bodyPr wrap="square" rtlCol="0">
            <a:spAutoFit/>
          </a:bodyPr>
          <a:lstStyle/>
          <a:p>
            <a:r>
              <a:rPr lang="en-GB" sz="2400" dirty="0" smtClean="0">
                <a:latin typeface="Lato" panose="020B0604020202020204" charset="0"/>
                <a:ea typeface="Lato" panose="020B0604020202020204" charset="0"/>
                <a:cs typeface="Lato" panose="020B0604020202020204" charset="0"/>
              </a:rPr>
              <a:t>Look at the sheet </a:t>
            </a:r>
            <a:r>
              <a:rPr lang="en-GB" sz="2400" i="1" dirty="0" smtClean="0">
                <a:latin typeface="Lato" panose="020B0604020202020204" charset="0"/>
                <a:ea typeface="Lato" panose="020B0604020202020204" charset="0"/>
                <a:cs typeface="Lato" panose="020B0604020202020204" charset="0"/>
              </a:rPr>
              <a:t>My feelings frame.</a:t>
            </a:r>
          </a:p>
          <a:p>
            <a:endParaRPr lang="en-GB" sz="2400" i="1" dirty="0" smtClean="0">
              <a:latin typeface="Lato" panose="020B0604020202020204" charset="0"/>
              <a:ea typeface="Lato" panose="020B0604020202020204" charset="0"/>
              <a:cs typeface="Lato" panose="020B0604020202020204" charset="0"/>
            </a:endParaRPr>
          </a:p>
          <a:p>
            <a:r>
              <a:rPr lang="en-GB" sz="2400" dirty="0" smtClean="0">
                <a:latin typeface="Lato" panose="020B0604020202020204" charset="0"/>
                <a:ea typeface="Lato" panose="020B0604020202020204" charset="0"/>
                <a:cs typeface="Lato" panose="020B0604020202020204" charset="0"/>
              </a:rPr>
              <a:t>Think about how each situation might make you feel.</a:t>
            </a:r>
          </a:p>
          <a:p>
            <a:endParaRPr lang="en-GB" sz="2400" dirty="0" smtClean="0">
              <a:latin typeface="Lato" panose="020B0604020202020204" charset="0"/>
              <a:ea typeface="Lato" panose="020B0604020202020204" charset="0"/>
              <a:cs typeface="Lato" panose="020B0604020202020204" charset="0"/>
            </a:endParaRPr>
          </a:p>
          <a:p>
            <a:r>
              <a:rPr lang="en-GB" sz="2400" dirty="0" smtClean="0">
                <a:latin typeface="Lato" panose="020B0604020202020204" charset="0"/>
                <a:ea typeface="Lato" panose="020B0604020202020204" charset="0"/>
                <a:cs typeface="Lato" panose="020B0604020202020204" charset="0"/>
              </a:rPr>
              <a:t>Decide if it is a good or not so good feeling.</a:t>
            </a:r>
          </a:p>
          <a:p>
            <a:endParaRPr lang="en-GB" sz="2400" dirty="0" smtClean="0">
              <a:latin typeface="Lato" panose="020B0604020202020204" charset="0"/>
              <a:ea typeface="Lato" panose="020B0604020202020204" charset="0"/>
              <a:cs typeface="Lato" panose="020B0604020202020204" charset="0"/>
            </a:endParaRPr>
          </a:p>
          <a:p>
            <a:r>
              <a:rPr lang="en-GB" sz="2400" dirty="0" smtClean="0">
                <a:latin typeface="Lato" panose="020B0604020202020204" charset="0"/>
                <a:ea typeface="Lato" panose="020B0604020202020204" charset="0"/>
                <a:cs typeface="Lato" panose="020B0604020202020204" charset="0"/>
              </a:rPr>
              <a:t>If your not sure, put a tick in the ‘unsure’ box.</a:t>
            </a:r>
          </a:p>
          <a:p>
            <a:endParaRPr lang="en-GB" sz="2400" i="1" dirty="0">
              <a:latin typeface="Lato" panose="020B0604020202020204" charset="0"/>
              <a:ea typeface="Lato" panose="020B0604020202020204" charset="0"/>
              <a:cs typeface="Lato" panose="020B0604020202020204" charset="0"/>
            </a:endParaRPr>
          </a:p>
          <a:p>
            <a:endParaRPr lang="en-GB" sz="2400" i="1" dirty="0">
              <a:latin typeface="Lato" panose="020B0604020202020204" charset="0"/>
              <a:ea typeface="Lato" panose="020B0604020202020204" charset="0"/>
              <a:cs typeface="Lato" panose="020B0604020202020204" charset="0"/>
            </a:endParaRPr>
          </a:p>
        </p:txBody>
      </p:sp>
      <p:pic>
        <p:nvPicPr>
          <p:cNvPr id="3074" name="Picture 2" descr="Roller Coaster, Rollercoaster, Big Dipper, Switchback"/>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093384" y="4589930"/>
            <a:ext cx="2766049" cy="1846914"/>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Cloud, Weather, Rain, Rainfall, Rainclouds, Raincloud"/>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242809" y="3089318"/>
            <a:ext cx="2152463" cy="1836225"/>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Party, Birthday, Fun, Trumpet, Hat"/>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rot="901150">
            <a:off x="10289891" y="2063091"/>
            <a:ext cx="1572595" cy="1909390"/>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Park, Play, Slide, Children, Playground, People, Fun"/>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6707106" y="154067"/>
            <a:ext cx="3465871" cy="21408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735307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fill="hold"/>
                                        <p:tgtEl>
                                          <p:spTgt spid="19"/>
                                        </p:tgtEl>
                                        <p:attrNameLst>
                                          <p:attrName>ppt_x</p:attrName>
                                        </p:attrNameLst>
                                      </p:cBhvr>
                                      <p:tavLst>
                                        <p:tav tm="0">
                                          <p:val>
                                            <p:strVal val="#ppt_x"/>
                                          </p:val>
                                        </p:tav>
                                        <p:tav tm="100000">
                                          <p:val>
                                            <p:strVal val="#ppt_x"/>
                                          </p:val>
                                        </p:tav>
                                      </p:tavLst>
                                    </p:anim>
                                    <p:anim calcmode="lin" valueType="num">
                                      <p:cBhvr additive="base">
                                        <p:cTn id="8" dur="500" fill="hold"/>
                                        <p:tgtEl>
                                          <p:spTgt spid="19"/>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500" fill="hold"/>
                                        <p:tgtEl>
                                          <p:spTgt spid="13"/>
                                        </p:tgtEl>
                                        <p:attrNameLst>
                                          <p:attrName>ppt_x</p:attrName>
                                        </p:attrNameLst>
                                      </p:cBhvr>
                                      <p:tavLst>
                                        <p:tav tm="0">
                                          <p:val>
                                            <p:strVal val="#ppt_x"/>
                                          </p:val>
                                        </p:tav>
                                        <p:tav tm="100000">
                                          <p:val>
                                            <p:strVal val="#ppt_x"/>
                                          </p:val>
                                        </p:tav>
                                      </p:tavLst>
                                    </p:anim>
                                    <p:anim calcmode="lin" valueType="num">
                                      <p:cBhvr additive="base">
                                        <p:cTn id="12" dur="500" fill="hold"/>
                                        <p:tgtEl>
                                          <p:spTgt spid="13"/>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21"/>
                                        </p:tgtEl>
                                        <p:attrNameLst>
                                          <p:attrName>style.visibility</p:attrName>
                                        </p:attrNameLst>
                                      </p:cBhvr>
                                      <p:to>
                                        <p:strVal val="visible"/>
                                      </p:to>
                                    </p:set>
                                    <p:anim calcmode="lin" valueType="num">
                                      <p:cBhvr additive="base">
                                        <p:cTn id="15" dur="500" fill="hold"/>
                                        <p:tgtEl>
                                          <p:spTgt spid="21"/>
                                        </p:tgtEl>
                                        <p:attrNameLst>
                                          <p:attrName>ppt_x</p:attrName>
                                        </p:attrNameLst>
                                      </p:cBhvr>
                                      <p:tavLst>
                                        <p:tav tm="0">
                                          <p:val>
                                            <p:strVal val="#ppt_x"/>
                                          </p:val>
                                        </p:tav>
                                        <p:tav tm="100000">
                                          <p:val>
                                            <p:strVal val="#ppt_x"/>
                                          </p:val>
                                        </p:tav>
                                      </p:tavLst>
                                    </p:anim>
                                    <p:anim calcmode="lin" valueType="num">
                                      <p:cBhvr additive="base">
                                        <p:cTn id="16" dur="500" fill="hold"/>
                                        <p:tgtEl>
                                          <p:spTgt spid="21"/>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additive="base">
                                        <p:cTn id="19" dur="500" fill="hold"/>
                                        <p:tgtEl>
                                          <p:spTgt spid="22"/>
                                        </p:tgtEl>
                                        <p:attrNameLst>
                                          <p:attrName>ppt_x</p:attrName>
                                        </p:attrNameLst>
                                      </p:cBhvr>
                                      <p:tavLst>
                                        <p:tav tm="0">
                                          <p:val>
                                            <p:strVal val="#ppt_x"/>
                                          </p:val>
                                        </p:tav>
                                        <p:tav tm="100000">
                                          <p:val>
                                            <p:strVal val="#ppt_x"/>
                                          </p:val>
                                        </p:tav>
                                      </p:tavLst>
                                    </p:anim>
                                    <p:anim calcmode="lin" valueType="num">
                                      <p:cBhvr additive="base">
                                        <p:cTn id="20"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1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80474" y="687185"/>
            <a:ext cx="10714182" cy="769441"/>
          </a:xfrm>
          <a:prstGeom prst="rect">
            <a:avLst/>
          </a:prstGeom>
          <a:noFill/>
        </p:spPr>
        <p:txBody>
          <a:bodyPr wrap="square" rtlCol="0">
            <a:spAutoFit/>
          </a:bodyPr>
          <a:lstStyle/>
          <a:p>
            <a:r>
              <a:rPr lang="en-GB" sz="4400" b="1" dirty="0" smtClean="0">
                <a:solidFill>
                  <a:srgbClr val="95519E"/>
                </a:solidFill>
                <a:latin typeface="League Spartan" panose="00000800000000000000" pitchFamily="50" charset="0"/>
              </a:rPr>
              <a:t>Feelings can change</a:t>
            </a:r>
            <a:endParaRPr lang="en-GB" sz="4400" b="1" dirty="0">
              <a:solidFill>
                <a:srgbClr val="95519E"/>
              </a:solidFill>
              <a:latin typeface="League Spartan" panose="00000800000000000000" pitchFamily="50" charset="0"/>
            </a:endParaRPr>
          </a:p>
        </p:txBody>
      </p:sp>
      <p:sp>
        <p:nvSpPr>
          <p:cNvPr id="8" name="TextBox 7"/>
          <p:cNvSpPr txBox="1"/>
          <p:nvPr/>
        </p:nvSpPr>
        <p:spPr>
          <a:xfrm>
            <a:off x="780473" y="1378312"/>
            <a:ext cx="8170095" cy="4893647"/>
          </a:xfrm>
          <a:prstGeom prst="rect">
            <a:avLst/>
          </a:prstGeom>
          <a:noFill/>
        </p:spPr>
        <p:txBody>
          <a:bodyPr wrap="square" rtlCol="0">
            <a:spAutoFit/>
          </a:bodyPr>
          <a:lstStyle/>
          <a:p>
            <a:endParaRPr lang="en-US" sz="2400" b="1" dirty="0" smtClean="0"/>
          </a:p>
          <a:p>
            <a:r>
              <a:rPr lang="en-US" sz="2400" dirty="0" smtClean="0">
                <a:latin typeface="Lato" panose="020B0604020202020204" charset="0"/>
                <a:ea typeface="Lato" panose="020B0604020202020204" charset="0"/>
                <a:cs typeface="Lato" panose="020B0604020202020204" charset="0"/>
              </a:rPr>
              <a:t>Listen to some stories about Maz.</a:t>
            </a:r>
          </a:p>
          <a:p>
            <a:r>
              <a:rPr lang="en-US" sz="2400" dirty="0" smtClean="0">
                <a:latin typeface="Lato" panose="020B0604020202020204" charset="0"/>
                <a:ea typeface="Lato" panose="020B0604020202020204" charset="0"/>
                <a:cs typeface="Lato" panose="020B0604020202020204" charset="0"/>
              </a:rPr>
              <a:t>Using Maz’s </a:t>
            </a:r>
            <a:r>
              <a:rPr lang="en-US" sz="2400" i="1" dirty="0" smtClean="0">
                <a:latin typeface="Lato" panose="020B0604020202020204" charset="0"/>
                <a:ea typeface="Lato" panose="020B0604020202020204" charset="0"/>
                <a:cs typeface="Lato" panose="020B0604020202020204" charset="0"/>
              </a:rPr>
              <a:t>Changing Feelings grid</a:t>
            </a:r>
            <a:r>
              <a:rPr lang="en-US" sz="2400" dirty="0" smtClean="0">
                <a:latin typeface="Lato" panose="020B0604020202020204" charset="0"/>
                <a:ea typeface="Lato" panose="020B0604020202020204" charset="0"/>
                <a:cs typeface="Lato" panose="020B0604020202020204" charset="0"/>
              </a:rPr>
              <a:t>, write or say feelings words which show how Maz’s feelings change.</a:t>
            </a:r>
          </a:p>
          <a:p>
            <a:endParaRPr lang="en-US" sz="2400" dirty="0">
              <a:latin typeface="Lato" panose="020B0604020202020204" charset="0"/>
              <a:ea typeface="Lato" panose="020B0604020202020204" charset="0"/>
              <a:cs typeface="Lato" panose="020B0604020202020204" charset="0"/>
            </a:endParaRPr>
          </a:p>
          <a:p>
            <a:r>
              <a:rPr lang="en-US" sz="2400" dirty="0" smtClean="0">
                <a:latin typeface="Lato" panose="020B0604020202020204" charset="0"/>
                <a:ea typeface="Lato" panose="020B0604020202020204" charset="0"/>
                <a:cs typeface="Lato" panose="020B0604020202020204" charset="0"/>
              </a:rPr>
              <a:t>For example:</a:t>
            </a:r>
          </a:p>
          <a:p>
            <a:r>
              <a:rPr lang="en-US" sz="2400" i="1" dirty="0" smtClean="0">
                <a:latin typeface="Lato" panose="020B0604020202020204" charset="0"/>
                <a:ea typeface="Lato" panose="020B0604020202020204" charset="0"/>
                <a:cs typeface="Lato" panose="020B0604020202020204" charset="0"/>
              </a:rPr>
              <a:t>Eating sweets: </a:t>
            </a:r>
          </a:p>
          <a:p>
            <a:r>
              <a:rPr lang="en-US" sz="2400" i="1" dirty="0" smtClean="0">
                <a:latin typeface="Lato" panose="020B0604020202020204" charset="0"/>
                <a:ea typeface="Lato" panose="020B0604020202020204" charset="0"/>
                <a:cs typeface="Lato" panose="020B0604020202020204" charset="0"/>
              </a:rPr>
              <a:t>At first Maz feels ‘happy’</a:t>
            </a:r>
          </a:p>
          <a:p>
            <a:r>
              <a:rPr lang="en-US" sz="2400" i="1" dirty="0" smtClean="0">
                <a:latin typeface="Lato" panose="020B0604020202020204" charset="0"/>
                <a:ea typeface="Lato" panose="020B0604020202020204" charset="0"/>
                <a:cs typeface="Lato" panose="020B0604020202020204" charset="0"/>
              </a:rPr>
              <a:t>Later on her feels ‘unhappy’</a:t>
            </a:r>
          </a:p>
          <a:p>
            <a:endParaRPr lang="en-US" sz="2400" i="1" dirty="0" smtClean="0">
              <a:latin typeface="Lato" panose="020B0604020202020204" charset="0"/>
              <a:ea typeface="Lato" panose="020B0604020202020204" charset="0"/>
              <a:cs typeface="Lato" panose="020B0604020202020204" charset="0"/>
            </a:endParaRPr>
          </a:p>
          <a:p>
            <a:endParaRPr lang="en-US" sz="2400" i="1" dirty="0" smtClean="0">
              <a:latin typeface="Lato" panose="020B0604020202020204" charset="0"/>
              <a:ea typeface="Lato" panose="020B0604020202020204" charset="0"/>
              <a:cs typeface="Lato" panose="020B0604020202020204" charset="0"/>
            </a:endParaRPr>
          </a:p>
          <a:p>
            <a:endParaRPr lang="en-US" sz="2400" dirty="0" smtClean="0">
              <a:latin typeface="Lato" panose="020B0604020202020204" charset="0"/>
              <a:ea typeface="Lato" panose="020B0604020202020204" charset="0"/>
              <a:cs typeface="Lato" panose="020B0604020202020204" charset="0"/>
            </a:endParaRPr>
          </a:p>
          <a:p>
            <a:r>
              <a:rPr lang="en-US" sz="2400" dirty="0" smtClean="0">
                <a:latin typeface="Lato" panose="020B0604020202020204" charset="0"/>
                <a:ea typeface="Lato" panose="020B0604020202020204" charset="0"/>
                <a:cs typeface="Lato" panose="020B0604020202020204" charset="0"/>
              </a:rPr>
              <a:t>*Make suggestions for what he could do to feel better.</a:t>
            </a:r>
          </a:p>
        </p:txBody>
      </p:sp>
      <p:sp>
        <p:nvSpPr>
          <p:cNvPr id="5" name="Footer Placeholder 4"/>
          <p:cNvSpPr>
            <a:spLocks noGrp="1"/>
          </p:cNvSpPr>
          <p:nvPr>
            <p:ph type="ftr" sz="quarter" idx="11"/>
          </p:nvPr>
        </p:nvSpPr>
        <p:spPr>
          <a:xfrm>
            <a:off x="0" y="6415306"/>
            <a:ext cx="12192000" cy="365125"/>
          </a:xfrm>
        </p:spPr>
        <p:txBody>
          <a:bodyPr/>
          <a:lstStyle/>
          <a:p>
            <a:r>
              <a:rPr lang="en-GB" sz="1050" dirty="0" smtClean="0"/>
              <a:t>© PSHE Association 2018 </a:t>
            </a:r>
            <a:r>
              <a:rPr lang="en-GB" dirty="0" smtClean="0"/>
              <a:t>	 </a:t>
            </a:r>
            <a:endParaRPr lang="en-GB" dirty="0"/>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15</a:t>
            </a:fld>
            <a:endParaRPr lang="en-GB" dirty="0"/>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597076" y="2800228"/>
            <a:ext cx="4048385" cy="2861968"/>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98552066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568697" y="524058"/>
            <a:ext cx="10714182" cy="2123658"/>
          </a:xfrm>
          <a:prstGeom prst="rect">
            <a:avLst/>
          </a:prstGeom>
          <a:noFill/>
        </p:spPr>
        <p:txBody>
          <a:bodyPr wrap="square" rtlCol="0">
            <a:spAutoFit/>
          </a:bodyPr>
          <a:lstStyle/>
          <a:p>
            <a:r>
              <a:rPr lang="en-GB" sz="4400" b="1" dirty="0" smtClean="0">
                <a:solidFill>
                  <a:srgbClr val="95519E"/>
                </a:solidFill>
                <a:latin typeface="League Spartan" panose="00000800000000000000" pitchFamily="50" charset="0"/>
              </a:rPr>
              <a:t>Reflecting and signposting  </a:t>
            </a:r>
          </a:p>
          <a:p>
            <a:endParaRPr lang="en-GB" sz="4400" b="1" dirty="0" smtClean="0">
              <a:solidFill>
                <a:srgbClr val="95519E"/>
              </a:solidFill>
              <a:latin typeface="League Spartan" panose="00000800000000000000" pitchFamily="50" charset="0"/>
            </a:endParaRPr>
          </a:p>
          <a:p>
            <a:endParaRPr lang="en-GB" sz="4400" b="1" dirty="0">
              <a:solidFill>
                <a:srgbClr val="95519E"/>
              </a:solidFill>
              <a:latin typeface="League Spartan" panose="00000800000000000000" pitchFamily="50" charset="0"/>
            </a:endParaRPr>
          </a:p>
        </p:txBody>
      </p:sp>
      <p:sp>
        <p:nvSpPr>
          <p:cNvPr id="8" name="TextBox 7"/>
          <p:cNvSpPr txBox="1"/>
          <p:nvPr/>
        </p:nvSpPr>
        <p:spPr>
          <a:xfrm>
            <a:off x="568696" y="1971739"/>
            <a:ext cx="10975603" cy="2308324"/>
          </a:xfrm>
          <a:prstGeom prst="rect">
            <a:avLst/>
          </a:prstGeom>
          <a:noFill/>
        </p:spPr>
        <p:txBody>
          <a:bodyPr wrap="square" rtlCol="0">
            <a:spAutoFit/>
          </a:bodyPr>
          <a:lstStyle/>
          <a:p>
            <a:pPr marL="457200" indent="-457200">
              <a:buAutoNum type="arabicPeriod"/>
            </a:pPr>
            <a:r>
              <a:rPr lang="en-US" sz="2400" dirty="0" smtClean="0">
                <a:latin typeface="Lato" panose="020F0502020204030203" pitchFamily="34" charset="0"/>
                <a:ea typeface="Lato" panose="020F0502020204030203" pitchFamily="34" charset="0"/>
                <a:cs typeface="Lato" panose="020F0502020204030203" pitchFamily="34" charset="0"/>
              </a:rPr>
              <a:t>Talk </a:t>
            </a:r>
            <a:r>
              <a:rPr lang="en-US" sz="2400" dirty="0">
                <a:latin typeface="Lato" panose="020F0502020204030203" pitchFamily="34" charset="0"/>
                <a:ea typeface="Lato" panose="020F0502020204030203" pitchFamily="34" charset="0"/>
                <a:cs typeface="Lato" panose="020F0502020204030203" pitchFamily="34" charset="0"/>
              </a:rPr>
              <a:t>about some of the things that we can do the help us feel better</a:t>
            </a:r>
            <a:r>
              <a:rPr lang="en-US" sz="2400" dirty="0" smtClean="0">
                <a:latin typeface="Lato" panose="020F0502020204030203" pitchFamily="34" charset="0"/>
                <a:ea typeface="Lato" panose="020F0502020204030203" pitchFamily="34" charset="0"/>
                <a:cs typeface="Lato" panose="020F0502020204030203" pitchFamily="34" charset="0"/>
              </a:rPr>
              <a:t>.</a:t>
            </a:r>
          </a:p>
          <a:p>
            <a:endParaRPr lang="en-US" sz="2400" dirty="0" smtClean="0">
              <a:latin typeface="Lato" panose="020F0502020204030203" pitchFamily="34" charset="0"/>
              <a:ea typeface="Lato" panose="020F0502020204030203" pitchFamily="34" charset="0"/>
              <a:cs typeface="Lato" panose="020F0502020204030203" pitchFamily="34" charset="0"/>
            </a:endParaRPr>
          </a:p>
          <a:p>
            <a:r>
              <a:rPr lang="en-US" sz="2400" dirty="0" smtClean="0">
                <a:latin typeface="Lato" panose="020F0502020204030203" pitchFamily="34" charset="0"/>
                <a:ea typeface="Lato" panose="020F0502020204030203" pitchFamily="34" charset="0"/>
                <a:cs typeface="Lato" panose="020F0502020204030203" pitchFamily="34" charset="0"/>
              </a:rPr>
              <a:t>2. Write </a:t>
            </a:r>
            <a:r>
              <a:rPr lang="en-US" sz="2400" dirty="0">
                <a:latin typeface="Lato" panose="020F0502020204030203" pitchFamily="34" charset="0"/>
                <a:ea typeface="Lato" panose="020F0502020204030203" pitchFamily="34" charset="0"/>
                <a:cs typeface="Lato" panose="020F0502020204030203" pitchFamily="34" charset="0"/>
              </a:rPr>
              <a:t>a class postcard to Maz and include some of the ideas </a:t>
            </a:r>
            <a:r>
              <a:rPr lang="en-US" sz="2400" dirty="0" smtClean="0">
                <a:latin typeface="Lato" panose="020F0502020204030203" pitchFamily="34" charset="0"/>
                <a:ea typeface="Lato" panose="020F0502020204030203" pitchFamily="34" charset="0"/>
                <a:cs typeface="Lato" panose="020F0502020204030203" pitchFamily="34" charset="0"/>
              </a:rPr>
              <a:t>you </a:t>
            </a:r>
            <a:r>
              <a:rPr lang="en-US" sz="2400" dirty="0">
                <a:latin typeface="Lato" panose="020F0502020204030203" pitchFamily="34" charset="0"/>
                <a:ea typeface="Lato" panose="020F0502020204030203" pitchFamily="34" charset="0"/>
                <a:cs typeface="Lato" panose="020F0502020204030203" pitchFamily="34" charset="0"/>
              </a:rPr>
              <a:t>have for </a:t>
            </a:r>
            <a:r>
              <a:rPr lang="en-US" sz="2400" dirty="0" smtClean="0">
                <a:latin typeface="Lato" panose="020F0502020204030203" pitchFamily="34" charset="0"/>
                <a:ea typeface="Lato" panose="020F0502020204030203" pitchFamily="34" charset="0"/>
                <a:cs typeface="Lato" panose="020F0502020204030203" pitchFamily="34" charset="0"/>
              </a:rPr>
              <a:t>   how </a:t>
            </a:r>
            <a:r>
              <a:rPr lang="en-US" sz="2400" dirty="0">
                <a:latin typeface="Lato" panose="020F0502020204030203" pitchFamily="34" charset="0"/>
                <a:ea typeface="Lato" panose="020F0502020204030203" pitchFamily="34" charset="0"/>
                <a:cs typeface="Lato" panose="020F0502020204030203" pitchFamily="34" charset="0"/>
              </a:rPr>
              <a:t>Maz can feel better.  </a:t>
            </a:r>
            <a:endParaRPr lang="en-US" sz="2400" dirty="0" smtClean="0">
              <a:latin typeface="Lato" panose="020F0502020204030203" pitchFamily="34" charset="0"/>
              <a:ea typeface="Lato" panose="020F0502020204030203" pitchFamily="34" charset="0"/>
              <a:cs typeface="Lato" panose="020F0502020204030203" pitchFamily="34" charset="0"/>
            </a:endParaRPr>
          </a:p>
          <a:p>
            <a:endParaRPr lang="en-US" sz="2400" dirty="0" smtClean="0">
              <a:latin typeface="Lato" panose="020F0502020204030203" pitchFamily="34" charset="0"/>
              <a:ea typeface="Lato" panose="020F0502020204030203" pitchFamily="34" charset="0"/>
              <a:cs typeface="Lato" panose="020F0502020204030203" pitchFamily="34" charset="0"/>
            </a:endParaRPr>
          </a:p>
          <a:p>
            <a:r>
              <a:rPr lang="en-US" sz="2400" dirty="0" smtClean="0">
                <a:latin typeface="Lato" panose="020F0502020204030203" pitchFamily="34" charset="0"/>
                <a:ea typeface="Lato" panose="020F0502020204030203" pitchFamily="34" charset="0"/>
                <a:cs typeface="Lato" panose="020F0502020204030203" pitchFamily="34" charset="0"/>
              </a:rPr>
              <a:t>3. Who </a:t>
            </a:r>
            <a:r>
              <a:rPr lang="en-US" sz="2400" dirty="0">
                <a:latin typeface="Lato" panose="020F0502020204030203" pitchFamily="34" charset="0"/>
                <a:ea typeface="Lato" panose="020F0502020204030203" pitchFamily="34" charset="0"/>
                <a:cs typeface="Lato" panose="020F0502020204030203" pitchFamily="34" charset="0"/>
              </a:rPr>
              <a:t>or what can help Maz to feel better?</a:t>
            </a:r>
          </a:p>
        </p:txBody>
      </p:sp>
      <p:sp>
        <p:nvSpPr>
          <p:cNvPr id="6" name="Footer Placeholder 5"/>
          <p:cNvSpPr>
            <a:spLocks noGrp="1"/>
          </p:cNvSpPr>
          <p:nvPr>
            <p:ph type="ftr" sz="quarter" idx="11"/>
          </p:nvPr>
        </p:nvSpPr>
        <p:spPr>
          <a:xfrm>
            <a:off x="0" y="6446879"/>
            <a:ext cx="12192000" cy="365125"/>
          </a:xfrm>
        </p:spPr>
        <p:txBody>
          <a:bodyPr/>
          <a:lstStyle/>
          <a:p>
            <a:r>
              <a:rPr lang="en-GB" sz="1050" dirty="0" smtClean="0"/>
              <a:t>© PSHE Association 2018 </a:t>
            </a:r>
            <a:r>
              <a:rPr lang="en-GB" dirty="0" smtClean="0"/>
              <a:t>	 </a:t>
            </a:r>
            <a:endParaRPr lang="en-GB" dirty="0"/>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16</a:t>
            </a:fld>
            <a:endParaRPr lang="en-GB" dirty="0"/>
          </a:p>
        </p:txBody>
      </p:sp>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086489" y="4267746"/>
            <a:ext cx="3131386" cy="2162613"/>
          </a:xfrm>
          <a:prstGeom prst="rect">
            <a:avLst/>
          </a:prstGeom>
        </p:spPr>
      </p:pic>
      <p:pic>
        <p:nvPicPr>
          <p:cNvPr id="9" name="Picture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338389" y="272094"/>
            <a:ext cx="1313793" cy="1313793"/>
          </a:xfrm>
          <a:prstGeom prst="rect">
            <a:avLst/>
          </a:prstGeom>
        </p:spPr>
      </p:pic>
    </p:spTree>
    <p:extLst>
      <p:ext uri="{BB962C8B-B14F-4D97-AF65-F5344CB8AC3E}">
        <p14:creationId xmlns:p14="http://schemas.microsoft.com/office/powerpoint/2010/main" val="30463287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503693" y="587257"/>
            <a:ext cx="10714182" cy="769441"/>
          </a:xfrm>
          <a:prstGeom prst="rect">
            <a:avLst/>
          </a:prstGeom>
          <a:noFill/>
        </p:spPr>
        <p:txBody>
          <a:bodyPr wrap="square" rtlCol="0">
            <a:spAutoFit/>
          </a:bodyPr>
          <a:lstStyle/>
          <a:p>
            <a:r>
              <a:rPr lang="en-GB" sz="4400" b="1" dirty="0" smtClean="0">
                <a:solidFill>
                  <a:srgbClr val="95519E"/>
                </a:solidFill>
                <a:latin typeface="League Spartan" panose="00000800000000000000" pitchFamily="50" charset="0"/>
              </a:rPr>
              <a:t>Where are we now?</a:t>
            </a:r>
            <a:endParaRPr lang="en-GB" sz="4400" b="1" dirty="0">
              <a:solidFill>
                <a:srgbClr val="95519E"/>
              </a:solidFill>
              <a:latin typeface="League Spartan" panose="00000800000000000000" pitchFamily="50" charset="0"/>
            </a:endParaRPr>
          </a:p>
        </p:txBody>
      </p:sp>
      <p:sp>
        <p:nvSpPr>
          <p:cNvPr id="8" name="TextBox 7"/>
          <p:cNvSpPr txBox="1"/>
          <p:nvPr/>
        </p:nvSpPr>
        <p:spPr>
          <a:xfrm>
            <a:off x="841433" y="1681084"/>
            <a:ext cx="10376442" cy="769441"/>
          </a:xfrm>
          <a:prstGeom prst="rect">
            <a:avLst/>
          </a:prstGeom>
          <a:noFill/>
        </p:spPr>
        <p:txBody>
          <a:bodyPr wrap="square" rtlCol="0">
            <a:spAutoFit/>
          </a:bodyPr>
          <a:lstStyle/>
          <a:p>
            <a:r>
              <a:rPr lang="en-US" sz="2800" dirty="0" smtClean="0">
                <a:latin typeface="League Spartan" panose="00000800000000000000" pitchFamily="50" charset="0"/>
              </a:rPr>
              <a:t>Go back to the  ‘What’s our starting point?’ activity</a:t>
            </a:r>
          </a:p>
          <a:p>
            <a:endParaRPr lang="en-US" sz="1600" dirty="0" smtClean="0"/>
          </a:p>
        </p:txBody>
      </p:sp>
      <p:sp>
        <p:nvSpPr>
          <p:cNvPr id="5" name="Footer Placeholder 4"/>
          <p:cNvSpPr>
            <a:spLocks noGrp="1"/>
          </p:cNvSpPr>
          <p:nvPr>
            <p:ph type="ftr" sz="quarter" idx="11"/>
          </p:nvPr>
        </p:nvSpPr>
        <p:spPr>
          <a:xfrm>
            <a:off x="0" y="6416534"/>
            <a:ext cx="12192000" cy="365125"/>
          </a:xfrm>
        </p:spPr>
        <p:txBody>
          <a:bodyPr/>
          <a:lstStyle/>
          <a:p>
            <a:r>
              <a:rPr lang="en-GB" sz="1050" dirty="0" smtClean="0"/>
              <a:t>© PSHE Association 2018 </a:t>
            </a:r>
            <a:r>
              <a:rPr lang="en-GB" dirty="0" smtClean="0"/>
              <a:t>	 </a:t>
            </a:r>
            <a:endParaRPr lang="en-GB" dirty="0"/>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17</a:t>
            </a:fld>
            <a:endParaRPr lang="en-GB" dirty="0"/>
          </a:p>
        </p:txBody>
      </p:sp>
      <p:sp>
        <p:nvSpPr>
          <p:cNvPr id="10" name="TextBox 9"/>
          <p:cNvSpPr txBox="1"/>
          <p:nvPr/>
        </p:nvSpPr>
        <p:spPr>
          <a:xfrm>
            <a:off x="4340203" y="4379354"/>
            <a:ext cx="6877672" cy="461665"/>
          </a:xfrm>
          <a:prstGeom prst="rect">
            <a:avLst/>
          </a:prstGeom>
          <a:solidFill>
            <a:schemeClr val="bg1"/>
          </a:solidFill>
          <a:ln>
            <a:noFill/>
          </a:ln>
        </p:spPr>
        <p:txBody>
          <a:bodyPr wrap="square" rtlCol="0">
            <a:spAutoFit/>
          </a:bodyPr>
          <a:lstStyle/>
          <a:p>
            <a:endParaRPr lang="en-GB" sz="2400" dirty="0">
              <a:latin typeface="Lato" panose="020F0502020204030203" pitchFamily="34" charset="0"/>
              <a:ea typeface="Lato" panose="020F0502020204030203" pitchFamily="34" charset="0"/>
              <a:cs typeface="Lato" panose="020F0502020204030203" pitchFamily="34" charset="0"/>
            </a:endParaRPr>
          </a:p>
        </p:txBody>
      </p:sp>
      <p:sp>
        <p:nvSpPr>
          <p:cNvPr id="7" name="TextBox 6"/>
          <p:cNvSpPr txBox="1"/>
          <p:nvPr/>
        </p:nvSpPr>
        <p:spPr>
          <a:xfrm>
            <a:off x="1141788" y="2630109"/>
            <a:ext cx="7042100" cy="1569660"/>
          </a:xfrm>
          <a:prstGeom prst="rect">
            <a:avLst/>
          </a:prstGeom>
          <a:noFill/>
        </p:spPr>
        <p:txBody>
          <a:bodyPr wrap="square" rtlCol="0">
            <a:spAutoFit/>
          </a:bodyPr>
          <a:lstStyle/>
          <a:p>
            <a:r>
              <a:rPr lang="en-GB" sz="2400" dirty="0" smtClean="0">
                <a:latin typeface="Lato" panose="020B0604020202020204" charset="0"/>
                <a:ea typeface="Lato" panose="020B0604020202020204" charset="0"/>
                <a:cs typeface="Lato" panose="020B0604020202020204" charset="0"/>
              </a:rPr>
              <a:t>Write or draw anything new that you have learned.</a:t>
            </a:r>
          </a:p>
          <a:p>
            <a:endParaRPr lang="en-GB" sz="2400" dirty="0" smtClean="0">
              <a:latin typeface="Lato" panose="020B0604020202020204" charset="0"/>
              <a:ea typeface="Lato" panose="020B0604020202020204" charset="0"/>
              <a:cs typeface="Lato" panose="020B0604020202020204" charset="0"/>
            </a:endParaRPr>
          </a:p>
          <a:p>
            <a:r>
              <a:rPr lang="en-GB" sz="2400" dirty="0" smtClean="0">
                <a:latin typeface="Lato" panose="020B0604020202020204" charset="0"/>
                <a:ea typeface="Lato" panose="020B0604020202020204" charset="0"/>
                <a:cs typeface="Lato" panose="020B0604020202020204" charset="0"/>
              </a:rPr>
              <a:t>Fill in the blank column with ideas for what can make someone feel good again.</a:t>
            </a:r>
            <a:endParaRPr lang="en-GB" sz="2400" dirty="0">
              <a:latin typeface="Lato" panose="020B0604020202020204" charset="0"/>
              <a:ea typeface="Lato" panose="020B0604020202020204" charset="0"/>
              <a:cs typeface="Lato" panose="020B0604020202020204" charset="0"/>
            </a:endParaRPr>
          </a:p>
        </p:txBody>
      </p:sp>
      <p:pic>
        <p:nvPicPr>
          <p:cNvPr id="4098" name="Picture 2" descr="Pens, Pencils, Crayons, Green, Holder, Office, Tool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22065" y="2852689"/>
            <a:ext cx="2195810" cy="3746407"/>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760938" y="122216"/>
            <a:ext cx="1642787" cy="1686261"/>
          </a:xfrm>
          <a:prstGeom prst="rect">
            <a:avLst/>
          </a:prstGeom>
        </p:spPr>
      </p:pic>
    </p:spTree>
    <p:extLst>
      <p:ext uri="{BB962C8B-B14F-4D97-AF65-F5344CB8AC3E}">
        <p14:creationId xmlns:p14="http://schemas.microsoft.com/office/powerpoint/2010/main" val="25750538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38909" y="687185"/>
            <a:ext cx="10714182" cy="769441"/>
          </a:xfrm>
          <a:prstGeom prst="rect">
            <a:avLst/>
          </a:prstGeom>
          <a:noFill/>
        </p:spPr>
        <p:txBody>
          <a:bodyPr wrap="square" rtlCol="0">
            <a:spAutoFit/>
          </a:bodyPr>
          <a:lstStyle/>
          <a:p>
            <a:r>
              <a:rPr lang="en-GB" sz="4400" b="1" dirty="0" smtClean="0">
                <a:solidFill>
                  <a:srgbClr val="95519E"/>
                </a:solidFill>
                <a:latin typeface="League Spartan" panose="00000800000000000000" pitchFamily="50" charset="0"/>
              </a:rPr>
              <a:t>More activities</a:t>
            </a:r>
            <a:endParaRPr lang="en-GB" sz="4400" b="1" dirty="0">
              <a:solidFill>
                <a:srgbClr val="95519E"/>
              </a:solidFill>
              <a:latin typeface="League Spartan" panose="00000800000000000000" pitchFamily="50" charset="0"/>
            </a:endParaRPr>
          </a:p>
        </p:txBody>
      </p:sp>
      <p:sp>
        <p:nvSpPr>
          <p:cNvPr id="5" name="Footer Placeholder 4"/>
          <p:cNvSpPr>
            <a:spLocks noGrp="1"/>
          </p:cNvSpPr>
          <p:nvPr>
            <p:ph type="ftr" sz="quarter" idx="11"/>
          </p:nvPr>
        </p:nvSpPr>
        <p:spPr>
          <a:xfrm>
            <a:off x="0" y="6380093"/>
            <a:ext cx="12192000" cy="365125"/>
          </a:xfrm>
        </p:spPr>
        <p:txBody>
          <a:bodyPr/>
          <a:lstStyle/>
          <a:p>
            <a:r>
              <a:rPr lang="en-GB" sz="1050" dirty="0" smtClean="0"/>
              <a:t>© PSHE Association 2018 </a:t>
            </a:r>
            <a:r>
              <a:rPr lang="en-GB" dirty="0" smtClean="0"/>
              <a:t>	 </a:t>
            </a:r>
            <a:endParaRPr lang="en-GB" dirty="0"/>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18</a:t>
            </a:fld>
            <a:endParaRPr lang="en-GB" dirty="0"/>
          </a:p>
        </p:txBody>
      </p:sp>
      <p:sp>
        <p:nvSpPr>
          <p:cNvPr id="4" name="TextBox 3"/>
          <p:cNvSpPr txBox="1"/>
          <p:nvPr/>
        </p:nvSpPr>
        <p:spPr>
          <a:xfrm>
            <a:off x="738909" y="1920240"/>
            <a:ext cx="5697750" cy="2862322"/>
          </a:xfrm>
          <a:prstGeom prst="rect">
            <a:avLst/>
          </a:prstGeom>
          <a:noFill/>
        </p:spPr>
        <p:txBody>
          <a:bodyPr wrap="square" rtlCol="0">
            <a:spAutoFit/>
          </a:bodyPr>
          <a:lstStyle/>
          <a:p>
            <a:r>
              <a:rPr lang="en-GB" sz="2800" dirty="0">
                <a:latin typeface="Lato" panose="020B0604020202020204" charset="0"/>
                <a:ea typeface="Lato" panose="020B0604020202020204" charset="0"/>
                <a:cs typeface="Lato" panose="020B0604020202020204" charset="0"/>
              </a:rPr>
              <a:t>Interview a grown-up at school.  </a:t>
            </a:r>
            <a:endParaRPr lang="en-GB" sz="2800" dirty="0" smtClean="0">
              <a:latin typeface="Lato" panose="020B0604020202020204" charset="0"/>
              <a:ea typeface="Lato" panose="020B0604020202020204" charset="0"/>
              <a:cs typeface="Lato" panose="020B0604020202020204" charset="0"/>
            </a:endParaRPr>
          </a:p>
          <a:p>
            <a:endParaRPr lang="en-GB" sz="1200" dirty="0" smtClean="0">
              <a:latin typeface="Lato" panose="020B0604020202020204" charset="0"/>
              <a:ea typeface="Lato" panose="020B0604020202020204" charset="0"/>
              <a:cs typeface="Lato" panose="020B0604020202020204" charset="0"/>
            </a:endParaRPr>
          </a:p>
          <a:p>
            <a:r>
              <a:rPr lang="en-GB" sz="2800" dirty="0" smtClean="0">
                <a:latin typeface="Lato" panose="020B0604020202020204" charset="0"/>
                <a:ea typeface="Lato" panose="020B0604020202020204" charset="0"/>
                <a:cs typeface="Lato" panose="020B0604020202020204" charset="0"/>
              </a:rPr>
              <a:t>Choose </a:t>
            </a:r>
            <a:r>
              <a:rPr lang="en-GB" sz="2800" dirty="0">
                <a:latin typeface="Lato" panose="020B0604020202020204" charset="0"/>
                <a:ea typeface="Lato" panose="020B0604020202020204" charset="0"/>
                <a:cs typeface="Lato" panose="020B0604020202020204" charset="0"/>
              </a:rPr>
              <a:t>three things from Resource 2b and ask if it makes them feel good, or not so good, and what healthy things might they do to </a:t>
            </a:r>
            <a:r>
              <a:rPr lang="en-GB" sz="2800" dirty="0" smtClean="0">
                <a:latin typeface="Lato" panose="020B0604020202020204" charset="0"/>
                <a:ea typeface="Lato" panose="020B0604020202020204" charset="0"/>
                <a:cs typeface="Lato" panose="020B0604020202020204" charset="0"/>
              </a:rPr>
              <a:t>help </a:t>
            </a:r>
            <a:r>
              <a:rPr lang="en-GB" sz="2800" dirty="0">
                <a:latin typeface="Lato" panose="020B0604020202020204" charset="0"/>
                <a:ea typeface="Lato" panose="020B0604020202020204" charset="0"/>
                <a:cs typeface="Lato" panose="020B0604020202020204" charset="0"/>
              </a:rPr>
              <a:t>themselves feel better. </a:t>
            </a:r>
          </a:p>
        </p:txBody>
      </p:sp>
      <p:pic>
        <p:nvPicPr>
          <p:cNvPr id="5122" name="Picture 2" descr="Interviewer, Chat-Show Host, Characters, Cute, Job"/>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32941" y="2102085"/>
            <a:ext cx="3514165" cy="38926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306396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3748</TotalTime>
  <Words>2167</Words>
  <Application>Microsoft Office PowerPoint</Application>
  <PresentationFormat>Widescreen</PresentationFormat>
  <Paragraphs>287</Paragraphs>
  <Slides>18</Slides>
  <Notes>18</Notes>
  <HiddenSlides>7</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18</vt:i4>
      </vt:variant>
    </vt:vector>
  </HeadingPairs>
  <TitlesOfParts>
    <vt:vector size="29" baseType="lpstr">
      <vt:lpstr>Open Sans Extrabold</vt:lpstr>
      <vt:lpstr>Gill Sans MT</vt:lpstr>
      <vt:lpstr>Arial</vt:lpstr>
      <vt:lpstr>League Spartan</vt:lpstr>
      <vt:lpstr>Lucida Console</vt:lpstr>
      <vt:lpstr>Open Sans Light</vt:lpstr>
      <vt:lpstr>Calibri</vt:lpstr>
      <vt:lpstr>Calibri Light</vt:lpstr>
      <vt:lpstr>Times New Roman</vt:lpstr>
      <vt:lpstr>Lato</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Sally Martin</dc:creator>
  <cp:lastModifiedBy>Laura Greaves</cp:lastModifiedBy>
  <cp:revision>261</cp:revision>
  <dcterms:created xsi:type="dcterms:W3CDTF">2018-11-29T11:01:12Z</dcterms:created>
  <dcterms:modified xsi:type="dcterms:W3CDTF">2020-12-22T16:57:59Z</dcterms:modified>
</cp:coreProperties>
</file>