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22"/>
  </p:notesMasterIdLst>
  <p:sldIdLst>
    <p:sldId id="257" r:id="rId2"/>
    <p:sldId id="278" r:id="rId3"/>
    <p:sldId id="280" r:id="rId4"/>
    <p:sldId id="281" r:id="rId5"/>
    <p:sldId id="291" r:id="rId6"/>
    <p:sldId id="259" r:id="rId7"/>
    <p:sldId id="276" r:id="rId8"/>
    <p:sldId id="270" r:id="rId9"/>
    <p:sldId id="271" r:id="rId10"/>
    <p:sldId id="264" r:id="rId11"/>
    <p:sldId id="272" r:id="rId12"/>
    <p:sldId id="283" r:id="rId13"/>
    <p:sldId id="284" r:id="rId14"/>
    <p:sldId id="285" r:id="rId15"/>
    <p:sldId id="286" r:id="rId16"/>
    <p:sldId id="287" r:id="rId17"/>
    <p:sldId id="292" r:id="rId18"/>
    <p:sldId id="288" r:id="rId19"/>
    <p:sldId id="289" r:id="rId20"/>
    <p:sldId id="290" r:id="rId21"/>
  </p:sldIdLst>
  <p:sldSz cx="12192000" cy="6858000"/>
  <p:notesSz cx="6858000" cy="9144000"/>
  <p:embeddedFontLst>
    <p:embeddedFont>
      <p:font typeface="Calibri" panose="020F0502020204030204" pitchFamily="34" charset="0"/>
      <p:regular r:id="rId23"/>
      <p:bold r:id="rId24"/>
      <p:italic r:id="rId25"/>
      <p:boldItalic r:id="rId26"/>
    </p:embeddedFont>
    <p:embeddedFont>
      <p:font typeface="Calibri Light" panose="020F0302020204030204" pitchFamily="34" charset="0"/>
      <p:regular r:id="rId27"/>
      <p:italic r:id="rId28"/>
    </p:embeddedFont>
    <p:embeddedFont>
      <p:font typeface="Lato" panose="020B0604020202020204" charset="0"/>
      <p:regular r:id="rId29"/>
      <p:bold r:id="rId30"/>
      <p:italic r:id="rId31"/>
      <p:boldItalic r:id="rId32"/>
    </p:embeddedFont>
    <p:embeddedFont>
      <p:font typeface="Gill Sans MT" panose="020B0502020104020203" pitchFamily="34" charset="0"/>
      <p:regular r:id="rId33"/>
      <p:bold r:id="rId34"/>
      <p:italic r:id="rId35"/>
      <p:boldItalic r:id="rId36"/>
    </p:embeddedFont>
    <p:embeddedFont>
      <p:font typeface="League Spartan" panose="020B0604020202020204" charset="0"/>
      <p:bold r:id="rId37"/>
    </p:embeddedFont>
    <p:embeddedFont>
      <p:font typeface="Open Sans Light" panose="020B0604020202020204" charset="0"/>
      <p:regular r:id="rId3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eacher slides" id="{970A8D76-768D-4E29-89C6-5140EC077639}">
          <p14:sldIdLst>
            <p14:sldId id="257"/>
            <p14:sldId id="278"/>
            <p14:sldId id="280"/>
            <p14:sldId id="281"/>
            <p14:sldId id="291"/>
            <p14:sldId id="259"/>
            <p14:sldId id="276"/>
            <p14:sldId id="270"/>
          </p14:sldIdLst>
        </p14:section>
        <p14:section name="Pupil facing slides" id="{AAE95300-3BD2-4977-986F-356812B862A4}">
          <p14:sldIdLst>
            <p14:sldId id="271"/>
            <p14:sldId id="264"/>
            <p14:sldId id="272"/>
            <p14:sldId id="283"/>
            <p14:sldId id="284"/>
            <p14:sldId id="285"/>
            <p14:sldId id="286"/>
            <p14:sldId id="287"/>
            <p14:sldId id="292"/>
            <p14:sldId id="288"/>
            <p14:sldId id="289"/>
            <p14:sldId id="290"/>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ydia Stober" initials="LS" lastIdx="3" clrIdx="0">
    <p:extLst>
      <p:ext uri="{19B8F6BF-5375-455C-9EA6-DF929625EA0E}">
        <p15:presenceInfo xmlns:p15="http://schemas.microsoft.com/office/powerpoint/2012/main" userId="Lydia Stober" providerId="None"/>
      </p:ext>
    </p:extLst>
  </p:cmAuthor>
  <p:cmAuthor id="2" name="Jenny Fox" initials="JF" lastIdx="1" clrIdx="1">
    <p:extLst>
      <p:ext uri="{19B8F6BF-5375-455C-9EA6-DF929625EA0E}">
        <p15:presenceInfo xmlns:p15="http://schemas.microsoft.com/office/powerpoint/2012/main" userId="S-1-5-21-1285066173-1815393381-3561576999-2620"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5519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4162" autoAdjust="0"/>
  </p:normalViewPr>
  <p:slideViewPr>
    <p:cSldViewPr snapToGrid="0">
      <p:cViewPr varScale="1">
        <p:scale>
          <a:sx n="74" d="100"/>
          <a:sy n="74" d="100"/>
        </p:scale>
        <p:origin x="1042"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4.fntdata"/><Relationship Id="rId39"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12.fntdata"/><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3.fntdata"/><Relationship Id="rId33" Type="http://schemas.openxmlformats.org/officeDocument/2006/relationships/font" Target="fonts/font11.fntdata"/><Relationship Id="rId38" Type="http://schemas.openxmlformats.org/officeDocument/2006/relationships/font" Target="fonts/font16.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7.fntdata"/><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2.fntdata"/><Relationship Id="rId32" Type="http://schemas.openxmlformats.org/officeDocument/2006/relationships/font" Target="fonts/font10.fntdata"/><Relationship Id="rId37" Type="http://schemas.openxmlformats.org/officeDocument/2006/relationships/font" Target="fonts/font15.fntdata"/><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1.fntdata"/><Relationship Id="rId28" Type="http://schemas.openxmlformats.org/officeDocument/2006/relationships/font" Target="fonts/font6.fntdata"/><Relationship Id="rId36" Type="http://schemas.openxmlformats.org/officeDocument/2006/relationships/font" Target="fonts/font14.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font" Target="fonts/font5.fntdata"/><Relationship Id="rId30" Type="http://schemas.openxmlformats.org/officeDocument/2006/relationships/font" Target="fonts/font8.fntdata"/><Relationship Id="rId35" Type="http://schemas.openxmlformats.org/officeDocument/2006/relationships/font" Target="fonts/font13.fntdata"/><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8E81723-06BA-4E9E-9222-9F6A6AEC7B85}" type="datetimeFigureOut">
              <a:rPr lang="en-GB" smtClean="0"/>
              <a:t>10/01/2021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1A45EC4-733C-453A-BEE9-0CF73F3DB72C}" type="slidenum">
              <a:rPr lang="en-GB" smtClean="0"/>
              <a:t>‹#›</a:t>
            </a:fld>
            <a:endParaRPr lang="en-GB"/>
          </a:p>
        </p:txBody>
      </p:sp>
    </p:spTree>
    <p:extLst>
      <p:ext uri="{BB962C8B-B14F-4D97-AF65-F5344CB8AC3E}">
        <p14:creationId xmlns:p14="http://schemas.microsoft.com/office/powerpoint/2010/main" val="19125788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3" Type="http://schemas.openxmlformats.org/officeDocument/2006/relationships/hyperlink" Target="http://www.childline.co.uk/" TargetMode="External"/><Relationship Id="rId2" Type="http://schemas.openxmlformats.org/officeDocument/2006/relationships/slide" Target="../slides/slide18.xml"/><Relationship Id="rId1" Type="http://schemas.openxmlformats.org/officeDocument/2006/relationships/notesMaster" Target="../notesMasters/notesMaster1.xml"/><Relationship Id="rId6" Type="http://schemas.openxmlformats.org/officeDocument/2006/relationships/hyperlink" Target="http://www.drinkaware.co.uk/" TargetMode="External"/><Relationship Id="rId5" Type="http://schemas.openxmlformats.org/officeDocument/2006/relationships/hyperlink" Target="https://smokefree.gov/" TargetMode="External"/><Relationship Id="rId4" Type="http://schemas.openxmlformats.org/officeDocument/2006/relationships/hyperlink" Target="http://www.nhs.co.uk/" TargetMode="Externa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a:t>
            </a:fld>
            <a:endParaRPr lang="en-GB" dirty="0"/>
          </a:p>
        </p:txBody>
      </p:sp>
    </p:spTree>
    <p:extLst>
      <p:ext uri="{BB962C8B-B14F-4D97-AF65-F5344CB8AC3E}">
        <p14:creationId xmlns:p14="http://schemas.microsoft.com/office/powerpoint/2010/main" val="24653582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2</a:t>
            </a:fld>
            <a:endParaRPr lang="en-GB" dirty="0"/>
          </a:p>
        </p:txBody>
      </p:sp>
    </p:spTree>
    <p:extLst>
      <p:ext uri="{BB962C8B-B14F-4D97-AF65-F5344CB8AC3E}">
        <p14:creationId xmlns:p14="http://schemas.microsoft.com/office/powerpoint/2010/main" val="6403998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3</a:t>
            </a:fld>
            <a:endParaRPr lang="en-GB" dirty="0"/>
          </a:p>
        </p:txBody>
      </p:sp>
    </p:spTree>
    <p:extLst>
      <p:ext uri="{BB962C8B-B14F-4D97-AF65-F5344CB8AC3E}">
        <p14:creationId xmlns:p14="http://schemas.microsoft.com/office/powerpoint/2010/main" val="34843556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4</a:t>
            </a:fld>
            <a:endParaRPr lang="en-GB" dirty="0"/>
          </a:p>
        </p:txBody>
      </p:sp>
    </p:spTree>
    <p:extLst>
      <p:ext uri="{BB962C8B-B14F-4D97-AF65-F5344CB8AC3E}">
        <p14:creationId xmlns:p14="http://schemas.microsoft.com/office/powerpoint/2010/main" val="7716855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5</a:t>
            </a:fld>
            <a:endParaRPr lang="en-GB"/>
          </a:p>
        </p:txBody>
      </p:sp>
    </p:spTree>
    <p:extLst>
      <p:ext uri="{BB962C8B-B14F-4D97-AF65-F5344CB8AC3E}">
        <p14:creationId xmlns:p14="http://schemas.microsoft.com/office/powerpoint/2010/main" val="3756191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6</a:t>
            </a:fld>
            <a:endParaRPr lang="en-GB" dirty="0"/>
          </a:p>
        </p:txBody>
      </p:sp>
    </p:spTree>
    <p:extLst>
      <p:ext uri="{BB962C8B-B14F-4D97-AF65-F5344CB8AC3E}">
        <p14:creationId xmlns:p14="http://schemas.microsoft.com/office/powerpoint/2010/main" val="34516128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7</a:t>
            </a:fld>
            <a:endParaRPr lang="en-GB" dirty="0"/>
          </a:p>
        </p:txBody>
      </p:sp>
    </p:spTree>
    <p:extLst>
      <p:ext uri="{BB962C8B-B14F-4D97-AF65-F5344CB8AC3E}">
        <p14:creationId xmlns:p14="http://schemas.microsoft.com/office/powerpoint/2010/main" val="41545305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8</a:t>
            </a:fld>
            <a:endParaRPr lang="en-GB" dirty="0"/>
          </a:p>
        </p:txBody>
      </p:sp>
    </p:spTree>
    <p:extLst>
      <p:ext uri="{BB962C8B-B14F-4D97-AF65-F5344CB8AC3E}">
        <p14:creationId xmlns:p14="http://schemas.microsoft.com/office/powerpoint/2010/main" val="42906192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1" dirty="0"/>
          </a:p>
        </p:txBody>
      </p:sp>
      <p:sp>
        <p:nvSpPr>
          <p:cNvPr id="4" name="Slide Number Placeholder 3"/>
          <p:cNvSpPr>
            <a:spLocks noGrp="1"/>
          </p:cNvSpPr>
          <p:nvPr>
            <p:ph type="sldNum" sz="quarter" idx="10"/>
          </p:nvPr>
        </p:nvSpPr>
        <p:spPr/>
        <p:txBody>
          <a:bodyPr/>
          <a:lstStyle/>
          <a:p>
            <a:fld id="{567DB251-18AC-41D5-959F-F289AB917537}" type="slidenum">
              <a:rPr lang="en-GB" smtClean="0"/>
              <a:t>9</a:t>
            </a:fld>
            <a:endParaRPr lang="en-GB" dirty="0"/>
          </a:p>
        </p:txBody>
      </p:sp>
    </p:spTree>
    <p:extLst>
      <p:ext uri="{BB962C8B-B14F-4D97-AF65-F5344CB8AC3E}">
        <p14:creationId xmlns:p14="http://schemas.microsoft.com/office/powerpoint/2010/main" val="15196744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baseline="0" dirty="0"/>
              <a:t>Teacher Notes </a:t>
            </a:r>
          </a:p>
          <a:p>
            <a:r>
              <a:rPr lang="en-GB" b="0" baseline="0" dirty="0"/>
              <a:t>Use this slide to display your class agreement / ground rules for PSHE education lessons.  See </a:t>
            </a:r>
            <a:r>
              <a:rPr lang="en-GB" b="1" baseline="0" dirty="0"/>
              <a:t>Accompanying Teacher Guidance Notes </a:t>
            </a:r>
            <a:r>
              <a:rPr lang="en-GB" b="0" baseline="0" dirty="0"/>
              <a:t>(separate document). </a:t>
            </a:r>
          </a:p>
          <a:p>
            <a:endParaRPr lang="en-GB" b="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Remind pupils of the ground rules, reinforcing that questions are welcomed in the lesson but if they have any questions they do not want to ask in front of the class or concerns about anything discussed in the lesson, they can put a question or a note to the teacher in the questions box.  </a:t>
            </a:r>
          </a:p>
          <a:p>
            <a:endParaRPr lang="en-GB" b="0" baseline="0" dirty="0"/>
          </a:p>
        </p:txBody>
      </p:sp>
      <p:sp>
        <p:nvSpPr>
          <p:cNvPr id="4" name="Slide Number Placeholder 3"/>
          <p:cNvSpPr>
            <a:spLocks noGrp="1"/>
          </p:cNvSpPr>
          <p:nvPr>
            <p:ph type="sldNum" sz="quarter" idx="10"/>
          </p:nvPr>
        </p:nvSpPr>
        <p:spPr/>
        <p:txBody>
          <a:bodyPr/>
          <a:lstStyle/>
          <a:p>
            <a:fld id="{567DB251-18AC-41D5-959F-F289AB917537}" type="slidenum">
              <a:rPr lang="en-GB" smtClean="0"/>
              <a:t>10</a:t>
            </a:fld>
            <a:endParaRPr lang="en-GB" dirty="0"/>
          </a:p>
        </p:txBody>
      </p:sp>
    </p:spTree>
    <p:extLst>
      <p:ext uri="{BB962C8B-B14F-4D97-AF65-F5344CB8AC3E}">
        <p14:creationId xmlns:p14="http://schemas.microsoft.com/office/powerpoint/2010/main" val="31798795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 Learning objective and outcomes</a:t>
            </a:r>
            <a:endParaRPr lang="en-GB" b="1" dirty="0"/>
          </a:p>
          <a:p>
            <a:r>
              <a:rPr lang="en-GB" sz="1200" kern="1200" dirty="0">
                <a:solidFill>
                  <a:schemeClr val="tx1"/>
                </a:solidFill>
                <a:effectLst/>
                <a:latin typeface="+mn-lt"/>
                <a:ea typeface="+mn-ea"/>
                <a:cs typeface="+mn-cs"/>
              </a:rPr>
              <a:t>Introduce the learning </a:t>
            </a:r>
            <a:r>
              <a:rPr lang="en-GB" sz="1200" kern="1200" dirty="0" smtClean="0">
                <a:solidFill>
                  <a:schemeClr val="tx1"/>
                </a:solidFill>
                <a:effectLst/>
                <a:latin typeface="+mn-lt"/>
                <a:ea typeface="+mn-ea"/>
                <a:cs typeface="+mn-cs"/>
              </a:rPr>
              <a:t>outcomes</a:t>
            </a:r>
            <a:r>
              <a:rPr lang="en-GB" sz="1200" kern="1200" baseline="0" dirty="0" smtClean="0">
                <a:solidFill>
                  <a:schemeClr val="tx1"/>
                </a:solidFill>
                <a:effectLst/>
                <a:latin typeface="+mn-lt"/>
                <a:ea typeface="+mn-ea"/>
                <a:cs typeface="+mn-cs"/>
              </a:rPr>
              <a:t> - </a:t>
            </a:r>
            <a:r>
              <a:rPr lang="en-GB" sz="1200" kern="1200" dirty="0" smtClean="0">
                <a:solidFill>
                  <a:schemeClr val="tx1"/>
                </a:solidFill>
                <a:effectLst/>
                <a:latin typeface="+mn-lt"/>
                <a:ea typeface="+mn-ea"/>
                <a:cs typeface="+mn-cs"/>
              </a:rPr>
              <a:t>these are a simplified, more pupil-friendly version of the outcomes on slide 6 (teacher slide).</a:t>
            </a:r>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11</a:t>
            </a:fld>
            <a:endParaRPr lang="en-GB" dirty="0"/>
          </a:p>
        </p:txBody>
      </p:sp>
    </p:spTree>
    <p:extLst>
      <p:ext uri="{BB962C8B-B14F-4D97-AF65-F5344CB8AC3E}">
        <p14:creationId xmlns:p14="http://schemas.microsoft.com/office/powerpoint/2010/main" val="30371514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 – Introduction (5 min)</a:t>
            </a:r>
          </a:p>
          <a:p>
            <a:r>
              <a:rPr lang="en-GB" sz="1200" kern="1200" dirty="0">
                <a:solidFill>
                  <a:schemeClr val="tx1"/>
                </a:solidFill>
                <a:effectLst/>
                <a:latin typeface="+mn-lt"/>
                <a:ea typeface="+mn-ea"/>
                <a:cs typeface="+mn-cs"/>
              </a:rPr>
              <a:t>To introduce the lesson, write the question ‘What is a drug?’ on the board or flipchart.  Allow time for pupils to discuss in pairs and feedback, before sharing the definition.</a:t>
            </a:r>
          </a:p>
          <a:p>
            <a:r>
              <a:rPr lang="en-GB" sz="1200" kern="1200" dirty="0">
                <a:solidFill>
                  <a:schemeClr val="tx1"/>
                </a:solidFill>
                <a:effectLst/>
                <a:latin typeface="+mn-lt"/>
                <a:ea typeface="+mn-ea"/>
                <a:cs typeface="+mn-cs"/>
              </a:rPr>
              <a:t>(A commonly accepted definition of ‘a drug’ from The United Nations Office on Drugs and Crime)</a:t>
            </a:r>
            <a:endParaRPr lang="en-GB" b="1" dirty="0"/>
          </a:p>
        </p:txBody>
      </p:sp>
      <p:sp>
        <p:nvSpPr>
          <p:cNvPr id="4" name="Slide Number Placeholder 3"/>
          <p:cNvSpPr>
            <a:spLocks noGrp="1"/>
          </p:cNvSpPr>
          <p:nvPr>
            <p:ph type="sldNum" sz="quarter" idx="5"/>
          </p:nvPr>
        </p:nvSpPr>
        <p:spPr/>
        <p:txBody>
          <a:bodyPr/>
          <a:lstStyle/>
          <a:p>
            <a:fld id="{C1A45EC4-733C-453A-BEE9-0CF73F3DB72C}" type="slidenum">
              <a:rPr lang="en-GB" smtClean="0"/>
              <a:t>12</a:t>
            </a:fld>
            <a:endParaRPr lang="en-GB"/>
          </a:p>
        </p:txBody>
      </p:sp>
    </p:spTree>
    <p:extLst>
      <p:ext uri="{BB962C8B-B14F-4D97-AF65-F5344CB8AC3E}">
        <p14:creationId xmlns:p14="http://schemas.microsoft.com/office/powerpoint/2010/main" val="26872982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 – Baseline assessment (5-10 mins)</a:t>
            </a:r>
          </a:p>
          <a:p>
            <a:r>
              <a:rPr lang="en-GB" sz="1200" kern="1200" dirty="0">
                <a:solidFill>
                  <a:schemeClr val="tx1"/>
                </a:solidFill>
                <a:effectLst/>
                <a:latin typeface="+mn-lt"/>
                <a:ea typeface="+mn-ea"/>
                <a:cs typeface="+mn-cs"/>
              </a:rPr>
              <a:t>Pupils write the word ‘drug’ in the middle of a piece of paper.  They write down some of the effects and risks associated with using a drug, on either side of the spider-gram - effects on one side and risks on the other. It might be helpful to phrase this as questions:</a:t>
            </a:r>
          </a:p>
          <a:p>
            <a:pPr lvl="0"/>
            <a:r>
              <a:rPr lang="en-GB" sz="1200" kern="1200" dirty="0">
                <a:solidFill>
                  <a:schemeClr val="tx1"/>
                </a:solidFill>
                <a:effectLst/>
                <a:latin typeface="+mn-lt"/>
                <a:ea typeface="+mn-ea"/>
                <a:cs typeface="+mn-cs"/>
              </a:rPr>
              <a:t>What might happen to the person using a drug?  </a:t>
            </a:r>
          </a:p>
          <a:p>
            <a:r>
              <a:rPr lang="en-GB" sz="1200" i="1" kern="1200" dirty="0">
                <a:solidFill>
                  <a:schemeClr val="tx1"/>
                </a:solidFill>
                <a:effectLst/>
                <a:latin typeface="+mn-lt"/>
                <a:ea typeface="+mn-ea"/>
                <a:cs typeface="+mn-cs"/>
              </a:rPr>
              <a:t>Pupil responses might include: ‘get high’, feel happier, feel relaxed, have more energy</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recover from illness</a:t>
            </a:r>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Are there any risks of using a drug? </a:t>
            </a:r>
          </a:p>
          <a:p>
            <a:r>
              <a:rPr lang="en-GB" sz="1200" i="1" kern="1200" dirty="0">
                <a:solidFill>
                  <a:schemeClr val="tx1"/>
                </a:solidFill>
                <a:effectLst/>
                <a:latin typeface="+mn-lt"/>
                <a:ea typeface="+mn-ea"/>
                <a:cs typeface="+mn-cs"/>
              </a:rPr>
              <a:t>Pupil responses might include: it could harm their body,</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it could become a habit or they get addicted, mental health problems, it might be illegal</a:t>
            </a:r>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Teacher’s note:</a:t>
            </a:r>
            <a:r>
              <a:rPr lang="en-GB" sz="1200" kern="1200" dirty="0">
                <a:solidFill>
                  <a:schemeClr val="tx1"/>
                </a:solidFill>
                <a:effectLst/>
                <a:latin typeface="+mn-lt"/>
                <a:ea typeface="+mn-ea"/>
                <a:cs typeface="+mn-cs"/>
              </a:rPr>
              <a:t> As this is a baseline assessment, pupils should first work individually and without further prompting. Circulate whilst pupils complete the task and take them in to look at briefly during the lesson to gain an understanding of what pupils already know, understand and believe about drugs, as well as any misconceptions or gaps in knowledge.</a:t>
            </a:r>
          </a:p>
          <a:p>
            <a:endParaRPr lang="en-GB" b="1" dirty="0"/>
          </a:p>
        </p:txBody>
      </p:sp>
      <p:sp>
        <p:nvSpPr>
          <p:cNvPr id="4" name="Slide Number Placeholder 3"/>
          <p:cNvSpPr>
            <a:spLocks noGrp="1"/>
          </p:cNvSpPr>
          <p:nvPr>
            <p:ph type="sldNum" sz="quarter" idx="5"/>
          </p:nvPr>
        </p:nvSpPr>
        <p:spPr/>
        <p:txBody>
          <a:bodyPr/>
          <a:lstStyle/>
          <a:p>
            <a:fld id="{C1A45EC4-733C-453A-BEE9-0CF73F3DB72C}" type="slidenum">
              <a:rPr lang="en-GB" smtClean="0"/>
              <a:t>13</a:t>
            </a:fld>
            <a:endParaRPr lang="en-GB"/>
          </a:p>
        </p:txBody>
      </p:sp>
    </p:spTree>
    <p:extLst>
      <p:ext uri="{BB962C8B-B14F-4D97-AF65-F5344CB8AC3E}">
        <p14:creationId xmlns:p14="http://schemas.microsoft.com/office/powerpoint/2010/main" val="39943970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 – Effects and risks card game (10 mins)</a:t>
            </a:r>
          </a:p>
          <a:p>
            <a:r>
              <a:rPr lang="en-GB" sz="1200" kern="1200" dirty="0">
                <a:solidFill>
                  <a:schemeClr val="tx1"/>
                </a:solidFill>
                <a:effectLst/>
                <a:latin typeface="+mn-lt"/>
                <a:ea typeface="+mn-ea"/>
                <a:cs typeface="+mn-cs"/>
              </a:rPr>
              <a:t>Remind pupils that all drugs affect (change) the brain or body in some way (some drugs relax the body, others make a person more awake or alert, some fight infection) but that all drug use comes with risk. Remind pupils of their previous learning in Year 3/4 about the misuse of medicines and explain that although medicines are a drug and if used incorrectly can be harmful, this lesson will mostly focus on other types of drugs. Some risks will depend not only on what the drug is, but other factors too.  This activity will look at both some of the effects and risks of different drugs.</a:t>
            </a:r>
          </a:p>
          <a:p>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kern="1200" dirty="0">
                <a:solidFill>
                  <a:schemeClr val="tx1"/>
                </a:solidFill>
                <a:effectLst/>
                <a:latin typeface="+mn-lt"/>
                <a:ea typeface="+mn-ea"/>
                <a:cs typeface="+mn-cs"/>
              </a:rPr>
              <a:t>Card game</a:t>
            </a:r>
            <a:r>
              <a:rPr lang="en-GB" sz="1200" kern="1200" dirty="0">
                <a:solidFill>
                  <a:schemeClr val="tx1"/>
                </a:solidFill>
                <a:effectLst/>
                <a:latin typeface="+mn-lt"/>
                <a:ea typeface="+mn-ea"/>
                <a:cs typeface="+mn-cs"/>
              </a:rPr>
              <a:t>: Pupils work in groups of three or four.  Each group will need a dice, the name of one drug from Resource 1: </a:t>
            </a:r>
            <a:r>
              <a:rPr lang="en-GB" sz="1200" i="1" kern="1200" dirty="0">
                <a:solidFill>
                  <a:schemeClr val="tx1"/>
                </a:solidFill>
                <a:effectLst/>
                <a:latin typeface="+mn-lt"/>
                <a:ea typeface="+mn-ea"/>
                <a:cs typeface="+mn-cs"/>
              </a:rPr>
              <a:t>Drugs cards</a:t>
            </a:r>
            <a:r>
              <a:rPr lang="en-GB" sz="1200" kern="1200" dirty="0">
                <a:solidFill>
                  <a:schemeClr val="tx1"/>
                </a:solidFill>
                <a:effectLst/>
                <a:latin typeface="+mn-lt"/>
                <a:ea typeface="+mn-ea"/>
                <a:cs typeface="+mn-cs"/>
              </a:rPr>
              <a:t> and a set of Resource 2: </a:t>
            </a:r>
            <a:r>
              <a:rPr lang="en-GB" sz="1200" i="1" kern="1200" dirty="0">
                <a:solidFill>
                  <a:schemeClr val="tx1"/>
                </a:solidFill>
                <a:effectLst/>
                <a:latin typeface="+mn-lt"/>
                <a:ea typeface="+mn-ea"/>
                <a:cs typeface="+mn-cs"/>
              </a:rPr>
              <a:t>Effects and risk cards</a:t>
            </a:r>
            <a:r>
              <a:rPr lang="en-GB" sz="1200" kern="1200" dirty="0">
                <a:solidFill>
                  <a:schemeClr val="tx1"/>
                </a:solidFill>
                <a:effectLst/>
                <a:latin typeface="+mn-lt"/>
                <a:ea typeface="+mn-ea"/>
                <a:cs typeface="+mn-cs"/>
              </a:rPr>
              <a:t>.  Assign each group the name of a drug - See Resource 1: </a:t>
            </a:r>
            <a:r>
              <a:rPr lang="en-GB" sz="1200" i="1" kern="1200" dirty="0">
                <a:solidFill>
                  <a:schemeClr val="tx1"/>
                </a:solidFill>
                <a:effectLst/>
                <a:latin typeface="+mn-lt"/>
                <a:ea typeface="+mn-ea"/>
                <a:cs typeface="+mn-cs"/>
              </a:rPr>
              <a:t>Drugs cards. </a:t>
            </a:r>
            <a:r>
              <a:rPr lang="en-GB" sz="1200" i="0" kern="1200" dirty="0">
                <a:solidFill>
                  <a:schemeClr val="tx1"/>
                </a:solidFill>
                <a:effectLst/>
                <a:latin typeface="+mn-lt"/>
                <a:ea typeface="+mn-ea"/>
                <a:cs typeface="+mn-cs"/>
              </a:rPr>
              <a:t>Pupils follow the instructions on the slide.</a:t>
            </a: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kern="1200" dirty="0">
                <a:solidFill>
                  <a:schemeClr val="tx1"/>
                </a:solidFill>
                <a:effectLst/>
                <a:latin typeface="+mn-lt"/>
                <a:ea typeface="+mn-ea"/>
                <a:cs typeface="+mn-cs"/>
              </a:rPr>
              <a:t>Teacher’s note:</a:t>
            </a:r>
            <a:r>
              <a:rPr lang="en-GB" sz="1200" i="1" kern="1200" dirty="0">
                <a:solidFill>
                  <a:schemeClr val="tx1"/>
                </a:solidFill>
                <a:effectLst/>
                <a:latin typeface="+mn-lt"/>
                <a:ea typeface="+mn-ea"/>
                <a:cs typeface="+mn-cs"/>
              </a:rPr>
              <a:t> The drugs you choose to focus on will depend on the types of drugs that have been suggested on the pupils’ baseline assessment activity, health data from your local area and chosen from the list below. Include at least one example of an illegal drug.  The drugs we have focused on for this lesson are tobacco (cigarettes, shisha); alcohol; cannabis; e-cigarettes; caffeine, nitrous oxide; cocaine; MDMA (ecstasy) and speed (amphetamines). </a:t>
            </a:r>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Support:</a:t>
            </a:r>
            <a:r>
              <a:rPr lang="en-GB" sz="1200" kern="1200" dirty="0">
                <a:solidFill>
                  <a:schemeClr val="tx1"/>
                </a:solidFill>
                <a:effectLst/>
                <a:latin typeface="+mn-lt"/>
                <a:ea typeface="+mn-ea"/>
                <a:cs typeface="+mn-cs"/>
              </a:rPr>
              <a:t> Using Resource 1:</a:t>
            </a:r>
            <a:r>
              <a:rPr lang="en-GB" sz="1200" i="1" kern="1200" dirty="0">
                <a:solidFill>
                  <a:schemeClr val="tx1"/>
                </a:solidFill>
                <a:effectLst/>
                <a:latin typeface="+mn-lt"/>
                <a:ea typeface="+mn-ea"/>
                <a:cs typeface="+mn-cs"/>
              </a:rPr>
              <a:t> Drugs cards</a:t>
            </a:r>
            <a:r>
              <a:rPr lang="en-GB" sz="1200" kern="1200" dirty="0">
                <a:solidFill>
                  <a:schemeClr val="tx1"/>
                </a:solidFill>
                <a:effectLst/>
                <a:latin typeface="+mn-lt"/>
                <a:ea typeface="+mn-ea"/>
                <a:cs typeface="+mn-cs"/>
              </a:rPr>
              <a:t> and Resource 2: </a:t>
            </a:r>
            <a:r>
              <a:rPr lang="en-GB" sz="1200" i="1" kern="1200" dirty="0">
                <a:solidFill>
                  <a:schemeClr val="tx1"/>
                </a:solidFill>
                <a:effectLst/>
                <a:latin typeface="+mn-lt"/>
                <a:ea typeface="+mn-ea"/>
                <a:cs typeface="+mn-cs"/>
              </a:rPr>
              <a:t>Effects and risks cards</a:t>
            </a:r>
            <a:r>
              <a:rPr lang="en-GB" sz="1200" kern="1200" dirty="0">
                <a:solidFill>
                  <a:schemeClr val="tx1"/>
                </a:solidFill>
                <a:effectLst/>
                <a:latin typeface="+mn-lt"/>
                <a:ea typeface="+mn-ea"/>
                <a:cs typeface="+mn-cs"/>
              </a:rPr>
              <a:t> Pupils play ‘pick-up pairs’ – they pick a drugs card and then an effect or risk card. Pupils say whether they think the effect or risk is true for the drug.  </a:t>
            </a:r>
          </a:p>
          <a:p>
            <a:r>
              <a:rPr lang="en-GB" sz="1200" b="1" kern="1200" dirty="0">
                <a:solidFill>
                  <a:schemeClr val="tx1"/>
                </a:solidFill>
                <a:effectLst/>
                <a:latin typeface="+mn-lt"/>
                <a:ea typeface="+mn-ea"/>
                <a:cs typeface="+mn-cs"/>
              </a:rPr>
              <a:t>Challenge: </a:t>
            </a:r>
            <a:r>
              <a:rPr lang="en-GB" sz="1200" kern="1200" dirty="0">
                <a:solidFill>
                  <a:schemeClr val="tx1"/>
                </a:solidFill>
                <a:effectLst/>
                <a:latin typeface="+mn-lt"/>
                <a:ea typeface="+mn-ea"/>
                <a:cs typeface="+mn-cs"/>
              </a:rPr>
              <a:t>As they choose the cards, pupils identify what might be an immediate effect or risk of using the drug and what is likely to be a longer term effect (if the drug is used often, over a long period of time).  </a:t>
            </a:r>
          </a:p>
          <a:p>
            <a:endParaRPr lang="en-GB" b="1" dirty="0"/>
          </a:p>
        </p:txBody>
      </p:sp>
      <p:sp>
        <p:nvSpPr>
          <p:cNvPr id="4" name="Slide Number Placeholder 3"/>
          <p:cNvSpPr>
            <a:spLocks noGrp="1"/>
          </p:cNvSpPr>
          <p:nvPr>
            <p:ph type="sldNum" sz="quarter" idx="5"/>
          </p:nvPr>
        </p:nvSpPr>
        <p:spPr/>
        <p:txBody>
          <a:bodyPr/>
          <a:lstStyle/>
          <a:p>
            <a:fld id="{C1A45EC4-733C-453A-BEE9-0CF73F3DB72C}" type="slidenum">
              <a:rPr lang="en-GB" smtClean="0"/>
              <a:t>14</a:t>
            </a:fld>
            <a:endParaRPr lang="en-GB"/>
          </a:p>
        </p:txBody>
      </p:sp>
    </p:spTree>
    <p:extLst>
      <p:ext uri="{BB962C8B-B14F-4D97-AF65-F5344CB8AC3E}">
        <p14:creationId xmlns:p14="http://schemas.microsoft.com/office/powerpoint/2010/main" val="16606340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 – Fact check activity (10 mins)</a:t>
            </a:r>
          </a:p>
          <a:p>
            <a:r>
              <a:rPr lang="en-GB" sz="1200" kern="1200" dirty="0">
                <a:solidFill>
                  <a:schemeClr val="tx1"/>
                </a:solidFill>
                <a:effectLst/>
                <a:latin typeface="+mn-lt"/>
                <a:ea typeface="+mn-ea"/>
                <a:cs typeface="+mn-cs"/>
              </a:rPr>
              <a:t>Give the corresponding fact sheet (see Resource 3: </a:t>
            </a:r>
            <a:r>
              <a:rPr lang="en-GB" sz="1200" i="1" kern="1200" dirty="0">
                <a:solidFill>
                  <a:schemeClr val="tx1"/>
                </a:solidFill>
                <a:effectLst/>
                <a:latin typeface="+mn-lt"/>
                <a:ea typeface="+mn-ea"/>
                <a:cs typeface="+mn-cs"/>
              </a:rPr>
              <a:t>Drug fact sheets</a:t>
            </a:r>
            <a:r>
              <a:rPr lang="en-GB" sz="1200" kern="1200" dirty="0">
                <a:solidFill>
                  <a:schemeClr val="tx1"/>
                </a:solidFill>
                <a:effectLst/>
                <a:latin typeface="+mn-lt"/>
                <a:ea typeface="+mn-ea"/>
                <a:cs typeface="+mn-cs"/>
              </a:rPr>
              <a:t>) to the groups so they can check their answers. </a:t>
            </a:r>
          </a:p>
          <a:p>
            <a:r>
              <a:rPr lang="en-GB" sz="1200" kern="1200" dirty="0">
                <a:solidFill>
                  <a:schemeClr val="tx1"/>
                </a:solidFill>
                <a:effectLst/>
                <a:latin typeface="+mn-lt"/>
                <a:ea typeface="+mn-ea"/>
                <a:cs typeface="+mn-cs"/>
              </a:rPr>
              <a:t>Then bring the class back together and discuss some of their findings, such as whether different drugs have similar risks or if they were surprised by any of the risks of drugs they found out about.</a:t>
            </a:r>
          </a:p>
          <a:p>
            <a:r>
              <a:rPr lang="en-GB" sz="1200" b="1" kern="1200" dirty="0">
                <a:solidFill>
                  <a:schemeClr val="tx1"/>
                </a:solidFill>
                <a:effectLst/>
                <a:latin typeface="+mn-lt"/>
                <a:ea typeface="+mn-ea"/>
                <a:cs typeface="+mn-cs"/>
              </a:rPr>
              <a:t>Support:</a:t>
            </a:r>
            <a:r>
              <a:rPr lang="en-GB" sz="1200" kern="1200" dirty="0">
                <a:solidFill>
                  <a:schemeClr val="tx1"/>
                </a:solidFill>
                <a:effectLst/>
                <a:latin typeface="+mn-lt"/>
                <a:ea typeface="+mn-ea"/>
                <a:cs typeface="+mn-cs"/>
              </a:rPr>
              <a:t> Pupils may need adult support to check their answers using Resource 3: </a:t>
            </a:r>
            <a:r>
              <a:rPr lang="en-GB" sz="1200" i="1" kern="1200" dirty="0">
                <a:solidFill>
                  <a:schemeClr val="tx1"/>
                </a:solidFill>
                <a:effectLst/>
                <a:latin typeface="+mn-lt"/>
                <a:ea typeface="+mn-ea"/>
                <a:cs typeface="+mn-cs"/>
              </a:rPr>
              <a:t>Drugs fact sheets</a:t>
            </a:r>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Challenge</a:t>
            </a:r>
            <a:r>
              <a:rPr lang="en-GB" sz="1200" kern="1200" dirty="0">
                <a:solidFill>
                  <a:schemeClr val="tx1"/>
                </a:solidFill>
                <a:effectLst/>
                <a:latin typeface="+mn-lt"/>
                <a:ea typeface="+mn-ea"/>
                <a:cs typeface="+mn-cs"/>
              </a:rPr>
              <a:t>: Are there differences between immediate use and regular use over a longer period of time? </a:t>
            </a:r>
          </a:p>
          <a:p>
            <a:pPr lvl="0"/>
            <a:r>
              <a:rPr lang="en-GB" sz="1200" kern="1200" dirty="0">
                <a:solidFill>
                  <a:schemeClr val="tx1"/>
                </a:solidFill>
                <a:effectLst/>
                <a:latin typeface="+mn-lt"/>
                <a:ea typeface="+mn-ea"/>
                <a:cs typeface="+mn-cs"/>
              </a:rPr>
              <a:t>How does the strength of the drug affect the effects and risks?</a:t>
            </a:r>
          </a:p>
          <a:p>
            <a:r>
              <a:rPr lang="en-GB" sz="1200" i="1" kern="1200" dirty="0">
                <a:solidFill>
                  <a:schemeClr val="tx1"/>
                </a:solidFill>
                <a:effectLst/>
                <a:latin typeface="+mn-lt"/>
                <a:ea typeface="+mn-ea"/>
                <a:cs typeface="+mn-cs"/>
              </a:rPr>
              <a:t> For example: Tobacco – one cigarette may make someone feel light headed and cough. But, smoking many cigarettes over years can damage someone’s lungs and other main organs, putting them at risk of illness and disease.</a:t>
            </a:r>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Teacher’s note:</a:t>
            </a:r>
            <a:r>
              <a:rPr lang="en-GB" sz="1200" i="1" kern="1200" dirty="0">
                <a:solidFill>
                  <a:schemeClr val="tx1"/>
                </a:solidFill>
                <a:effectLst/>
                <a:latin typeface="+mn-lt"/>
                <a:ea typeface="+mn-ea"/>
                <a:cs typeface="+mn-cs"/>
              </a:rPr>
              <a:t> </a:t>
            </a:r>
            <a:r>
              <a:rPr lang="en-GB" sz="1200" kern="1200" dirty="0">
                <a:solidFill>
                  <a:schemeClr val="tx1"/>
                </a:solidFill>
                <a:effectLst/>
                <a:latin typeface="+mn-lt"/>
                <a:ea typeface="+mn-ea"/>
                <a:cs typeface="+mn-cs"/>
              </a:rPr>
              <a:t>Although it has not been included in each fact sheet, you may want to share the following learning points with the class:</a:t>
            </a: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drug use can lead to loss of money or a decrease in control over personal finance.  </a:t>
            </a: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used drugs can sometimes be left in the environment as litter </a:t>
            </a: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to produce drugs, large areas of land might be cleared to grow the plants needed which is contributing to deforestation and climate change. </a:t>
            </a:r>
          </a:p>
          <a:p>
            <a:r>
              <a:rPr lang="en-GB" sz="1200" kern="1200" dirty="0">
                <a:solidFill>
                  <a:schemeClr val="tx1"/>
                </a:solidFill>
                <a:effectLst/>
                <a:latin typeface="+mn-lt"/>
                <a:ea typeface="+mn-ea"/>
                <a:cs typeface="+mn-cs"/>
              </a:rPr>
              <a:t>Pupils will learn more about this is secondary school.</a:t>
            </a:r>
          </a:p>
          <a:p>
            <a:endParaRPr lang="en-GB" sz="1200" kern="1200" dirty="0">
              <a:solidFill>
                <a:schemeClr val="tx1"/>
              </a:solidFill>
              <a:effectLst/>
              <a:latin typeface="+mn-lt"/>
              <a:ea typeface="+mn-ea"/>
              <a:cs typeface="+mn-cs"/>
            </a:endParaRPr>
          </a:p>
          <a:p>
            <a:endParaRPr lang="en-GB" b="1" dirty="0"/>
          </a:p>
        </p:txBody>
      </p:sp>
      <p:sp>
        <p:nvSpPr>
          <p:cNvPr id="4" name="Slide Number Placeholder 3"/>
          <p:cNvSpPr>
            <a:spLocks noGrp="1"/>
          </p:cNvSpPr>
          <p:nvPr>
            <p:ph type="sldNum" sz="quarter" idx="5"/>
          </p:nvPr>
        </p:nvSpPr>
        <p:spPr/>
        <p:txBody>
          <a:bodyPr/>
          <a:lstStyle/>
          <a:p>
            <a:fld id="{C1A45EC4-733C-453A-BEE9-0CF73F3DB72C}" type="slidenum">
              <a:rPr lang="en-GB" smtClean="0"/>
              <a:t>15</a:t>
            </a:fld>
            <a:endParaRPr lang="en-GB"/>
          </a:p>
        </p:txBody>
      </p:sp>
    </p:spTree>
    <p:extLst>
      <p:ext uri="{BB962C8B-B14F-4D97-AF65-F5344CB8AC3E}">
        <p14:creationId xmlns:p14="http://schemas.microsoft.com/office/powerpoint/2010/main" val="2213076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 – Drug risk scenarios (15 mins)</a:t>
            </a:r>
          </a:p>
          <a:p>
            <a:r>
              <a:rPr lang="en-GB" sz="1200" kern="1200" dirty="0">
                <a:solidFill>
                  <a:schemeClr val="tx1"/>
                </a:solidFill>
                <a:effectLst/>
                <a:latin typeface="+mn-lt"/>
                <a:ea typeface="+mn-ea"/>
                <a:cs typeface="+mn-cs"/>
              </a:rPr>
              <a:t>Explain that drugs may not affect every person in the same way.  </a:t>
            </a:r>
          </a:p>
          <a:p>
            <a:r>
              <a:rPr lang="en-GB" sz="1200" kern="1200" dirty="0">
                <a:solidFill>
                  <a:schemeClr val="tx1"/>
                </a:solidFill>
                <a:effectLst/>
                <a:latin typeface="+mn-lt"/>
                <a:ea typeface="+mn-ea"/>
                <a:cs typeface="+mn-cs"/>
              </a:rPr>
              <a:t>Risk depends on the drug (what it is, how strong it is); the person (their age, their mood, their general health); where they are and the situation they are in, and that we can think of this as the ‘risk’ triangle:</a:t>
            </a:r>
          </a:p>
          <a:p>
            <a:pPr marL="171450" indent="-171450">
              <a:buFont typeface="Arial" panose="020B0604020202020204" pitchFamily="34" charset="0"/>
              <a:buChar char="•"/>
            </a:pPr>
            <a:r>
              <a:rPr lang="en-GB" sz="1200" kern="1200" dirty="0">
                <a:solidFill>
                  <a:schemeClr val="tx1"/>
                </a:solidFill>
                <a:effectLst/>
                <a:latin typeface="+mn-lt"/>
                <a:ea typeface="+mn-ea"/>
                <a:cs typeface="+mn-cs"/>
              </a:rPr>
              <a:t>What is the drug? What do we (and don’t we) know about the drug?</a:t>
            </a: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Who is the person? What do we know about them?</a:t>
            </a: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What is the situation they are in?   </a:t>
            </a:r>
          </a:p>
          <a:p>
            <a:r>
              <a:rPr lang="en-GB" sz="1200" kern="1200" dirty="0">
                <a:solidFill>
                  <a:schemeClr val="tx1"/>
                </a:solidFill>
                <a:effectLst/>
                <a:latin typeface="+mn-lt"/>
                <a:ea typeface="+mn-ea"/>
                <a:cs typeface="+mn-cs"/>
              </a:rPr>
              <a:t>In pairs, pupils read Resource 4: </a:t>
            </a:r>
            <a:r>
              <a:rPr lang="en-GB" sz="1200" i="1" kern="1200" dirty="0">
                <a:solidFill>
                  <a:schemeClr val="tx1"/>
                </a:solidFill>
                <a:effectLst/>
                <a:latin typeface="+mn-lt"/>
                <a:ea typeface="+mn-ea"/>
                <a:cs typeface="+mn-cs"/>
              </a:rPr>
              <a:t>Drugs and risk scenarios activity</a:t>
            </a:r>
            <a:r>
              <a:rPr lang="en-GB" sz="1200" kern="1200" dirty="0">
                <a:solidFill>
                  <a:schemeClr val="tx1"/>
                </a:solidFill>
                <a:effectLst/>
                <a:latin typeface="+mn-lt"/>
                <a:ea typeface="+mn-ea"/>
                <a:cs typeface="+mn-cs"/>
              </a:rPr>
              <a:t>, and using the information given, identify what is causing the risk and analyse how risky they think the scenario is (high, medium or low) and record their explanations on the sheet.  </a:t>
            </a:r>
          </a:p>
          <a:p>
            <a:r>
              <a:rPr lang="en-GB" sz="1200" kern="1200" dirty="0">
                <a:solidFill>
                  <a:schemeClr val="tx1"/>
                </a:solidFill>
                <a:effectLst/>
                <a:latin typeface="+mn-lt"/>
                <a:ea typeface="+mn-ea"/>
                <a:cs typeface="+mn-cs"/>
              </a:rPr>
              <a:t>Take feedback from the class enabling pupils to explain and justify their ideas.  Are there any characters who are taking a risk with their own health or the health and wellbeing of those around them? </a:t>
            </a:r>
          </a:p>
          <a:p>
            <a:r>
              <a:rPr lang="en-GB" sz="1200" b="1" kern="1200" dirty="0">
                <a:solidFill>
                  <a:schemeClr val="tx1"/>
                </a:solidFill>
                <a:effectLst/>
                <a:latin typeface="+mn-lt"/>
                <a:ea typeface="+mn-ea"/>
                <a:cs typeface="+mn-cs"/>
              </a:rPr>
              <a:t>Support: </a:t>
            </a:r>
            <a:r>
              <a:rPr lang="en-GB" sz="1200" kern="1200" dirty="0">
                <a:solidFill>
                  <a:schemeClr val="tx1"/>
                </a:solidFill>
                <a:effectLst/>
                <a:latin typeface="+mn-lt"/>
                <a:ea typeface="+mn-ea"/>
                <a:cs typeface="+mn-cs"/>
              </a:rPr>
              <a:t>Pupils work in pairs or as a group to complete an adapted version of the activity using Resource 4a: </a:t>
            </a:r>
            <a:r>
              <a:rPr lang="en-GB" sz="1200" i="1" kern="1200" dirty="0">
                <a:solidFill>
                  <a:schemeClr val="tx1"/>
                </a:solidFill>
                <a:effectLst/>
                <a:latin typeface="+mn-lt"/>
                <a:ea typeface="+mn-ea"/>
                <a:cs typeface="+mn-cs"/>
              </a:rPr>
              <a:t>Drugs and risk scenarios activity – support </a:t>
            </a:r>
            <a:r>
              <a:rPr lang="en-GB" sz="1200" kern="1200" dirty="0">
                <a:solidFill>
                  <a:schemeClr val="tx1"/>
                </a:solidFill>
                <a:effectLst/>
                <a:latin typeface="+mn-lt"/>
                <a:ea typeface="+mn-ea"/>
                <a:cs typeface="+mn-cs"/>
              </a:rPr>
              <a:t>with scaffolded responses.  You may prefer to make these separate cards so there are fewer scenarios.</a:t>
            </a:r>
          </a:p>
          <a:p>
            <a:r>
              <a:rPr lang="en-GB" sz="1200" b="1" kern="1200" dirty="0">
                <a:solidFill>
                  <a:schemeClr val="tx1"/>
                </a:solidFill>
                <a:effectLst/>
                <a:latin typeface="+mn-lt"/>
                <a:ea typeface="+mn-ea"/>
                <a:cs typeface="+mn-cs"/>
              </a:rPr>
              <a:t>Challenge: </a:t>
            </a:r>
            <a:r>
              <a:rPr lang="en-GB" sz="1200" kern="1200" dirty="0">
                <a:solidFill>
                  <a:schemeClr val="tx1"/>
                </a:solidFill>
                <a:effectLst/>
                <a:latin typeface="+mn-lt"/>
                <a:ea typeface="+mn-ea"/>
                <a:cs typeface="+mn-cs"/>
              </a:rPr>
              <a:t>After completing Resource 4: </a:t>
            </a:r>
            <a:r>
              <a:rPr lang="en-GB" sz="1200" i="1" kern="1200" dirty="0">
                <a:solidFill>
                  <a:schemeClr val="tx1"/>
                </a:solidFill>
                <a:effectLst/>
                <a:latin typeface="+mn-lt"/>
                <a:ea typeface="+mn-ea"/>
                <a:cs typeface="+mn-cs"/>
              </a:rPr>
              <a:t>Drugs and risk scenarios activity</a:t>
            </a:r>
            <a:r>
              <a:rPr lang="en-GB" sz="1200" kern="1200" dirty="0">
                <a:solidFill>
                  <a:schemeClr val="tx1"/>
                </a:solidFill>
                <a:effectLst/>
                <a:latin typeface="+mn-lt"/>
                <a:ea typeface="+mn-ea"/>
                <a:cs typeface="+mn-cs"/>
              </a:rPr>
              <a:t>, pupils are given Resource 4b: </a:t>
            </a:r>
            <a:r>
              <a:rPr lang="en-GB" sz="1200" i="1" kern="1200" dirty="0">
                <a:solidFill>
                  <a:schemeClr val="tx1"/>
                </a:solidFill>
                <a:effectLst/>
                <a:latin typeface="+mn-lt"/>
                <a:ea typeface="+mn-ea"/>
                <a:cs typeface="+mn-cs"/>
              </a:rPr>
              <a:t>Drugs and risk changing scenarios – challenge.</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Pupils discuss whether the change in the scenario would increase or decrease the risk and record their responses on the sheet.</a:t>
            </a:r>
          </a:p>
          <a:p>
            <a:endParaRPr lang="en-GB" b="1" dirty="0"/>
          </a:p>
          <a:p>
            <a:endParaRPr lang="en-GB" dirty="0"/>
          </a:p>
        </p:txBody>
      </p:sp>
      <p:sp>
        <p:nvSpPr>
          <p:cNvPr id="4" name="Slide Number Placeholder 3"/>
          <p:cNvSpPr>
            <a:spLocks noGrp="1"/>
          </p:cNvSpPr>
          <p:nvPr>
            <p:ph type="sldNum" sz="quarter" idx="5"/>
          </p:nvPr>
        </p:nvSpPr>
        <p:spPr/>
        <p:txBody>
          <a:bodyPr/>
          <a:lstStyle/>
          <a:p>
            <a:fld id="{C1A45EC4-733C-453A-BEE9-0CF73F3DB72C}" type="slidenum">
              <a:rPr lang="en-GB" smtClean="0"/>
              <a:t>16</a:t>
            </a:fld>
            <a:endParaRPr lang="en-GB"/>
          </a:p>
        </p:txBody>
      </p:sp>
    </p:spTree>
    <p:extLst>
      <p:ext uri="{BB962C8B-B14F-4D97-AF65-F5344CB8AC3E}">
        <p14:creationId xmlns:p14="http://schemas.microsoft.com/office/powerpoint/2010/main" val="38784093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Use this slide to take pupil’s feedback.</a:t>
            </a:r>
          </a:p>
          <a:p>
            <a:r>
              <a:rPr lang="en-GB" sz="1200" i="1" kern="1200" dirty="0">
                <a:solidFill>
                  <a:schemeClr val="tx1"/>
                </a:solidFill>
                <a:effectLst/>
                <a:latin typeface="+mn-lt"/>
                <a:ea typeface="+mn-ea"/>
                <a:cs typeface="+mn-cs"/>
              </a:rPr>
              <a:t>Suggestions for the teacher to support learning:</a:t>
            </a:r>
            <a:endParaRPr lang="en-GB" sz="1200" kern="1200" dirty="0">
              <a:solidFill>
                <a:schemeClr val="tx1"/>
              </a:solidFill>
              <a:effectLst/>
              <a:latin typeface="+mn-lt"/>
              <a:ea typeface="+mn-ea"/>
              <a:cs typeface="+mn-cs"/>
            </a:endParaRPr>
          </a:p>
          <a:p>
            <a:pPr lvl="0"/>
            <a:r>
              <a:rPr lang="en-GB" sz="1200" i="1" kern="1200" dirty="0">
                <a:solidFill>
                  <a:schemeClr val="tx1"/>
                </a:solidFill>
                <a:effectLst/>
                <a:latin typeface="+mn-lt"/>
                <a:ea typeface="+mn-ea"/>
                <a:cs typeface="+mn-cs"/>
              </a:rPr>
              <a:t>Jim – Higher risk because they are drinking over the recommended amounts</a:t>
            </a:r>
            <a:endParaRPr lang="en-GB" sz="1200" kern="1200" dirty="0">
              <a:solidFill>
                <a:schemeClr val="tx1"/>
              </a:solidFill>
              <a:effectLst/>
              <a:latin typeface="+mn-lt"/>
              <a:ea typeface="+mn-ea"/>
              <a:cs typeface="+mn-cs"/>
            </a:endParaRPr>
          </a:p>
          <a:p>
            <a:pPr lvl="0"/>
            <a:r>
              <a:rPr lang="en-GB" sz="1200" i="1" kern="1200" dirty="0">
                <a:solidFill>
                  <a:schemeClr val="tx1"/>
                </a:solidFill>
                <a:effectLst/>
                <a:latin typeface="+mn-lt"/>
                <a:ea typeface="+mn-ea"/>
                <a:cs typeface="+mn-cs"/>
              </a:rPr>
              <a:t>Jenny and Jay – Higher risk because cannabis is an illegal drug and by giving it to Jenny, Jay is supplying her with the drug, the strength of the drug is unknown and they do not know how it will affect them</a:t>
            </a:r>
            <a:endParaRPr lang="en-GB" sz="1200" kern="1200" dirty="0">
              <a:solidFill>
                <a:schemeClr val="tx1"/>
              </a:solidFill>
              <a:effectLst/>
              <a:latin typeface="+mn-lt"/>
              <a:ea typeface="+mn-ea"/>
              <a:cs typeface="+mn-cs"/>
            </a:endParaRPr>
          </a:p>
          <a:p>
            <a:pPr lvl="0"/>
            <a:r>
              <a:rPr lang="en-GB" sz="1200" i="1" kern="1200" dirty="0">
                <a:solidFill>
                  <a:schemeClr val="tx1"/>
                </a:solidFill>
                <a:effectLst/>
                <a:latin typeface="+mn-lt"/>
                <a:ea typeface="+mn-ea"/>
                <a:cs typeface="+mn-cs"/>
              </a:rPr>
              <a:t>Indie – Medium or lower risk because although alcohol is not recommended for people aged 15, she is with her family and only drinking a very small amount. </a:t>
            </a:r>
            <a:endParaRPr lang="en-GB" sz="1200" kern="1200" dirty="0">
              <a:solidFill>
                <a:schemeClr val="tx1"/>
              </a:solidFill>
              <a:effectLst/>
              <a:latin typeface="+mn-lt"/>
              <a:ea typeface="+mn-ea"/>
              <a:cs typeface="+mn-cs"/>
            </a:endParaRPr>
          </a:p>
          <a:p>
            <a:pPr lvl="0"/>
            <a:r>
              <a:rPr lang="en-GB" sz="1200" i="1" kern="1200" dirty="0">
                <a:solidFill>
                  <a:schemeClr val="tx1"/>
                </a:solidFill>
                <a:effectLst/>
                <a:latin typeface="+mn-lt"/>
                <a:ea typeface="+mn-ea"/>
                <a:cs typeface="+mn-cs"/>
              </a:rPr>
              <a:t>Dawn – Lower risk because e-cigarettes are much less harmful than tobacco cigarettes when used by adults to help them stop smoking, as recommended by NHS and Public Health England. E-cigarettes should not be used by children. </a:t>
            </a:r>
            <a:endParaRPr lang="en-GB" sz="1200" kern="1200" dirty="0">
              <a:solidFill>
                <a:schemeClr val="tx1"/>
              </a:solidFill>
              <a:effectLst/>
              <a:latin typeface="+mn-lt"/>
              <a:ea typeface="+mn-ea"/>
              <a:cs typeface="+mn-cs"/>
            </a:endParaRPr>
          </a:p>
          <a:p>
            <a:pPr lvl="0"/>
            <a:r>
              <a:rPr lang="en-GB" sz="1200" i="1" kern="1200" dirty="0">
                <a:solidFill>
                  <a:schemeClr val="tx1"/>
                </a:solidFill>
                <a:effectLst/>
                <a:latin typeface="+mn-lt"/>
                <a:ea typeface="+mn-ea"/>
                <a:cs typeface="+mn-cs"/>
              </a:rPr>
              <a:t>Alba – Higher risk because they cannot be sure what the drug is, how strong it is or how it will affect them, plus it sounds like it is an illegal drug which means they could face a criminal charge for having the drug.</a:t>
            </a:r>
            <a:endParaRPr lang="en-GB" sz="1200" kern="1200" dirty="0">
              <a:solidFill>
                <a:schemeClr val="tx1"/>
              </a:solidFill>
              <a:effectLst/>
              <a:latin typeface="+mn-lt"/>
              <a:ea typeface="+mn-ea"/>
              <a:cs typeface="+mn-cs"/>
            </a:endParaRPr>
          </a:p>
          <a:p>
            <a:pPr lvl="0"/>
            <a:r>
              <a:rPr lang="en-GB" sz="1200" i="1" kern="1200" dirty="0">
                <a:solidFill>
                  <a:schemeClr val="tx1"/>
                </a:solidFill>
                <a:effectLst/>
                <a:latin typeface="+mn-lt"/>
                <a:ea typeface="+mn-ea"/>
                <a:cs typeface="+mn-cs"/>
              </a:rPr>
              <a:t>Mo – Medium risk because although it is not an illegal drug, it sounds like it is affecting their balanced diet which is important to keep healthy and may affect their concentration and sleep. </a:t>
            </a:r>
            <a:endParaRPr lang="en-GB" sz="1200" kern="1200" dirty="0">
              <a:solidFill>
                <a:schemeClr val="tx1"/>
              </a:solidFill>
              <a:effectLst/>
              <a:latin typeface="+mn-lt"/>
              <a:ea typeface="+mn-ea"/>
              <a:cs typeface="+mn-cs"/>
            </a:endParaRPr>
          </a:p>
          <a:p>
            <a:pPr lvl="0"/>
            <a:r>
              <a:rPr lang="en-GB" sz="1200" i="1" kern="1200" dirty="0" err="1">
                <a:solidFill>
                  <a:schemeClr val="tx1"/>
                </a:solidFill>
                <a:effectLst/>
                <a:latin typeface="+mn-lt"/>
                <a:ea typeface="+mn-ea"/>
                <a:cs typeface="+mn-cs"/>
              </a:rPr>
              <a:t>Shanise</a:t>
            </a:r>
            <a:r>
              <a:rPr lang="en-GB" sz="1200" i="1" kern="1200" dirty="0">
                <a:solidFill>
                  <a:schemeClr val="tx1"/>
                </a:solidFill>
                <a:effectLst/>
                <a:latin typeface="+mn-lt"/>
                <a:ea typeface="+mn-ea"/>
                <a:cs typeface="+mn-cs"/>
              </a:rPr>
              <a:t> – Higher risk because she does not know what the drug is, inhaling anything from a canister is very dangerous and being near water is not a safe place when there is a higher likelihood of accidents from drug use.</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C1A45EC4-733C-453A-BEE9-0CF73F3DB72C}" type="slidenum">
              <a:rPr lang="en-GB" smtClean="0"/>
              <a:t>17</a:t>
            </a:fld>
            <a:endParaRPr lang="en-GB"/>
          </a:p>
        </p:txBody>
      </p:sp>
    </p:spTree>
    <p:extLst>
      <p:ext uri="{BB962C8B-B14F-4D97-AF65-F5344CB8AC3E}">
        <p14:creationId xmlns:p14="http://schemas.microsoft.com/office/powerpoint/2010/main" val="41394743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 – Plenary/reflecting on learning/signposting support (5 mins)</a:t>
            </a:r>
          </a:p>
          <a:p>
            <a:r>
              <a:rPr lang="en-GB" sz="1200" kern="1200" dirty="0">
                <a:solidFill>
                  <a:schemeClr val="tx1"/>
                </a:solidFill>
                <a:effectLst/>
                <a:latin typeface="+mn-lt"/>
                <a:ea typeface="+mn-ea"/>
                <a:cs typeface="+mn-cs"/>
              </a:rPr>
              <a:t>As a whole class, ask whether any of the characters from Resource 4: </a:t>
            </a:r>
            <a:r>
              <a:rPr lang="en-GB" sz="1200" i="1" kern="1200" dirty="0">
                <a:solidFill>
                  <a:schemeClr val="tx1"/>
                </a:solidFill>
                <a:effectLst/>
                <a:latin typeface="+mn-lt"/>
                <a:ea typeface="+mn-ea"/>
                <a:cs typeface="+mn-cs"/>
              </a:rPr>
              <a:t>Drugs and risk scenarios activity </a:t>
            </a:r>
            <a:r>
              <a:rPr lang="en-GB" sz="1200" kern="1200" dirty="0">
                <a:solidFill>
                  <a:schemeClr val="tx1"/>
                </a:solidFill>
                <a:effectLst/>
                <a:latin typeface="+mn-lt"/>
                <a:ea typeface="+mn-ea"/>
                <a:cs typeface="+mn-cs"/>
              </a:rPr>
              <a:t>might need help and support; how and where they could get this and what might happen if they do.  </a:t>
            </a:r>
          </a:p>
          <a:p>
            <a:r>
              <a:rPr lang="en-GB" sz="1200" kern="1200" dirty="0">
                <a:solidFill>
                  <a:schemeClr val="tx1"/>
                </a:solidFill>
                <a:effectLst/>
                <a:latin typeface="+mn-lt"/>
                <a:ea typeface="+mn-ea"/>
                <a:cs typeface="+mn-cs"/>
              </a:rPr>
              <a:t>Inform pupils of where to find information, advice and support about any concerns they have now or in the future for themselves or people they know. They could get support by asking an adult for help, such as a parent or teacher.</a:t>
            </a:r>
          </a:p>
          <a:p>
            <a:r>
              <a:rPr lang="en-GB" sz="1200" kern="1200" dirty="0">
                <a:solidFill>
                  <a:schemeClr val="tx1"/>
                </a:solidFill>
                <a:effectLst/>
                <a:latin typeface="+mn-lt"/>
                <a:ea typeface="+mn-ea"/>
                <a:cs typeface="+mn-cs"/>
              </a:rPr>
              <a:t>Provide some examples of organisations where people can get further advice such as: </a:t>
            </a:r>
            <a:r>
              <a:rPr lang="en-GB" sz="1200" u="sng" kern="1200" dirty="0">
                <a:solidFill>
                  <a:schemeClr val="tx1"/>
                </a:solidFill>
                <a:effectLst/>
                <a:latin typeface="+mn-lt"/>
                <a:ea typeface="+mn-ea"/>
                <a:cs typeface="+mn-cs"/>
                <a:hlinkClick r:id="rId3"/>
              </a:rPr>
              <a:t>www.childline.co.uk</a:t>
            </a:r>
            <a:r>
              <a:rPr lang="en-GB" sz="1200" kern="1200" dirty="0">
                <a:solidFill>
                  <a:schemeClr val="tx1"/>
                </a:solidFill>
                <a:effectLst/>
                <a:latin typeface="+mn-lt"/>
                <a:ea typeface="+mn-ea"/>
                <a:cs typeface="+mn-cs"/>
              </a:rPr>
              <a:t> – 0800 1111 (information and advice for young people about drugs, alcohol and smoking) and that if they need urgent help if someone is seriously ill, scared or unsafe they should call 999.</a:t>
            </a:r>
          </a:p>
          <a:p>
            <a:r>
              <a:rPr lang="en-GB" sz="1200" kern="1200" dirty="0">
                <a:solidFill>
                  <a:schemeClr val="tx1"/>
                </a:solidFill>
                <a:effectLst/>
                <a:latin typeface="+mn-lt"/>
                <a:ea typeface="+mn-ea"/>
                <a:cs typeface="+mn-cs"/>
              </a:rPr>
              <a:t>Adults can contact: </a:t>
            </a:r>
          </a:p>
          <a:p>
            <a:pPr lvl="0"/>
            <a:r>
              <a:rPr lang="en-GB" sz="1200" u="sng" kern="1200" dirty="0">
                <a:solidFill>
                  <a:schemeClr val="tx1"/>
                </a:solidFill>
                <a:effectLst/>
                <a:latin typeface="+mn-lt"/>
                <a:ea typeface="+mn-ea"/>
                <a:cs typeface="+mn-cs"/>
                <a:hlinkClick r:id="rId4"/>
              </a:rPr>
              <a:t>www.nhs.co.uk</a:t>
            </a:r>
            <a:r>
              <a:rPr lang="en-GB" sz="1200" kern="1200" dirty="0">
                <a:solidFill>
                  <a:schemeClr val="tx1"/>
                </a:solidFill>
                <a:effectLst/>
                <a:latin typeface="+mn-lt"/>
                <a:ea typeface="+mn-ea"/>
                <a:cs typeface="+mn-cs"/>
              </a:rPr>
              <a:t> – advice and support with drugs, alcohol and tobacco use</a:t>
            </a:r>
          </a:p>
          <a:p>
            <a:pPr lvl="0"/>
            <a:r>
              <a:rPr lang="en-GB" sz="1200" u="sng" kern="1200" dirty="0">
                <a:solidFill>
                  <a:schemeClr val="tx1"/>
                </a:solidFill>
                <a:effectLst/>
                <a:latin typeface="+mn-lt"/>
                <a:ea typeface="+mn-ea"/>
                <a:cs typeface="+mn-cs"/>
                <a:hlinkClick r:id="rId5"/>
              </a:rPr>
              <a:t>https://smokefree.gov/</a:t>
            </a:r>
            <a:r>
              <a:rPr lang="en-GB" sz="1200" kern="1200" dirty="0">
                <a:solidFill>
                  <a:schemeClr val="tx1"/>
                </a:solidFill>
                <a:effectLst/>
                <a:latin typeface="+mn-lt"/>
                <a:ea typeface="+mn-ea"/>
                <a:cs typeface="+mn-cs"/>
              </a:rPr>
              <a:t> - support to quit smoking</a:t>
            </a:r>
          </a:p>
          <a:p>
            <a:pPr lvl="0"/>
            <a:r>
              <a:rPr lang="en-GB" sz="1200" u="sng" kern="1200" dirty="0">
                <a:solidFill>
                  <a:schemeClr val="tx1"/>
                </a:solidFill>
                <a:effectLst/>
                <a:latin typeface="+mn-lt"/>
                <a:ea typeface="+mn-ea"/>
                <a:cs typeface="+mn-cs"/>
                <a:hlinkClick r:id="rId6"/>
              </a:rPr>
              <a:t>www.drinkaware.co.uk</a:t>
            </a:r>
            <a:r>
              <a:rPr lang="en-GB" sz="1200" kern="1200" dirty="0">
                <a:solidFill>
                  <a:schemeClr val="tx1"/>
                </a:solidFill>
                <a:effectLst/>
                <a:latin typeface="+mn-lt"/>
                <a:ea typeface="+mn-ea"/>
                <a:cs typeface="+mn-cs"/>
              </a:rPr>
              <a:t> – alcohol support services </a:t>
            </a:r>
          </a:p>
          <a:p>
            <a:endParaRPr lang="en-GB" b="1" dirty="0"/>
          </a:p>
        </p:txBody>
      </p:sp>
      <p:sp>
        <p:nvSpPr>
          <p:cNvPr id="4" name="Slide Number Placeholder 3"/>
          <p:cNvSpPr>
            <a:spLocks noGrp="1"/>
          </p:cNvSpPr>
          <p:nvPr>
            <p:ph type="sldNum" sz="quarter" idx="5"/>
          </p:nvPr>
        </p:nvSpPr>
        <p:spPr/>
        <p:txBody>
          <a:bodyPr/>
          <a:lstStyle/>
          <a:p>
            <a:fld id="{C1A45EC4-733C-453A-BEE9-0CF73F3DB72C}" type="slidenum">
              <a:rPr lang="en-GB" smtClean="0"/>
              <a:t>18</a:t>
            </a:fld>
            <a:endParaRPr lang="en-GB"/>
          </a:p>
        </p:txBody>
      </p:sp>
    </p:spTree>
    <p:extLst>
      <p:ext uri="{BB962C8B-B14F-4D97-AF65-F5344CB8AC3E}">
        <p14:creationId xmlns:p14="http://schemas.microsoft.com/office/powerpoint/2010/main" val="386490753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 – End-point assessment (5-10 mins)</a:t>
            </a:r>
          </a:p>
          <a:p>
            <a:r>
              <a:rPr lang="en-GB" sz="1200" kern="1200" dirty="0">
                <a:solidFill>
                  <a:schemeClr val="tx1"/>
                </a:solidFill>
                <a:effectLst/>
                <a:latin typeface="+mn-lt"/>
                <a:ea typeface="+mn-ea"/>
                <a:cs typeface="+mn-cs"/>
              </a:rPr>
              <a:t>(This can be completed following the lesson if necessary)</a:t>
            </a:r>
          </a:p>
          <a:p>
            <a:r>
              <a:rPr lang="en-GB" sz="1200" kern="1200" dirty="0">
                <a:solidFill>
                  <a:schemeClr val="tx1"/>
                </a:solidFill>
                <a:effectLst/>
                <a:latin typeface="+mn-lt"/>
                <a:ea typeface="+mn-ea"/>
                <a:cs typeface="+mn-cs"/>
              </a:rPr>
              <a:t>Pupils return to their spider-gram baseline assessment and – in a different colour - add to or amend the information in light of their learning about the risks and effects of different drugs. This should be a general reflection of the different risks and effects of drug use and not specific to a particular drug.</a:t>
            </a:r>
          </a:p>
          <a:p>
            <a:endParaRPr lang="en-GB" b="1" dirty="0"/>
          </a:p>
        </p:txBody>
      </p:sp>
      <p:sp>
        <p:nvSpPr>
          <p:cNvPr id="4" name="Slide Number Placeholder 3"/>
          <p:cNvSpPr>
            <a:spLocks noGrp="1"/>
          </p:cNvSpPr>
          <p:nvPr>
            <p:ph type="sldNum" sz="quarter" idx="5"/>
          </p:nvPr>
        </p:nvSpPr>
        <p:spPr/>
        <p:txBody>
          <a:bodyPr/>
          <a:lstStyle/>
          <a:p>
            <a:fld id="{C1A45EC4-733C-453A-BEE9-0CF73F3DB72C}" type="slidenum">
              <a:rPr lang="en-GB" smtClean="0"/>
              <a:t>19</a:t>
            </a:fld>
            <a:endParaRPr lang="en-GB"/>
          </a:p>
        </p:txBody>
      </p:sp>
    </p:spTree>
    <p:extLst>
      <p:ext uri="{BB962C8B-B14F-4D97-AF65-F5344CB8AC3E}">
        <p14:creationId xmlns:p14="http://schemas.microsoft.com/office/powerpoint/2010/main" val="324928135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Teacher Notes – Extension activity</a:t>
            </a:r>
          </a:p>
          <a:p>
            <a:r>
              <a:rPr lang="en-GB" sz="1200" kern="1200" dirty="0">
                <a:solidFill>
                  <a:schemeClr val="tx1"/>
                </a:solidFill>
                <a:effectLst/>
                <a:latin typeface="+mn-lt"/>
                <a:ea typeface="+mn-ea"/>
                <a:cs typeface="+mn-cs"/>
              </a:rPr>
              <a:t>Pupils could choose one of the drugs from Resource 1:  </a:t>
            </a:r>
            <a:r>
              <a:rPr lang="en-GB" sz="1200" i="1" kern="1200" dirty="0">
                <a:solidFill>
                  <a:schemeClr val="tx1"/>
                </a:solidFill>
                <a:effectLst/>
                <a:latin typeface="+mn-lt"/>
                <a:ea typeface="+mn-ea"/>
                <a:cs typeface="+mn-cs"/>
              </a:rPr>
              <a:t>Drugs cards </a:t>
            </a:r>
            <a:r>
              <a:rPr lang="en-GB" sz="1200" kern="1200" dirty="0">
                <a:solidFill>
                  <a:schemeClr val="tx1"/>
                </a:solidFill>
                <a:effectLst/>
                <a:latin typeface="+mn-lt"/>
                <a:ea typeface="+mn-ea"/>
                <a:cs typeface="+mn-cs"/>
              </a:rPr>
              <a:t>(make sure that only the drugs discussed in the lesson are used)</a:t>
            </a:r>
            <a:r>
              <a:rPr lang="en-GB" sz="1200" i="1" kern="1200" dirty="0">
                <a:solidFill>
                  <a:schemeClr val="tx1"/>
                </a:solidFill>
                <a:effectLst/>
                <a:latin typeface="+mn-lt"/>
                <a:ea typeface="+mn-ea"/>
                <a:cs typeface="+mn-cs"/>
              </a:rPr>
              <a:t> </a:t>
            </a:r>
            <a:r>
              <a:rPr lang="en-GB" sz="1200" kern="1200" dirty="0">
                <a:solidFill>
                  <a:schemeClr val="tx1"/>
                </a:solidFill>
                <a:effectLst/>
                <a:latin typeface="+mn-lt"/>
                <a:ea typeface="+mn-ea"/>
                <a:cs typeface="+mn-cs"/>
              </a:rPr>
              <a:t>and discuss the following questions:</a:t>
            </a:r>
          </a:p>
          <a:p>
            <a:r>
              <a:rPr lang="en-GB" sz="1200" kern="1200" dirty="0">
                <a:solidFill>
                  <a:schemeClr val="tx1"/>
                </a:solidFill>
                <a:effectLst/>
                <a:latin typeface="+mn-lt"/>
                <a:ea typeface="+mn-ea"/>
                <a:cs typeface="+mn-cs"/>
              </a:rPr>
              <a:t>What (if anything) would reduce the risk of using the drug? </a:t>
            </a:r>
          </a:p>
          <a:p>
            <a:r>
              <a:rPr lang="en-GB" sz="1200" i="1" kern="1200" dirty="0">
                <a:solidFill>
                  <a:schemeClr val="tx1"/>
                </a:solidFill>
                <a:effectLst/>
                <a:latin typeface="+mn-lt"/>
                <a:ea typeface="+mn-ea"/>
                <a:cs typeface="+mn-cs"/>
              </a:rPr>
              <a:t>For example - smoking: cutting down on the amount of cigarettes smoked, trying to quit, not using the drug in the first place</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What would increase the risk of using the drug? </a:t>
            </a:r>
          </a:p>
          <a:p>
            <a:r>
              <a:rPr lang="en-GB" sz="1200" i="1" kern="1200" dirty="0">
                <a:solidFill>
                  <a:schemeClr val="tx1"/>
                </a:solidFill>
                <a:effectLst/>
                <a:latin typeface="+mn-lt"/>
                <a:ea typeface="+mn-ea"/>
                <a:cs typeface="+mn-cs"/>
              </a:rPr>
              <a:t>For example - smoking: smoking every day for a long time, smoking around others/in the car</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What could someone do if they were worried about the risk</a:t>
            </a:r>
            <a:r>
              <a:rPr lang="en-GB" sz="1200" i="1"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For example – smoking:</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Get in touch with an organisation who can give advice and help such as the NHS or </a:t>
            </a:r>
            <a:r>
              <a:rPr lang="en-GB" sz="1200" i="1" kern="1200" dirty="0" err="1">
                <a:solidFill>
                  <a:schemeClr val="tx1"/>
                </a:solidFill>
                <a:effectLst/>
                <a:latin typeface="+mn-lt"/>
                <a:ea typeface="+mn-ea"/>
                <a:cs typeface="+mn-cs"/>
              </a:rPr>
              <a:t>Smokefree</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C1A45EC4-733C-453A-BEE9-0CF73F3DB72C}" type="slidenum">
              <a:rPr lang="en-GB" smtClean="0"/>
              <a:t>20</a:t>
            </a:fld>
            <a:endParaRPr lang="en-GB"/>
          </a:p>
        </p:txBody>
      </p:sp>
    </p:spTree>
    <p:extLst>
      <p:ext uri="{BB962C8B-B14F-4D97-AF65-F5344CB8AC3E}">
        <p14:creationId xmlns:p14="http://schemas.microsoft.com/office/powerpoint/2010/main" val="33910909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B9BC02-7243-485D-B6D5-6E995AFCB2D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62B3262-723E-45EB-A92C-C0ACFF677BB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D28F0A7-8D92-4403-BAAC-A6265D10D4E4}"/>
              </a:ext>
            </a:extLst>
          </p:cNvPr>
          <p:cNvSpPr>
            <a:spLocks noGrp="1"/>
          </p:cNvSpPr>
          <p:nvPr>
            <p:ph type="dt" sz="half" idx="10"/>
          </p:nvPr>
        </p:nvSpPr>
        <p:spPr/>
        <p:txBody>
          <a:bodyPr/>
          <a:lstStyle/>
          <a:p>
            <a:fld id="{D76ED50C-A440-44F2-B3B1-9E63C24BB51B}" type="datetimeFigureOut">
              <a:rPr lang="en-GB" smtClean="0"/>
              <a:t>10/01/2021</a:t>
            </a:fld>
            <a:endParaRPr lang="en-GB"/>
          </a:p>
        </p:txBody>
      </p:sp>
      <p:sp>
        <p:nvSpPr>
          <p:cNvPr id="5" name="Footer Placeholder 4">
            <a:extLst>
              <a:ext uri="{FF2B5EF4-FFF2-40B4-BE49-F238E27FC236}">
                <a16:creationId xmlns:a16="http://schemas.microsoft.com/office/drawing/2014/main" id="{FE584A63-0F33-473C-82AC-D7BBBD8F7A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1335087-1E1E-4F8D-9D59-F2FF06C15843}"/>
              </a:ext>
            </a:extLst>
          </p:cNvPr>
          <p:cNvSpPr>
            <a:spLocks noGrp="1"/>
          </p:cNvSpPr>
          <p:nvPr>
            <p:ph type="sldNum" sz="quarter" idx="12"/>
          </p:nvPr>
        </p:nvSpPr>
        <p:spPr/>
        <p:txBody>
          <a:bodyPr/>
          <a:lstStyle/>
          <a:p>
            <a:fld id="{450F5503-0BD7-4E7B-A5EF-D4EE262495EE}" type="slidenum">
              <a:rPr lang="en-GB" smtClean="0"/>
              <a:t>‹#›</a:t>
            </a:fld>
            <a:endParaRPr lang="en-GB"/>
          </a:p>
        </p:txBody>
      </p:sp>
    </p:spTree>
    <p:extLst>
      <p:ext uri="{BB962C8B-B14F-4D97-AF65-F5344CB8AC3E}">
        <p14:creationId xmlns:p14="http://schemas.microsoft.com/office/powerpoint/2010/main" val="33178137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052C99-6BC3-4710-94FA-36AF6E3C404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55ECB00-5284-414E-9973-08FBFB907158}"/>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0A6897D-EDBA-42CC-964B-04185C37192D}"/>
              </a:ext>
            </a:extLst>
          </p:cNvPr>
          <p:cNvSpPr>
            <a:spLocks noGrp="1"/>
          </p:cNvSpPr>
          <p:nvPr>
            <p:ph type="dt" sz="half" idx="10"/>
          </p:nvPr>
        </p:nvSpPr>
        <p:spPr/>
        <p:txBody>
          <a:bodyPr/>
          <a:lstStyle/>
          <a:p>
            <a:fld id="{D76ED50C-A440-44F2-B3B1-9E63C24BB51B}" type="datetimeFigureOut">
              <a:rPr lang="en-GB" smtClean="0"/>
              <a:t>10/01/2021</a:t>
            </a:fld>
            <a:endParaRPr lang="en-GB"/>
          </a:p>
        </p:txBody>
      </p:sp>
      <p:sp>
        <p:nvSpPr>
          <p:cNvPr id="5" name="Footer Placeholder 4">
            <a:extLst>
              <a:ext uri="{FF2B5EF4-FFF2-40B4-BE49-F238E27FC236}">
                <a16:creationId xmlns:a16="http://schemas.microsoft.com/office/drawing/2014/main" id="{52A88ED8-88EB-4016-9655-E99BBF90686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555CD14-EA39-4D94-909F-425125F3BF01}"/>
              </a:ext>
            </a:extLst>
          </p:cNvPr>
          <p:cNvSpPr>
            <a:spLocks noGrp="1"/>
          </p:cNvSpPr>
          <p:nvPr>
            <p:ph type="sldNum" sz="quarter" idx="12"/>
          </p:nvPr>
        </p:nvSpPr>
        <p:spPr/>
        <p:txBody>
          <a:bodyPr/>
          <a:lstStyle/>
          <a:p>
            <a:fld id="{450F5503-0BD7-4E7B-A5EF-D4EE262495EE}" type="slidenum">
              <a:rPr lang="en-GB" smtClean="0"/>
              <a:t>‹#›</a:t>
            </a:fld>
            <a:endParaRPr lang="en-GB"/>
          </a:p>
        </p:txBody>
      </p:sp>
    </p:spTree>
    <p:extLst>
      <p:ext uri="{BB962C8B-B14F-4D97-AF65-F5344CB8AC3E}">
        <p14:creationId xmlns:p14="http://schemas.microsoft.com/office/powerpoint/2010/main" val="22589938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2C4EE5-8524-4365-9DC9-A0346F03794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BDDA631-05F0-473A-9134-A9C5B9D7A88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8D9CA3D7-289D-431A-ACF4-7EB4E5DD1E9D}"/>
              </a:ext>
            </a:extLst>
          </p:cNvPr>
          <p:cNvSpPr>
            <a:spLocks noGrp="1"/>
          </p:cNvSpPr>
          <p:nvPr>
            <p:ph type="dt" sz="half" idx="10"/>
          </p:nvPr>
        </p:nvSpPr>
        <p:spPr/>
        <p:txBody>
          <a:bodyPr/>
          <a:lstStyle/>
          <a:p>
            <a:fld id="{D76ED50C-A440-44F2-B3B1-9E63C24BB51B}" type="datetimeFigureOut">
              <a:rPr lang="en-GB" smtClean="0"/>
              <a:t>10/01/2021</a:t>
            </a:fld>
            <a:endParaRPr lang="en-GB"/>
          </a:p>
        </p:txBody>
      </p:sp>
      <p:sp>
        <p:nvSpPr>
          <p:cNvPr id="5" name="Footer Placeholder 4">
            <a:extLst>
              <a:ext uri="{FF2B5EF4-FFF2-40B4-BE49-F238E27FC236}">
                <a16:creationId xmlns:a16="http://schemas.microsoft.com/office/drawing/2014/main" id="{7E70C65E-B68A-4D64-AE36-9754C5A1CFE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2CC5D6D-88A1-45A9-B23A-4271D6E40505}"/>
              </a:ext>
            </a:extLst>
          </p:cNvPr>
          <p:cNvSpPr>
            <a:spLocks noGrp="1"/>
          </p:cNvSpPr>
          <p:nvPr>
            <p:ph type="sldNum" sz="quarter" idx="12"/>
          </p:nvPr>
        </p:nvSpPr>
        <p:spPr/>
        <p:txBody>
          <a:bodyPr/>
          <a:lstStyle/>
          <a:p>
            <a:fld id="{450F5503-0BD7-4E7B-A5EF-D4EE262495EE}" type="slidenum">
              <a:rPr lang="en-GB" smtClean="0"/>
              <a:t>‹#›</a:t>
            </a:fld>
            <a:endParaRPr lang="en-GB"/>
          </a:p>
        </p:txBody>
      </p:sp>
    </p:spTree>
    <p:extLst>
      <p:ext uri="{BB962C8B-B14F-4D97-AF65-F5344CB8AC3E}">
        <p14:creationId xmlns:p14="http://schemas.microsoft.com/office/powerpoint/2010/main" val="34733474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9C6183-DBB9-4E05-A770-99B432C6D1F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4F1A5AC-2B7E-4AAD-9243-BAE898AE456B}"/>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D8ED32B-4310-4FF3-91E7-F748F0133033}"/>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DBACE2E-6662-4309-9D3E-2CD3716CFAE0}"/>
              </a:ext>
            </a:extLst>
          </p:cNvPr>
          <p:cNvSpPr>
            <a:spLocks noGrp="1"/>
          </p:cNvSpPr>
          <p:nvPr>
            <p:ph type="dt" sz="half" idx="10"/>
          </p:nvPr>
        </p:nvSpPr>
        <p:spPr/>
        <p:txBody>
          <a:bodyPr/>
          <a:lstStyle/>
          <a:p>
            <a:fld id="{D76ED50C-A440-44F2-B3B1-9E63C24BB51B}" type="datetimeFigureOut">
              <a:rPr lang="en-GB" smtClean="0"/>
              <a:t>10/01/2021</a:t>
            </a:fld>
            <a:endParaRPr lang="en-GB"/>
          </a:p>
        </p:txBody>
      </p:sp>
      <p:sp>
        <p:nvSpPr>
          <p:cNvPr id="6" name="Footer Placeholder 5">
            <a:extLst>
              <a:ext uri="{FF2B5EF4-FFF2-40B4-BE49-F238E27FC236}">
                <a16:creationId xmlns:a16="http://schemas.microsoft.com/office/drawing/2014/main" id="{255CD99D-5D75-4876-BB42-52E5C6F334D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7E3569D-D4A0-43CB-AC6E-CE4601CA9975}"/>
              </a:ext>
            </a:extLst>
          </p:cNvPr>
          <p:cNvSpPr>
            <a:spLocks noGrp="1"/>
          </p:cNvSpPr>
          <p:nvPr>
            <p:ph type="sldNum" sz="quarter" idx="12"/>
          </p:nvPr>
        </p:nvSpPr>
        <p:spPr/>
        <p:txBody>
          <a:bodyPr/>
          <a:lstStyle/>
          <a:p>
            <a:fld id="{450F5503-0BD7-4E7B-A5EF-D4EE262495EE}" type="slidenum">
              <a:rPr lang="en-GB" smtClean="0"/>
              <a:t>‹#›</a:t>
            </a:fld>
            <a:endParaRPr lang="en-GB"/>
          </a:p>
        </p:txBody>
      </p:sp>
    </p:spTree>
    <p:extLst>
      <p:ext uri="{BB962C8B-B14F-4D97-AF65-F5344CB8AC3E}">
        <p14:creationId xmlns:p14="http://schemas.microsoft.com/office/powerpoint/2010/main" val="5470057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E7C26A-89BE-49E4-AED9-8FC6EECB9DB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1D18172-CE12-46DE-8BEA-2F3D96E036F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34537811-4B8A-4D0C-BFC0-08A705F83DF1}"/>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C271129-C347-4D45-8946-B14623F1F7F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378C3A34-F0FD-4B87-A871-E68FC20AF40A}"/>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C69322D-955A-49F6-936A-AFA3EF91BF72}"/>
              </a:ext>
            </a:extLst>
          </p:cNvPr>
          <p:cNvSpPr>
            <a:spLocks noGrp="1"/>
          </p:cNvSpPr>
          <p:nvPr>
            <p:ph type="dt" sz="half" idx="10"/>
          </p:nvPr>
        </p:nvSpPr>
        <p:spPr/>
        <p:txBody>
          <a:bodyPr/>
          <a:lstStyle/>
          <a:p>
            <a:fld id="{D76ED50C-A440-44F2-B3B1-9E63C24BB51B}" type="datetimeFigureOut">
              <a:rPr lang="en-GB" smtClean="0"/>
              <a:t>10/01/2021</a:t>
            </a:fld>
            <a:endParaRPr lang="en-GB"/>
          </a:p>
        </p:txBody>
      </p:sp>
      <p:sp>
        <p:nvSpPr>
          <p:cNvPr id="8" name="Footer Placeholder 7">
            <a:extLst>
              <a:ext uri="{FF2B5EF4-FFF2-40B4-BE49-F238E27FC236}">
                <a16:creationId xmlns:a16="http://schemas.microsoft.com/office/drawing/2014/main" id="{CEE9AF66-C837-4E5F-A45C-36910EAD04E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820E1AC-5DE4-4698-9506-38510D279D57}"/>
              </a:ext>
            </a:extLst>
          </p:cNvPr>
          <p:cNvSpPr>
            <a:spLocks noGrp="1"/>
          </p:cNvSpPr>
          <p:nvPr>
            <p:ph type="sldNum" sz="quarter" idx="12"/>
          </p:nvPr>
        </p:nvSpPr>
        <p:spPr/>
        <p:txBody>
          <a:bodyPr/>
          <a:lstStyle/>
          <a:p>
            <a:fld id="{450F5503-0BD7-4E7B-A5EF-D4EE262495EE}" type="slidenum">
              <a:rPr lang="en-GB" smtClean="0"/>
              <a:t>‹#›</a:t>
            </a:fld>
            <a:endParaRPr lang="en-GB"/>
          </a:p>
        </p:txBody>
      </p:sp>
    </p:spTree>
    <p:extLst>
      <p:ext uri="{BB962C8B-B14F-4D97-AF65-F5344CB8AC3E}">
        <p14:creationId xmlns:p14="http://schemas.microsoft.com/office/powerpoint/2010/main" val="40905350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A0943B-1B70-4A0C-8287-4F86058C122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ED14CFE-C2D7-4F23-BEE4-DBBB9A9545A8}"/>
              </a:ext>
            </a:extLst>
          </p:cNvPr>
          <p:cNvSpPr>
            <a:spLocks noGrp="1"/>
          </p:cNvSpPr>
          <p:nvPr>
            <p:ph type="dt" sz="half" idx="10"/>
          </p:nvPr>
        </p:nvSpPr>
        <p:spPr/>
        <p:txBody>
          <a:bodyPr/>
          <a:lstStyle/>
          <a:p>
            <a:fld id="{D76ED50C-A440-44F2-B3B1-9E63C24BB51B}" type="datetimeFigureOut">
              <a:rPr lang="en-GB" smtClean="0"/>
              <a:t>10/01/2021</a:t>
            </a:fld>
            <a:endParaRPr lang="en-GB"/>
          </a:p>
        </p:txBody>
      </p:sp>
      <p:sp>
        <p:nvSpPr>
          <p:cNvPr id="4" name="Footer Placeholder 3">
            <a:extLst>
              <a:ext uri="{FF2B5EF4-FFF2-40B4-BE49-F238E27FC236}">
                <a16:creationId xmlns:a16="http://schemas.microsoft.com/office/drawing/2014/main" id="{490146CD-9495-4FB1-8F12-47A318D81B4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F7ED474-3D75-4349-A4A1-E085AD90D6A5}"/>
              </a:ext>
            </a:extLst>
          </p:cNvPr>
          <p:cNvSpPr>
            <a:spLocks noGrp="1"/>
          </p:cNvSpPr>
          <p:nvPr>
            <p:ph type="sldNum" sz="quarter" idx="12"/>
          </p:nvPr>
        </p:nvSpPr>
        <p:spPr/>
        <p:txBody>
          <a:bodyPr/>
          <a:lstStyle/>
          <a:p>
            <a:fld id="{450F5503-0BD7-4E7B-A5EF-D4EE262495EE}" type="slidenum">
              <a:rPr lang="en-GB" smtClean="0"/>
              <a:t>‹#›</a:t>
            </a:fld>
            <a:endParaRPr lang="en-GB"/>
          </a:p>
        </p:txBody>
      </p:sp>
    </p:spTree>
    <p:extLst>
      <p:ext uri="{BB962C8B-B14F-4D97-AF65-F5344CB8AC3E}">
        <p14:creationId xmlns:p14="http://schemas.microsoft.com/office/powerpoint/2010/main" val="38367354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CD2E9ED-C5B1-47F9-A5E6-1CACB8C14E17}"/>
              </a:ext>
            </a:extLst>
          </p:cNvPr>
          <p:cNvSpPr>
            <a:spLocks noGrp="1"/>
          </p:cNvSpPr>
          <p:nvPr>
            <p:ph type="dt" sz="half" idx="10"/>
          </p:nvPr>
        </p:nvSpPr>
        <p:spPr/>
        <p:txBody>
          <a:bodyPr/>
          <a:lstStyle/>
          <a:p>
            <a:fld id="{D76ED50C-A440-44F2-B3B1-9E63C24BB51B}" type="datetimeFigureOut">
              <a:rPr lang="en-GB" smtClean="0"/>
              <a:t>10/01/2021</a:t>
            </a:fld>
            <a:endParaRPr lang="en-GB"/>
          </a:p>
        </p:txBody>
      </p:sp>
      <p:sp>
        <p:nvSpPr>
          <p:cNvPr id="3" name="Footer Placeholder 2">
            <a:extLst>
              <a:ext uri="{FF2B5EF4-FFF2-40B4-BE49-F238E27FC236}">
                <a16:creationId xmlns:a16="http://schemas.microsoft.com/office/drawing/2014/main" id="{9AB8E221-B60F-4723-8E59-27AA290C8DE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11487FD-2786-4479-9DDA-9D6C6377170F}"/>
              </a:ext>
            </a:extLst>
          </p:cNvPr>
          <p:cNvSpPr>
            <a:spLocks noGrp="1"/>
          </p:cNvSpPr>
          <p:nvPr>
            <p:ph type="sldNum" sz="quarter" idx="12"/>
          </p:nvPr>
        </p:nvSpPr>
        <p:spPr/>
        <p:txBody>
          <a:bodyPr/>
          <a:lstStyle/>
          <a:p>
            <a:fld id="{450F5503-0BD7-4E7B-A5EF-D4EE262495EE}" type="slidenum">
              <a:rPr lang="en-GB" smtClean="0"/>
              <a:t>‹#›</a:t>
            </a:fld>
            <a:endParaRPr lang="en-GB"/>
          </a:p>
        </p:txBody>
      </p:sp>
    </p:spTree>
    <p:extLst>
      <p:ext uri="{BB962C8B-B14F-4D97-AF65-F5344CB8AC3E}">
        <p14:creationId xmlns:p14="http://schemas.microsoft.com/office/powerpoint/2010/main" val="36447150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FBCB1D-98DE-45AD-87CE-CCBF78A2025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E813E81-0FDD-4A69-9CA7-0D897BB549B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9FA52FF-AE2A-4FF0-A639-FAF357DBE70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3FCFDB9-DB9E-4B6A-ACDC-40898207DEE1}"/>
              </a:ext>
            </a:extLst>
          </p:cNvPr>
          <p:cNvSpPr>
            <a:spLocks noGrp="1"/>
          </p:cNvSpPr>
          <p:nvPr>
            <p:ph type="dt" sz="half" idx="10"/>
          </p:nvPr>
        </p:nvSpPr>
        <p:spPr/>
        <p:txBody>
          <a:bodyPr/>
          <a:lstStyle/>
          <a:p>
            <a:fld id="{D76ED50C-A440-44F2-B3B1-9E63C24BB51B}" type="datetimeFigureOut">
              <a:rPr lang="en-GB" smtClean="0"/>
              <a:t>10/01/2021</a:t>
            </a:fld>
            <a:endParaRPr lang="en-GB"/>
          </a:p>
        </p:txBody>
      </p:sp>
      <p:sp>
        <p:nvSpPr>
          <p:cNvPr id="6" name="Footer Placeholder 5">
            <a:extLst>
              <a:ext uri="{FF2B5EF4-FFF2-40B4-BE49-F238E27FC236}">
                <a16:creationId xmlns:a16="http://schemas.microsoft.com/office/drawing/2014/main" id="{EE0D8388-77BA-4DE1-AA22-18B0A660EC2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8D1993F-F84E-404F-8BBD-58988F3D95AE}"/>
              </a:ext>
            </a:extLst>
          </p:cNvPr>
          <p:cNvSpPr>
            <a:spLocks noGrp="1"/>
          </p:cNvSpPr>
          <p:nvPr>
            <p:ph type="sldNum" sz="quarter" idx="12"/>
          </p:nvPr>
        </p:nvSpPr>
        <p:spPr/>
        <p:txBody>
          <a:bodyPr/>
          <a:lstStyle/>
          <a:p>
            <a:fld id="{450F5503-0BD7-4E7B-A5EF-D4EE262495EE}" type="slidenum">
              <a:rPr lang="en-GB" smtClean="0"/>
              <a:t>‹#›</a:t>
            </a:fld>
            <a:endParaRPr lang="en-GB"/>
          </a:p>
        </p:txBody>
      </p:sp>
    </p:spTree>
    <p:extLst>
      <p:ext uri="{BB962C8B-B14F-4D97-AF65-F5344CB8AC3E}">
        <p14:creationId xmlns:p14="http://schemas.microsoft.com/office/powerpoint/2010/main" val="36470695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B3F9CB-7D7F-4002-B325-AFAC69114C0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5DBC7F4-0EB9-4059-A5CE-642AA68C737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13504DD-91D9-4204-A5AD-8CDFF5A7A2A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934BCEA-AB6D-4555-8AE0-ED9469488817}"/>
              </a:ext>
            </a:extLst>
          </p:cNvPr>
          <p:cNvSpPr>
            <a:spLocks noGrp="1"/>
          </p:cNvSpPr>
          <p:nvPr>
            <p:ph type="dt" sz="half" idx="10"/>
          </p:nvPr>
        </p:nvSpPr>
        <p:spPr/>
        <p:txBody>
          <a:bodyPr/>
          <a:lstStyle/>
          <a:p>
            <a:fld id="{D76ED50C-A440-44F2-B3B1-9E63C24BB51B}" type="datetimeFigureOut">
              <a:rPr lang="en-GB" smtClean="0"/>
              <a:t>10/01/2021</a:t>
            </a:fld>
            <a:endParaRPr lang="en-GB"/>
          </a:p>
        </p:txBody>
      </p:sp>
      <p:sp>
        <p:nvSpPr>
          <p:cNvPr id="6" name="Footer Placeholder 5">
            <a:extLst>
              <a:ext uri="{FF2B5EF4-FFF2-40B4-BE49-F238E27FC236}">
                <a16:creationId xmlns:a16="http://schemas.microsoft.com/office/drawing/2014/main" id="{57F4AF6F-DD87-4047-B752-49D5CB0DA87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65A11CA-EF2F-4A0C-8756-75C54D764C58}"/>
              </a:ext>
            </a:extLst>
          </p:cNvPr>
          <p:cNvSpPr>
            <a:spLocks noGrp="1"/>
          </p:cNvSpPr>
          <p:nvPr>
            <p:ph type="sldNum" sz="quarter" idx="12"/>
          </p:nvPr>
        </p:nvSpPr>
        <p:spPr/>
        <p:txBody>
          <a:bodyPr/>
          <a:lstStyle/>
          <a:p>
            <a:fld id="{450F5503-0BD7-4E7B-A5EF-D4EE262495EE}" type="slidenum">
              <a:rPr lang="en-GB" smtClean="0"/>
              <a:t>‹#›</a:t>
            </a:fld>
            <a:endParaRPr lang="en-GB"/>
          </a:p>
        </p:txBody>
      </p:sp>
    </p:spTree>
    <p:extLst>
      <p:ext uri="{BB962C8B-B14F-4D97-AF65-F5344CB8AC3E}">
        <p14:creationId xmlns:p14="http://schemas.microsoft.com/office/powerpoint/2010/main" val="27820905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5D1411-B01C-4E09-97BB-1EE41D50CEC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87F0DCE-CC85-456B-8616-52263A9AD3BB}"/>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AABFD77-8A70-4435-B1EC-BD29E4EFE86E}"/>
              </a:ext>
            </a:extLst>
          </p:cNvPr>
          <p:cNvSpPr>
            <a:spLocks noGrp="1"/>
          </p:cNvSpPr>
          <p:nvPr>
            <p:ph type="dt" sz="half" idx="10"/>
          </p:nvPr>
        </p:nvSpPr>
        <p:spPr/>
        <p:txBody>
          <a:bodyPr/>
          <a:lstStyle/>
          <a:p>
            <a:fld id="{D76ED50C-A440-44F2-B3B1-9E63C24BB51B}" type="datetimeFigureOut">
              <a:rPr lang="en-GB" smtClean="0"/>
              <a:t>10/01/2021</a:t>
            </a:fld>
            <a:endParaRPr lang="en-GB"/>
          </a:p>
        </p:txBody>
      </p:sp>
      <p:sp>
        <p:nvSpPr>
          <p:cNvPr id="5" name="Footer Placeholder 4">
            <a:extLst>
              <a:ext uri="{FF2B5EF4-FFF2-40B4-BE49-F238E27FC236}">
                <a16:creationId xmlns:a16="http://schemas.microsoft.com/office/drawing/2014/main" id="{64FF3209-FDD8-49EF-8A15-6DC84A1B09E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8DC6AC7-1DA7-4F0C-B6CD-1C99B8B44415}"/>
              </a:ext>
            </a:extLst>
          </p:cNvPr>
          <p:cNvSpPr>
            <a:spLocks noGrp="1"/>
          </p:cNvSpPr>
          <p:nvPr>
            <p:ph type="sldNum" sz="quarter" idx="12"/>
          </p:nvPr>
        </p:nvSpPr>
        <p:spPr/>
        <p:txBody>
          <a:bodyPr/>
          <a:lstStyle/>
          <a:p>
            <a:fld id="{450F5503-0BD7-4E7B-A5EF-D4EE262495EE}" type="slidenum">
              <a:rPr lang="en-GB" smtClean="0"/>
              <a:t>‹#›</a:t>
            </a:fld>
            <a:endParaRPr lang="en-GB"/>
          </a:p>
        </p:txBody>
      </p:sp>
    </p:spTree>
    <p:extLst>
      <p:ext uri="{BB962C8B-B14F-4D97-AF65-F5344CB8AC3E}">
        <p14:creationId xmlns:p14="http://schemas.microsoft.com/office/powerpoint/2010/main" val="26498237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BBE92C7-16F7-408E-869F-69E2C8A5F4F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1953F0F-E06E-4DCB-9FF9-CE57B9B7267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5CAC40E-E5EF-482F-8D2E-E9E803BEE59F}"/>
              </a:ext>
            </a:extLst>
          </p:cNvPr>
          <p:cNvSpPr>
            <a:spLocks noGrp="1"/>
          </p:cNvSpPr>
          <p:nvPr>
            <p:ph type="dt" sz="half" idx="10"/>
          </p:nvPr>
        </p:nvSpPr>
        <p:spPr/>
        <p:txBody>
          <a:bodyPr/>
          <a:lstStyle/>
          <a:p>
            <a:fld id="{D76ED50C-A440-44F2-B3B1-9E63C24BB51B}" type="datetimeFigureOut">
              <a:rPr lang="en-GB" smtClean="0"/>
              <a:t>10/01/2021</a:t>
            </a:fld>
            <a:endParaRPr lang="en-GB"/>
          </a:p>
        </p:txBody>
      </p:sp>
      <p:sp>
        <p:nvSpPr>
          <p:cNvPr id="5" name="Footer Placeholder 4">
            <a:extLst>
              <a:ext uri="{FF2B5EF4-FFF2-40B4-BE49-F238E27FC236}">
                <a16:creationId xmlns:a16="http://schemas.microsoft.com/office/drawing/2014/main" id="{7F8E83CC-44AD-4ACF-BF80-A2A07F99FC8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61CB809-834F-4C0A-BA28-54AECB500A38}"/>
              </a:ext>
            </a:extLst>
          </p:cNvPr>
          <p:cNvSpPr>
            <a:spLocks noGrp="1"/>
          </p:cNvSpPr>
          <p:nvPr>
            <p:ph type="sldNum" sz="quarter" idx="12"/>
          </p:nvPr>
        </p:nvSpPr>
        <p:spPr/>
        <p:txBody>
          <a:bodyPr/>
          <a:lstStyle/>
          <a:p>
            <a:fld id="{450F5503-0BD7-4E7B-A5EF-D4EE262495EE}" type="slidenum">
              <a:rPr lang="en-GB" smtClean="0"/>
              <a:t>‹#›</a:t>
            </a:fld>
            <a:endParaRPr lang="en-GB"/>
          </a:p>
        </p:txBody>
      </p:sp>
    </p:spTree>
    <p:extLst>
      <p:ext uri="{BB962C8B-B14F-4D97-AF65-F5344CB8AC3E}">
        <p14:creationId xmlns:p14="http://schemas.microsoft.com/office/powerpoint/2010/main" val="40939955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
        <p:nvSpPr>
          <p:cNvPr id="3" name="Picture Placeholder 2"/>
          <p:cNvSpPr>
            <a:spLocks noGrp="1"/>
          </p:cNvSpPr>
          <p:nvPr>
            <p:ph type="pic" sz="quarter" idx="13"/>
          </p:nvPr>
        </p:nvSpPr>
        <p:spPr>
          <a:xfrm>
            <a:off x="9448199" y="980303"/>
            <a:ext cx="1854200" cy="2833688"/>
          </a:xfrm>
          <a:prstGeom prst="rect">
            <a:avLst/>
          </a:prstGeom>
        </p:spPr>
        <p:txBody>
          <a:bodyPr/>
          <a:lstStyle/>
          <a:p>
            <a:endParaRPr lang="en-GB" dirty="0"/>
          </a:p>
        </p:txBody>
      </p:sp>
      <p:sp>
        <p:nvSpPr>
          <p:cNvPr id="5" name="Picture Placeholder 4"/>
          <p:cNvSpPr>
            <a:spLocks noGrp="1"/>
          </p:cNvSpPr>
          <p:nvPr>
            <p:ph type="pic" sz="quarter" idx="14"/>
          </p:nvPr>
        </p:nvSpPr>
        <p:spPr>
          <a:xfrm>
            <a:off x="2817813" y="1152525"/>
            <a:ext cx="1828800" cy="1828800"/>
          </a:xfrm>
          <a:prstGeom prst="rect">
            <a:avLst/>
          </a:prstGeom>
        </p:spPr>
        <p:txBody>
          <a:bodyPr/>
          <a:lstStyle/>
          <a:p>
            <a:endParaRPr lang="en-GB" dirty="0"/>
          </a:p>
        </p:txBody>
      </p:sp>
    </p:spTree>
    <p:extLst>
      <p:ext uri="{BB962C8B-B14F-4D97-AF65-F5344CB8AC3E}">
        <p14:creationId xmlns:p14="http://schemas.microsoft.com/office/powerpoint/2010/main" val="26484672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
        <p:nvSpPr>
          <p:cNvPr id="3" name="Picture Placeholder 2"/>
          <p:cNvSpPr>
            <a:spLocks noGrp="1"/>
          </p:cNvSpPr>
          <p:nvPr>
            <p:ph type="pic" sz="quarter" idx="13"/>
          </p:nvPr>
        </p:nvSpPr>
        <p:spPr>
          <a:xfrm>
            <a:off x="9448199" y="980303"/>
            <a:ext cx="1854200" cy="2833688"/>
          </a:xfrm>
          <a:prstGeom prst="rect">
            <a:avLst/>
          </a:prstGeom>
        </p:spPr>
        <p:txBody>
          <a:bodyPr/>
          <a:lstStyle/>
          <a:p>
            <a:endParaRPr lang="en-GB"/>
          </a:p>
        </p:txBody>
      </p:sp>
      <p:sp>
        <p:nvSpPr>
          <p:cNvPr id="5" name="Picture Placeholder 4"/>
          <p:cNvSpPr>
            <a:spLocks noGrp="1"/>
          </p:cNvSpPr>
          <p:nvPr>
            <p:ph type="pic" sz="quarter" idx="14"/>
          </p:nvPr>
        </p:nvSpPr>
        <p:spPr>
          <a:xfrm>
            <a:off x="2817813" y="1152525"/>
            <a:ext cx="1828800" cy="1828800"/>
          </a:xfrm>
          <a:prstGeom prst="rect">
            <a:avLst/>
          </a:prstGeom>
        </p:spPr>
        <p:txBody>
          <a:bodyPr/>
          <a:lstStyle/>
          <a:p>
            <a:endParaRPr lang="en-GB"/>
          </a:p>
        </p:txBody>
      </p:sp>
    </p:spTree>
    <p:extLst>
      <p:ext uri="{BB962C8B-B14F-4D97-AF65-F5344CB8AC3E}">
        <p14:creationId xmlns:p14="http://schemas.microsoft.com/office/powerpoint/2010/main" val="40546964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30F22C5-D34B-412A-B9AF-DB8A5F3C173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B5E0C3C-9E26-4E99-8D2B-9A72EE508BE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CF9518-FF36-4DE6-9E01-20E718328DF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6ED50C-A440-44F2-B3B1-9E63C24BB51B}" type="datetimeFigureOut">
              <a:rPr lang="en-GB" smtClean="0"/>
              <a:t>10/01/2021</a:t>
            </a:fld>
            <a:endParaRPr lang="en-GB"/>
          </a:p>
        </p:txBody>
      </p:sp>
      <p:sp>
        <p:nvSpPr>
          <p:cNvPr id="5" name="Footer Placeholder 4">
            <a:extLst>
              <a:ext uri="{FF2B5EF4-FFF2-40B4-BE49-F238E27FC236}">
                <a16:creationId xmlns:a16="http://schemas.microsoft.com/office/drawing/2014/main" id="{B0C27001-8B14-4270-8395-F85820EEFE3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4D1EE63-7452-41BF-A895-A9FEB540AA6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0F5503-0BD7-4E7B-A5EF-D4EE262495EE}" type="slidenum">
              <a:rPr lang="en-GB" smtClean="0"/>
              <a:t>‹#›</a:t>
            </a:fld>
            <a:endParaRPr lang="en-GB"/>
          </a:p>
        </p:txBody>
      </p:sp>
    </p:spTree>
    <p:extLst>
      <p:ext uri="{BB962C8B-B14F-4D97-AF65-F5344CB8AC3E}">
        <p14:creationId xmlns:p14="http://schemas.microsoft.com/office/powerpoint/2010/main" val="11009685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hyperlink" Target="https://www.pshe-association.org.uk/content/drug-and-alcohol-education" TargetMode="Externa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hyperlink" Target="https://www.pshe-association.org.uk/content/drug-and-alcohol-education"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13.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4.png"/><Relationship Id="rId7" Type="http://schemas.openxmlformats.org/officeDocument/2006/relationships/hyperlink" Target="http://www.pshe-association.org.uk/" TargetMode="External"/><Relationship Id="rId2" Type="http://schemas.openxmlformats.org/officeDocument/2006/relationships/notesSlide" Target="../notesSlides/notesSlide7.xml"/><Relationship Id="rId1" Type="http://schemas.openxmlformats.org/officeDocument/2006/relationships/slideLayout" Target="../slideLayouts/slideLayout1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17.svg"/></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7.png"/><Relationship Id="rId4" Type="http://schemas.openxmlformats.org/officeDocument/2006/relationships/image" Target="../media/image20.sv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hyperlink" Target="http://www.childline.co.uk/"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7" name="TextBox 16"/>
          <p:cNvSpPr txBox="1"/>
          <p:nvPr/>
        </p:nvSpPr>
        <p:spPr>
          <a:xfrm>
            <a:off x="506220" y="4544761"/>
            <a:ext cx="7975314" cy="1569660"/>
          </a:xfrm>
          <a:prstGeom prst="rect">
            <a:avLst/>
          </a:prstGeom>
          <a:noFill/>
        </p:spPr>
        <p:txBody>
          <a:bodyPr wrap="square" rtlCol="0">
            <a:spAutoFit/>
          </a:bodyPr>
          <a:lstStyle/>
          <a:p>
            <a:pPr algn="ctr"/>
            <a:r>
              <a:rPr lang="en-GB" sz="6000" b="1" dirty="0">
                <a:solidFill>
                  <a:schemeClr val="bg1"/>
                </a:solidFill>
                <a:latin typeface="League Spartan" panose="020B0604020202020204" charset="0"/>
              </a:rPr>
              <a:t>Year 5/6 Lesson 2:</a:t>
            </a:r>
            <a:r>
              <a:rPr lang="en-GB" sz="3200" b="1" dirty="0">
                <a:solidFill>
                  <a:schemeClr val="bg1"/>
                </a:solidFill>
                <a:latin typeface="League Spartan" panose="020B0604020202020204" charset="0"/>
              </a:rPr>
              <a:t> </a:t>
            </a:r>
          </a:p>
          <a:p>
            <a:pPr algn="ctr"/>
            <a:r>
              <a:rPr lang="en-GB" sz="3600" b="1" dirty="0">
                <a:solidFill>
                  <a:schemeClr val="bg1"/>
                </a:solidFill>
                <a:latin typeface="Lato" panose="020F0502020204030203" pitchFamily="34" charset="0"/>
                <a:ea typeface="Lato" panose="020F0502020204030203" pitchFamily="34" charset="0"/>
                <a:cs typeface="Lato" panose="020F0502020204030203" pitchFamily="34" charset="0"/>
              </a:rPr>
              <a:t>Managing risk: legal and illegal drugs</a:t>
            </a:r>
            <a:endParaRPr lang="en-GB" sz="36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sp>
        <p:nvSpPr>
          <p:cNvPr id="10" name="Rectangle 9"/>
          <p:cNvSpPr/>
          <p:nvPr/>
        </p:nvSpPr>
        <p:spPr>
          <a:xfrm>
            <a:off x="331325" y="590433"/>
            <a:ext cx="1250731" cy="1034540"/>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TextBox 7"/>
          <p:cNvSpPr txBox="1"/>
          <p:nvPr/>
        </p:nvSpPr>
        <p:spPr>
          <a:xfrm>
            <a:off x="73865" y="2855490"/>
            <a:ext cx="8608396" cy="1200329"/>
          </a:xfrm>
          <a:prstGeom prst="rect">
            <a:avLst/>
          </a:prstGeom>
          <a:solidFill>
            <a:srgbClr val="95519E"/>
          </a:solidFill>
        </p:spPr>
        <p:txBody>
          <a:bodyPr wrap="square" rtlCol="0">
            <a:spAutoFit/>
          </a:bodyPr>
          <a:lstStyle/>
          <a:p>
            <a:pPr algn="ctr"/>
            <a:r>
              <a:rPr lang="en-GB" sz="3600" b="1" dirty="0">
                <a:solidFill>
                  <a:schemeClr val="bg1"/>
                </a:solidFill>
                <a:latin typeface="League Spartan" panose="00000800000000000000" pitchFamily="50" charset="0"/>
                <a:ea typeface="Lato" panose="020F0502020204030203" pitchFamily="34" charset="0"/>
                <a:cs typeface="Lato" panose="020F0502020204030203" pitchFamily="34" charset="0"/>
              </a:rPr>
              <a:t>Drug and alcohol education</a:t>
            </a:r>
          </a:p>
          <a:p>
            <a:pPr algn="ctr"/>
            <a:r>
              <a:rPr lang="en-GB" sz="3600" b="1" dirty="0">
                <a:solidFill>
                  <a:schemeClr val="bg1"/>
                </a:solidFill>
                <a:latin typeface="League Spartan" panose="00000800000000000000" pitchFamily="50" charset="0"/>
                <a:ea typeface="Lato" panose="020F0502020204030203" pitchFamily="34" charset="0"/>
                <a:cs typeface="Lato" panose="020F0502020204030203" pitchFamily="34" charset="0"/>
              </a:rPr>
              <a:t>KS2</a:t>
            </a:r>
          </a:p>
        </p:txBody>
      </p:sp>
      <p:sp>
        <p:nvSpPr>
          <p:cNvPr id="5" name="Slide Number Placeholder 4"/>
          <p:cNvSpPr>
            <a:spLocks noGrp="1"/>
          </p:cNvSpPr>
          <p:nvPr>
            <p:ph type="sldNum" sz="quarter" idx="12"/>
          </p:nvPr>
        </p:nvSpPr>
        <p:spPr/>
        <p:txBody>
          <a:bodyPr/>
          <a:lstStyle/>
          <a:p>
            <a:fld id="{2D651D86-383D-45DB-A701-76B5BFCFE28F}" type="slidenum">
              <a:rPr lang="en-GB" smtClean="0"/>
              <a:t>1</a:t>
            </a:fld>
            <a:endParaRPr lang="en-GB" dirty="0"/>
          </a:p>
        </p:txBody>
      </p:sp>
      <p:sp>
        <p:nvSpPr>
          <p:cNvPr id="7" name="Cloud Callout 6"/>
          <p:cNvSpPr/>
          <p:nvPr/>
        </p:nvSpPr>
        <p:spPr>
          <a:xfrm>
            <a:off x="5909731" y="195939"/>
            <a:ext cx="3697080" cy="1932775"/>
          </a:xfrm>
          <a:prstGeom prst="cloudCallout">
            <a:avLst>
              <a:gd name="adj1" fmla="val 50957"/>
              <a:gd name="adj2" fmla="val 74437"/>
            </a:avLst>
          </a:prstGeom>
          <a:solidFill>
            <a:schemeClr val="bg1"/>
          </a:solid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GB" sz="2000" dirty="0">
                <a:solidFill>
                  <a:schemeClr val="tx1"/>
                </a:solidFill>
                <a:latin typeface="League Spartan" panose="00000800000000000000" pitchFamily="50" charset="0"/>
                <a:ea typeface="Lato" panose="020F0502020204030203" pitchFamily="34" charset="0"/>
                <a:cs typeface="Lato" panose="020F0502020204030203" pitchFamily="34" charset="0"/>
              </a:rPr>
              <a:t>Ensure you read the guidance before teaching the lesson</a:t>
            </a: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7393" y="363207"/>
            <a:ext cx="1814538" cy="1024390"/>
          </a:xfrm>
          <a:prstGeom prst="rect">
            <a:avLst/>
          </a:prstGeom>
        </p:spPr>
      </p:pic>
      <p:sp>
        <p:nvSpPr>
          <p:cNvPr id="13" name="TextBox 12"/>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12" name="Footer Placeholder 1">
            <a:extLst>
              <a:ext uri="{FF2B5EF4-FFF2-40B4-BE49-F238E27FC236}">
                <a16:creationId xmlns:a16="http://schemas.microsoft.com/office/drawing/2014/main" id="{4091CA5D-42D9-495E-9C75-1A7350C2E8FD}"/>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2020 	 </a:t>
            </a:r>
          </a:p>
        </p:txBody>
      </p:sp>
      <p:pic>
        <p:nvPicPr>
          <p:cNvPr id="14" name="Picture Placeholder 5">
            <a:extLst>
              <a:ext uri="{FF2B5EF4-FFF2-40B4-BE49-F238E27FC236}">
                <a16:creationId xmlns:a16="http://schemas.microsoft.com/office/drawing/2014/main" id="{10C87938-6103-4FA8-A99D-1E0AB427DA95}"/>
              </a:ext>
            </a:extLst>
          </p:cNvPr>
          <p:cNvPicPr>
            <a:picLocks noGrp="1" noChangeAspect="1"/>
          </p:cNvPicPr>
          <p:nvPr>
            <p:ph type="pic" sz="quarter" idx="14"/>
          </p:nvPr>
        </p:nvPicPr>
        <p:blipFill>
          <a:blip r:embed="rId4" cstate="hqprint">
            <a:extLst>
              <a:ext uri="{28A0092B-C50C-407E-A947-70E740481C1C}">
                <a14:useLocalDpi xmlns:a14="http://schemas.microsoft.com/office/drawing/2010/main" val="0"/>
              </a:ext>
            </a:extLst>
          </a:blip>
          <a:srcRect/>
          <a:stretch>
            <a:fillRect/>
          </a:stretch>
        </p:blipFill>
        <p:spPr>
          <a:xfrm>
            <a:off x="3224136" y="923391"/>
            <a:ext cx="2300831" cy="2300831"/>
          </a:xfrm>
          <a:prstGeom prst="rect">
            <a:avLst/>
          </a:prstGeom>
        </p:spPr>
      </p:pic>
      <p:pic>
        <p:nvPicPr>
          <p:cNvPr id="16" name="Picture Placeholder 15">
            <a:hlinkClick r:id="rId5"/>
            <a:extLst>
              <a:ext uri="{FF2B5EF4-FFF2-40B4-BE49-F238E27FC236}">
                <a16:creationId xmlns:a16="http://schemas.microsoft.com/office/drawing/2014/main" id="{384EA97A-7B7A-4ADF-A918-C6473FD5EF40}"/>
              </a:ext>
            </a:extLst>
          </p:cNvPr>
          <p:cNvPicPr>
            <a:picLocks noGrp="1" noChangeAspect="1"/>
          </p:cNvPicPr>
          <p:nvPr>
            <p:ph type="pic" sz="quarter" idx="13"/>
          </p:nvPr>
        </p:nvPicPr>
        <p:blipFill>
          <a:blip r:embed="rId6" cstate="hqprint">
            <a:extLst>
              <a:ext uri="{28A0092B-C50C-407E-A947-70E740481C1C}">
                <a14:useLocalDpi xmlns:a14="http://schemas.microsoft.com/office/drawing/2010/main" val="0"/>
              </a:ext>
            </a:extLst>
          </a:blip>
          <a:srcRect l="1152" r="1152"/>
          <a:stretch>
            <a:fillRect/>
          </a:stretch>
        </p:blipFill>
        <p:spPr>
          <a:xfrm>
            <a:off x="9459913" y="2778125"/>
            <a:ext cx="2162175" cy="313055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7518267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651D86-383D-45DB-A701-76B5BFCFE28F}" type="slidenum">
              <a:rPr lang="en-GB" smtClean="0"/>
              <a:pPr/>
              <a:t>2</a:t>
            </a:fld>
            <a:endParaRPr lang="en-GB" dirty="0"/>
          </a:p>
        </p:txBody>
      </p:sp>
      <p:sp>
        <p:nvSpPr>
          <p:cNvPr id="3" name="TextBox 2"/>
          <p:cNvSpPr txBox="1"/>
          <p:nvPr/>
        </p:nvSpPr>
        <p:spPr>
          <a:xfrm>
            <a:off x="434893" y="319048"/>
            <a:ext cx="9177913" cy="830997"/>
          </a:xfrm>
          <a:prstGeom prst="rect">
            <a:avLst/>
          </a:prstGeom>
          <a:solidFill>
            <a:srgbClr val="95519E"/>
          </a:solidFill>
        </p:spPr>
        <p:txBody>
          <a:bodyPr wrap="square" rtlCol="0">
            <a:spAutoFit/>
          </a:bodyPr>
          <a:lstStyle/>
          <a:p>
            <a:r>
              <a:rPr lang="en-GB" sz="4800" dirty="0">
                <a:solidFill>
                  <a:schemeClr val="bg1"/>
                </a:solidFill>
                <a:latin typeface="League Spartan" panose="00000800000000000000" pitchFamily="50" charset="0"/>
                <a:ea typeface="Lato" panose="020F0502020204030203" pitchFamily="34" charset="0"/>
                <a:cs typeface="Lato" panose="020F0502020204030203" pitchFamily="34" charset="0"/>
              </a:rPr>
              <a:t>Using this PowerPoint</a:t>
            </a:r>
          </a:p>
        </p:txBody>
      </p:sp>
      <p:sp>
        <p:nvSpPr>
          <p:cNvPr id="5" name="TextBox 4"/>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6" name="TextBox 5"/>
          <p:cNvSpPr txBox="1"/>
          <p:nvPr/>
        </p:nvSpPr>
        <p:spPr>
          <a:xfrm>
            <a:off x="523052" y="1441599"/>
            <a:ext cx="11246384" cy="4825232"/>
          </a:xfrm>
          <a:prstGeom prst="rect">
            <a:avLst/>
          </a:prstGeom>
          <a:noFill/>
        </p:spPr>
        <p:txBody>
          <a:bodyPr wrap="square" rtlCol="0">
            <a:spAutoFit/>
          </a:bodyPr>
          <a:lstStyle/>
          <a:p>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The slides in this presentation are divided into two sections:</a:t>
            </a:r>
          </a:p>
          <a:p>
            <a:pPr marL="514350" indent="-514350">
              <a:lnSpc>
                <a:spcPct val="150000"/>
              </a:lnSpc>
              <a:buAutoNum type="romanLcParenBoth"/>
            </a:pPr>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Teacher slides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(purple) – provide key information regarding lesson preparation</a:t>
            </a:r>
          </a:p>
          <a:p>
            <a:pPr marL="514350" indent="-514350">
              <a:lnSpc>
                <a:spcPct val="150000"/>
              </a:lnSpc>
              <a:buAutoNum type="romanLcParenBoth"/>
            </a:pPr>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Pupil slides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(white) – provide a visual focus point for pupils during the lesson and delivery notes for teachers about the activities.  Click ‘notes’ to view these. </a:t>
            </a:r>
          </a:p>
          <a:p>
            <a:pPr>
              <a:lnSpc>
                <a:spcPct val="150000"/>
              </a:lnSpc>
            </a:pP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Ensure that you select ‘Use Presenter View’ under the ‘Slide Show’ tab – this will allow you to preview the teaching notes on your monitor while the main presentation is displayed on a screen/smartboard.</a:t>
            </a:r>
          </a:p>
        </p:txBody>
      </p:sp>
      <p:sp>
        <p:nvSpPr>
          <p:cNvPr id="7" name="Footer Placeholder 1">
            <a:extLst>
              <a:ext uri="{FF2B5EF4-FFF2-40B4-BE49-F238E27FC236}">
                <a16:creationId xmlns:a16="http://schemas.microsoft.com/office/drawing/2014/main" id="{EC7CA217-AEDF-4A46-9BDC-C6F7F50DF338}"/>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2020 	 </a:t>
            </a:r>
          </a:p>
        </p:txBody>
      </p:sp>
      <p:pic>
        <p:nvPicPr>
          <p:cNvPr id="8" name="Picture 7">
            <a:extLst>
              <a:ext uri="{FF2B5EF4-FFF2-40B4-BE49-F238E27FC236}">
                <a16:creationId xmlns:a16="http://schemas.microsoft.com/office/drawing/2014/main" id="{1B0D8D24-C2B6-4166-B416-5D747CB4FEA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0312400" y="5092700"/>
            <a:ext cx="2044700" cy="2044700"/>
          </a:xfrm>
          <a:prstGeom prst="rect">
            <a:avLst/>
          </a:prstGeom>
        </p:spPr>
      </p:pic>
    </p:spTree>
    <p:extLst>
      <p:ext uri="{BB962C8B-B14F-4D97-AF65-F5344CB8AC3E}">
        <p14:creationId xmlns:p14="http://schemas.microsoft.com/office/powerpoint/2010/main" val="33887938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4489547">
            <a:off x="9938657" y="3310406"/>
            <a:ext cx="1966668" cy="1660913"/>
          </a:xfrm>
          <a:prstGeom prst="rect">
            <a:avLst/>
          </a:prstGeom>
        </p:spPr>
      </p:pic>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450099">
            <a:off x="6386645" y="4148281"/>
            <a:ext cx="1966668" cy="1660913"/>
          </a:xfrm>
          <a:prstGeom prst="rect">
            <a:avLst/>
          </a:prstGeom>
        </p:spPr>
      </p:pic>
      <p:sp>
        <p:nvSpPr>
          <p:cNvPr id="2" name="Slide Number Placeholder 1"/>
          <p:cNvSpPr>
            <a:spLocks noGrp="1"/>
          </p:cNvSpPr>
          <p:nvPr>
            <p:ph type="sldNum" sz="quarter" idx="12"/>
          </p:nvPr>
        </p:nvSpPr>
        <p:spPr/>
        <p:txBody>
          <a:bodyPr/>
          <a:lstStyle/>
          <a:p>
            <a:fld id="{2D651D86-383D-45DB-A701-76B5BFCFE28F}" type="slidenum">
              <a:rPr lang="en-GB" smtClean="0"/>
              <a:pPr/>
              <a:t>3</a:t>
            </a:fld>
            <a:endParaRPr lang="en-GB" dirty="0"/>
          </a:p>
        </p:txBody>
      </p:sp>
      <p:sp>
        <p:nvSpPr>
          <p:cNvPr id="3" name="TextBox 2"/>
          <p:cNvSpPr txBox="1"/>
          <p:nvPr/>
        </p:nvSpPr>
        <p:spPr>
          <a:xfrm>
            <a:off x="408980" y="356720"/>
            <a:ext cx="9177913" cy="830997"/>
          </a:xfrm>
          <a:prstGeom prst="rect">
            <a:avLst/>
          </a:prstGeom>
          <a:solidFill>
            <a:srgbClr val="95519E"/>
          </a:solidFill>
        </p:spPr>
        <p:txBody>
          <a:bodyPr wrap="square" rtlCol="0">
            <a:spAutoFit/>
          </a:bodyPr>
          <a:lstStyle/>
          <a:p>
            <a:r>
              <a:rPr lang="en-GB" sz="4800" dirty="0">
                <a:solidFill>
                  <a:schemeClr val="bg1"/>
                </a:solidFill>
                <a:latin typeface="League Spartan" panose="00000800000000000000" pitchFamily="50" charset="0"/>
                <a:ea typeface="Lato" panose="020F0502020204030203" pitchFamily="34" charset="0"/>
                <a:cs typeface="Lato" panose="020F0502020204030203" pitchFamily="34" charset="0"/>
              </a:rPr>
              <a:t>Challenge and support</a:t>
            </a:r>
            <a:endParaRPr lang="en-GB" sz="4800" strike="sngStrike" dirty="0">
              <a:solidFill>
                <a:schemeClr val="bg1"/>
              </a:solidFill>
              <a:latin typeface="League Spartan" panose="00000800000000000000" pitchFamily="50" charset="0"/>
              <a:ea typeface="Lato" panose="020F0502020204030203" pitchFamily="34" charset="0"/>
              <a:cs typeface="Lato" panose="020F0502020204030203" pitchFamily="34" charset="0"/>
            </a:endParaRPr>
          </a:p>
        </p:txBody>
      </p:sp>
      <p:sp>
        <p:nvSpPr>
          <p:cNvPr id="4" name="TextBox 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5" name="TextBox 4"/>
          <p:cNvSpPr txBox="1"/>
          <p:nvPr/>
        </p:nvSpPr>
        <p:spPr>
          <a:xfrm>
            <a:off x="605868" y="1535587"/>
            <a:ext cx="5352510" cy="5262979"/>
          </a:xfrm>
          <a:prstGeom prst="rect">
            <a:avLst/>
          </a:prstGeom>
          <a:noFill/>
        </p:spPr>
        <p:txBody>
          <a:bodyPr wrap="square" rtlCol="0">
            <a:spAutoFit/>
          </a:bodyPr>
          <a:lstStyle/>
          <a:p>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The lesson includes suggestions for  challenge and support activities, to help you differentiate appropriately for your class.  </a:t>
            </a: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Challenge activities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deepen and extend the learning for those who need more challenge or who finish the activity quickly. </a:t>
            </a: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Support activities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are adapted to be more accessible for those who need it.</a:t>
            </a: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860697">
            <a:off x="9345940" y="2850452"/>
            <a:ext cx="481906" cy="963810"/>
          </a:xfrm>
          <a:prstGeom prst="rect">
            <a:avLst/>
          </a:prstGeom>
        </p:spPr>
      </p:pic>
      <p:pic>
        <p:nvPicPr>
          <p:cNvPr id="8" name="Picture 7"/>
          <p:cNvPicPr>
            <a:picLocks noChangeAspect="1"/>
          </p:cNvPicPr>
          <p:nvPr/>
        </p:nvPicPr>
        <p:blipFill rotWithShape="1">
          <a:blip r:embed="rId5" cstate="print">
            <a:extLst>
              <a:ext uri="{28A0092B-C50C-407E-A947-70E740481C1C}">
                <a14:useLocalDpi xmlns:a14="http://schemas.microsoft.com/office/drawing/2010/main" val="0"/>
              </a:ext>
            </a:extLst>
          </a:blip>
          <a:srcRect l="59958" b="29919"/>
          <a:stretch/>
        </p:blipFill>
        <p:spPr>
          <a:xfrm>
            <a:off x="8305007" y="3615731"/>
            <a:ext cx="766525" cy="844077"/>
          </a:xfrm>
          <a:prstGeom prst="rect">
            <a:avLst/>
          </a:prstGeom>
        </p:spPr>
      </p:pic>
      <p:sp>
        <p:nvSpPr>
          <p:cNvPr id="11" name="TextBox 10"/>
          <p:cNvSpPr txBox="1"/>
          <p:nvPr/>
        </p:nvSpPr>
        <p:spPr>
          <a:xfrm rot="19878837">
            <a:off x="6614819" y="4783828"/>
            <a:ext cx="1386585" cy="375666"/>
          </a:xfrm>
          <a:prstGeom prst="rect">
            <a:avLst/>
          </a:prstGeom>
          <a:noFill/>
        </p:spPr>
        <p:txBody>
          <a:bodyPr wrap="square" rtlCol="0">
            <a:spAutoFit/>
          </a:bodyPr>
          <a:lstStyle/>
          <a:p>
            <a:r>
              <a:rPr lang="en-GB" dirty="0">
                <a:latin typeface="League Spartan" panose="00000800000000000000" pitchFamily="50" charset="0"/>
              </a:rPr>
              <a:t>Challenge</a:t>
            </a:r>
          </a:p>
        </p:txBody>
      </p:sp>
      <p:sp>
        <p:nvSpPr>
          <p:cNvPr id="12" name="TextBox 11"/>
          <p:cNvSpPr txBox="1"/>
          <p:nvPr/>
        </p:nvSpPr>
        <p:spPr>
          <a:xfrm rot="1567822">
            <a:off x="10305885" y="4049209"/>
            <a:ext cx="1386585" cy="375666"/>
          </a:xfrm>
          <a:prstGeom prst="rect">
            <a:avLst/>
          </a:prstGeom>
          <a:noFill/>
        </p:spPr>
        <p:txBody>
          <a:bodyPr wrap="square" rtlCol="0">
            <a:spAutoFit/>
          </a:bodyPr>
          <a:lstStyle/>
          <a:p>
            <a:r>
              <a:rPr lang="en-GB" dirty="0">
                <a:latin typeface="League Spartan" panose="00000800000000000000" pitchFamily="50" charset="0"/>
              </a:rPr>
              <a:t>Support</a:t>
            </a:r>
          </a:p>
        </p:txBody>
      </p:sp>
      <p:sp>
        <p:nvSpPr>
          <p:cNvPr id="17" name="TextBox 16"/>
          <p:cNvSpPr txBox="1"/>
          <p:nvPr/>
        </p:nvSpPr>
        <p:spPr>
          <a:xfrm>
            <a:off x="6412422" y="1532883"/>
            <a:ext cx="5291914" cy="1200329"/>
          </a:xfrm>
          <a:prstGeom prst="rect">
            <a:avLst/>
          </a:prstGeom>
          <a:noFill/>
        </p:spPr>
        <p:txBody>
          <a:bodyPr wrap="square" rtlCol="0">
            <a:spAutoFit/>
          </a:bodyPr>
          <a:lstStyle/>
          <a:p>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Look for the logo on the pupil slides.  See delivery notes for details of the activities.</a:t>
            </a:r>
          </a:p>
        </p:txBody>
      </p:sp>
      <p:sp>
        <p:nvSpPr>
          <p:cNvPr id="14" name="Footer Placeholder 1">
            <a:extLst>
              <a:ext uri="{FF2B5EF4-FFF2-40B4-BE49-F238E27FC236}">
                <a16:creationId xmlns:a16="http://schemas.microsoft.com/office/drawing/2014/main" id="{AFA0FFED-3665-4F74-AA68-CB4F2D4E0CBB}"/>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2020 	 </a:t>
            </a:r>
          </a:p>
        </p:txBody>
      </p:sp>
      <p:pic>
        <p:nvPicPr>
          <p:cNvPr id="18" name="Picture 17">
            <a:extLst>
              <a:ext uri="{FF2B5EF4-FFF2-40B4-BE49-F238E27FC236}">
                <a16:creationId xmlns:a16="http://schemas.microsoft.com/office/drawing/2014/main" id="{160AF0D0-1782-498F-89C5-B39CDDBD7B86}"/>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10312400" y="5092700"/>
            <a:ext cx="2044700" cy="2044700"/>
          </a:xfrm>
          <a:prstGeom prst="rect">
            <a:avLst/>
          </a:prstGeom>
        </p:spPr>
      </p:pic>
    </p:spTree>
    <p:extLst>
      <p:ext uri="{BB962C8B-B14F-4D97-AF65-F5344CB8AC3E}">
        <p14:creationId xmlns:p14="http://schemas.microsoft.com/office/powerpoint/2010/main" val="24284863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7" name="Straight Connector 6"/>
          <p:cNvCxnSpPr/>
          <p:nvPr/>
        </p:nvCxnSpPr>
        <p:spPr>
          <a:xfrm>
            <a:off x="365767" y="178676"/>
            <a:ext cx="0" cy="657947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6387048" y="1424630"/>
            <a:ext cx="5227036" cy="4464893"/>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Slide Number Placeholder 4"/>
          <p:cNvSpPr>
            <a:spLocks noGrp="1"/>
          </p:cNvSpPr>
          <p:nvPr>
            <p:ph type="sldNum" sz="quarter" idx="12"/>
          </p:nvPr>
        </p:nvSpPr>
        <p:spPr/>
        <p:txBody>
          <a:bodyPr/>
          <a:lstStyle/>
          <a:p>
            <a:fld id="{2D651D86-383D-45DB-A701-76B5BFCFE28F}" type="slidenum">
              <a:rPr lang="en-GB" smtClean="0"/>
              <a:t>4</a:t>
            </a:fld>
            <a:endParaRPr lang="en-GB" dirty="0"/>
          </a:p>
        </p:txBody>
      </p:sp>
      <p:sp>
        <p:nvSpPr>
          <p:cNvPr id="12" name="TextBox 11"/>
          <p:cNvSpPr txBox="1"/>
          <p:nvPr/>
        </p:nvSpPr>
        <p:spPr>
          <a:xfrm>
            <a:off x="764637" y="380604"/>
            <a:ext cx="3155553" cy="830997"/>
          </a:xfrm>
          <a:prstGeom prst="rect">
            <a:avLst/>
          </a:prstGeom>
          <a:solidFill>
            <a:srgbClr val="95519E"/>
          </a:solidFill>
        </p:spPr>
        <p:txBody>
          <a:bodyPr wrap="square" rtlCol="0">
            <a:spAutoFit/>
          </a:bodyPr>
          <a:lstStyle/>
          <a:p>
            <a:r>
              <a:rPr lang="en-GB" sz="4800" dirty="0">
                <a:solidFill>
                  <a:schemeClr val="bg1"/>
                </a:solidFill>
                <a:latin typeface="League Spartan" panose="00000800000000000000" pitchFamily="50" charset="0"/>
                <a:ea typeface="Lato" panose="020F0502020204030203" pitchFamily="34" charset="0"/>
                <a:cs typeface="Lato" panose="020F0502020204030203" pitchFamily="34" charset="0"/>
              </a:rPr>
              <a:t>Context</a:t>
            </a:r>
          </a:p>
        </p:txBody>
      </p:sp>
      <p:sp>
        <p:nvSpPr>
          <p:cNvPr id="14" name="TextBox 1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11" name="Footer Placeholder 1">
            <a:extLst>
              <a:ext uri="{FF2B5EF4-FFF2-40B4-BE49-F238E27FC236}">
                <a16:creationId xmlns:a16="http://schemas.microsoft.com/office/drawing/2014/main" id="{B77B7665-0FD2-46A4-A829-ED008CDEC57B}"/>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2020 	 </a:t>
            </a:r>
          </a:p>
        </p:txBody>
      </p:sp>
      <p:sp>
        <p:nvSpPr>
          <p:cNvPr id="9" name="TextBox 8">
            <a:extLst>
              <a:ext uri="{FF2B5EF4-FFF2-40B4-BE49-F238E27FC236}">
                <a16:creationId xmlns:a16="http://schemas.microsoft.com/office/drawing/2014/main" id="{BD2919AC-AD88-44F8-811B-2C89A5A7E2EF}"/>
              </a:ext>
            </a:extLst>
          </p:cNvPr>
          <p:cNvSpPr txBox="1"/>
          <p:nvPr/>
        </p:nvSpPr>
        <p:spPr>
          <a:xfrm>
            <a:off x="758773" y="1379496"/>
            <a:ext cx="10617657" cy="3785652"/>
          </a:xfrm>
          <a:prstGeom prst="rect">
            <a:avLst/>
          </a:prstGeom>
          <a:noFill/>
        </p:spPr>
        <p:txBody>
          <a:bodyPr wrap="square" rtlCol="0">
            <a:spAutoFit/>
          </a:bodyPr>
          <a:lstStyle/>
          <a:p>
            <a:pPr algn="just"/>
            <a:r>
              <a:rPr lang="en-GB" sz="2400" dirty="0">
                <a:solidFill>
                  <a:schemeClr val="bg1"/>
                </a:solidFill>
                <a:latin typeface="Lato" panose="020F0502020204030203"/>
              </a:rPr>
              <a:t>This is the second of four lessons for upper key stage 2 pupils providing age-appropriate drug and alcohol education. This lesson focuses on legal and illegal drugs, other than medicines, and the associated effects and risks. Pupils also explore how the risk of drug use may vary depending on factors such as the strength of the drug, how much is taken and how often, the person and the situation.</a:t>
            </a:r>
          </a:p>
          <a:p>
            <a:pPr algn="just"/>
            <a:r>
              <a:rPr lang="en-GB" sz="2400" dirty="0">
                <a:solidFill>
                  <a:schemeClr val="bg1"/>
                </a:solidFill>
                <a:latin typeface="Lato" panose="020F0502020204030203"/>
              </a:rPr>
              <a:t> </a:t>
            </a:r>
          </a:p>
          <a:p>
            <a:pPr algn="just"/>
            <a:r>
              <a:rPr lang="en-GB" sz="2400" dirty="0">
                <a:solidFill>
                  <a:schemeClr val="bg1"/>
                </a:solidFill>
                <a:latin typeface="Lato" panose="020F0502020204030203"/>
              </a:rPr>
              <a:t>Neither this, nor any of the other lessons, is designed to be taught in isolation, but should always form part of a planned, developmental PSHE education programme.</a:t>
            </a:r>
          </a:p>
        </p:txBody>
      </p:sp>
      <p:pic>
        <p:nvPicPr>
          <p:cNvPr id="13" name="Picture 12">
            <a:extLst>
              <a:ext uri="{FF2B5EF4-FFF2-40B4-BE49-F238E27FC236}">
                <a16:creationId xmlns:a16="http://schemas.microsoft.com/office/drawing/2014/main" id="{77C70864-0881-4CBE-AD45-8EB0ED9A2B05}"/>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0312400" y="5092700"/>
            <a:ext cx="2044700" cy="2044700"/>
          </a:xfrm>
          <a:prstGeom prst="rect">
            <a:avLst/>
          </a:prstGeom>
        </p:spPr>
      </p:pic>
    </p:spTree>
    <p:extLst>
      <p:ext uri="{BB962C8B-B14F-4D97-AF65-F5344CB8AC3E}">
        <p14:creationId xmlns:p14="http://schemas.microsoft.com/office/powerpoint/2010/main" val="247924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7" name="Straight Connector 6"/>
          <p:cNvCxnSpPr/>
          <p:nvPr/>
        </p:nvCxnSpPr>
        <p:spPr>
          <a:xfrm>
            <a:off x="365767" y="178676"/>
            <a:ext cx="0" cy="657947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5" name="Rectangle 14"/>
          <p:cNvSpPr/>
          <p:nvPr/>
        </p:nvSpPr>
        <p:spPr>
          <a:xfrm>
            <a:off x="1088433" y="941302"/>
            <a:ext cx="5227036" cy="4475255"/>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6387048" y="1424630"/>
            <a:ext cx="5227036" cy="4464893"/>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Slide Number Placeholder 4"/>
          <p:cNvSpPr>
            <a:spLocks noGrp="1"/>
          </p:cNvSpPr>
          <p:nvPr>
            <p:ph type="sldNum" sz="quarter" idx="12"/>
          </p:nvPr>
        </p:nvSpPr>
        <p:spPr/>
        <p:txBody>
          <a:bodyPr/>
          <a:lstStyle/>
          <a:p>
            <a:fld id="{2D651D86-383D-45DB-A701-76B5BFCFE28F}" type="slidenum">
              <a:rPr lang="en-GB" smtClean="0"/>
              <a:t>5</a:t>
            </a:fld>
            <a:endParaRPr lang="en-GB" dirty="0"/>
          </a:p>
        </p:txBody>
      </p:sp>
      <p:sp>
        <p:nvSpPr>
          <p:cNvPr id="12" name="TextBox 11"/>
          <p:cNvSpPr txBox="1"/>
          <p:nvPr/>
        </p:nvSpPr>
        <p:spPr>
          <a:xfrm>
            <a:off x="475656" y="361944"/>
            <a:ext cx="9284346" cy="769441"/>
          </a:xfrm>
          <a:prstGeom prst="rect">
            <a:avLst/>
          </a:prstGeom>
          <a:solidFill>
            <a:srgbClr val="95519E"/>
          </a:solidFill>
        </p:spPr>
        <p:txBody>
          <a:bodyPr wrap="square" rtlCol="0">
            <a:spAutoFit/>
          </a:bodyPr>
          <a:lstStyle/>
          <a:p>
            <a:r>
              <a:rPr lang="en-GB" sz="4400" dirty="0">
                <a:solidFill>
                  <a:schemeClr val="bg1"/>
                </a:solidFill>
                <a:latin typeface="League Spartan" panose="00000800000000000000" pitchFamily="50" charset="0"/>
                <a:ea typeface="Lato" panose="020F0502020204030203" pitchFamily="34" charset="0"/>
                <a:cs typeface="Lato" panose="020F0502020204030203" pitchFamily="34" charset="0"/>
              </a:rPr>
              <a:t>Developing subject  knowledge</a:t>
            </a:r>
          </a:p>
        </p:txBody>
      </p:sp>
      <p:sp>
        <p:nvSpPr>
          <p:cNvPr id="14" name="TextBox 1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9" name="Footer Placeholder 1">
            <a:extLst>
              <a:ext uri="{FF2B5EF4-FFF2-40B4-BE49-F238E27FC236}">
                <a16:creationId xmlns:a16="http://schemas.microsoft.com/office/drawing/2014/main" id="{CC19E3E8-7BD0-44A1-94E8-F53CF01D6CCD}"/>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 PSHE Association 2020 	 </a:t>
            </a:r>
            <a:endParaRPr lang="en-GB" dirty="0"/>
          </a:p>
        </p:txBody>
      </p:sp>
      <p:sp>
        <p:nvSpPr>
          <p:cNvPr id="17" name="TextBox 16">
            <a:extLst>
              <a:ext uri="{FF2B5EF4-FFF2-40B4-BE49-F238E27FC236}">
                <a16:creationId xmlns:a16="http://schemas.microsoft.com/office/drawing/2014/main" id="{801F56D8-7901-4729-B505-0208C26752D4}"/>
              </a:ext>
            </a:extLst>
          </p:cNvPr>
          <p:cNvSpPr txBox="1"/>
          <p:nvPr/>
        </p:nvSpPr>
        <p:spPr>
          <a:xfrm>
            <a:off x="359242" y="1368614"/>
            <a:ext cx="7285980" cy="830997"/>
          </a:xfrm>
          <a:prstGeom prst="rect">
            <a:avLst/>
          </a:prstGeom>
          <a:noFill/>
        </p:spPr>
        <p:txBody>
          <a:bodyPr wrap="square" rtlCol="0">
            <a:spAutoFit/>
          </a:bodyPr>
          <a:lstStyle/>
          <a:p>
            <a:r>
              <a:rPr lang="en-GB" sz="2400" dirty="0">
                <a:solidFill>
                  <a:schemeClr val="bg1"/>
                </a:solidFill>
                <a:latin typeface="Lato" panose="020B0604020202020204" charset="0"/>
                <a:ea typeface="Lato" panose="020B0604020202020204" charset="0"/>
                <a:cs typeface="Lato" panose="020B0604020202020204" charset="0"/>
              </a:rPr>
              <a:t>Key information on content related to these lessons can be found in the Year 5-6 Knowledge Organiser.</a:t>
            </a:r>
            <a:endParaRPr lang="en-GB" sz="2000" dirty="0">
              <a:solidFill>
                <a:schemeClr val="bg1"/>
              </a:solidFill>
              <a:latin typeface="Lato" panose="020B0604020202020204" charset="0"/>
              <a:ea typeface="Lato" panose="020B0604020202020204" charset="0"/>
              <a:cs typeface="Lato" panose="020B0604020202020204" charset="0"/>
            </a:endParaRPr>
          </a:p>
        </p:txBody>
      </p:sp>
      <p:sp>
        <p:nvSpPr>
          <p:cNvPr id="18" name="TextBox 17">
            <a:extLst>
              <a:ext uri="{FF2B5EF4-FFF2-40B4-BE49-F238E27FC236}">
                <a16:creationId xmlns:a16="http://schemas.microsoft.com/office/drawing/2014/main" id="{3888CBB9-15C1-4C13-AB94-44EFF1CB8C50}"/>
              </a:ext>
            </a:extLst>
          </p:cNvPr>
          <p:cNvSpPr txBox="1"/>
          <p:nvPr/>
        </p:nvSpPr>
        <p:spPr>
          <a:xfrm>
            <a:off x="373225" y="2540959"/>
            <a:ext cx="5391807" cy="1938992"/>
          </a:xfrm>
          <a:prstGeom prst="rect">
            <a:avLst/>
          </a:prstGeom>
          <a:noFill/>
        </p:spPr>
        <p:txBody>
          <a:bodyPr wrap="square" rtlCol="0">
            <a:spAutoFit/>
          </a:bodyPr>
          <a:lstStyle/>
          <a:p>
            <a:r>
              <a:rPr lang="en-GB" sz="2400" dirty="0">
                <a:solidFill>
                  <a:schemeClr val="bg1"/>
                </a:solidFill>
                <a:latin typeface="Lato" panose="020B0604020202020204" charset="0"/>
                <a:ea typeface="Lato" panose="020B0604020202020204" charset="0"/>
                <a:cs typeface="Lato" panose="020B0604020202020204" charset="0"/>
              </a:rPr>
              <a:t>Advice on safe practice, dispelling common misconceptions, visitors to the classroom and other important information can be found in </a:t>
            </a:r>
            <a:r>
              <a:rPr lang="en-GB" sz="2400" i="1" dirty="0">
                <a:solidFill>
                  <a:schemeClr val="bg1"/>
                </a:solidFill>
                <a:latin typeface="Lato" panose="020B0604020202020204" charset="0"/>
                <a:ea typeface="Lato" panose="020B0604020202020204" charset="0"/>
                <a:cs typeface="Lato" panose="020B0604020202020204" charset="0"/>
              </a:rPr>
              <a:t>Teacher Guidance: Drug and alcohol education</a:t>
            </a:r>
            <a:endParaRPr lang="en-GB" sz="2000" dirty="0">
              <a:solidFill>
                <a:schemeClr val="bg1"/>
              </a:solidFill>
              <a:latin typeface="Lato" panose="020B0604020202020204" charset="0"/>
              <a:ea typeface="Lato" panose="020B0604020202020204" charset="0"/>
              <a:cs typeface="Lato" panose="020B0604020202020204" charset="0"/>
            </a:endParaRPr>
          </a:p>
        </p:txBody>
      </p:sp>
      <p:sp>
        <p:nvSpPr>
          <p:cNvPr id="22" name="TextBox 21">
            <a:extLst>
              <a:ext uri="{FF2B5EF4-FFF2-40B4-BE49-F238E27FC236}">
                <a16:creationId xmlns:a16="http://schemas.microsoft.com/office/drawing/2014/main" id="{0D92B8B4-CF23-4D45-90FE-519D8DF19F63}"/>
              </a:ext>
            </a:extLst>
          </p:cNvPr>
          <p:cNvSpPr txBox="1"/>
          <p:nvPr/>
        </p:nvSpPr>
        <p:spPr>
          <a:xfrm>
            <a:off x="384820" y="4684390"/>
            <a:ext cx="8663645" cy="1938992"/>
          </a:xfrm>
          <a:prstGeom prst="rect">
            <a:avLst/>
          </a:prstGeom>
          <a:noFill/>
        </p:spPr>
        <p:txBody>
          <a:bodyPr wrap="square" rtlCol="0">
            <a:spAutoFit/>
          </a:bodyPr>
          <a:lstStyle/>
          <a:p>
            <a:r>
              <a:rPr lang="en-GB" sz="2400" dirty="0">
                <a:solidFill>
                  <a:schemeClr val="bg1"/>
                </a:solidFill>
                <a:latin typeface="Lato" panose="020B0604020202020204" charset="0"/>
                <a:ea typeface="Lato" panose="020B0604020202020204" charset="0"/>
                <a:cs typeface="Lato" panose="020B0604020202020204" charset="0"/>
              </a:rPr>
              <a:t>Data sources to inform your planning can be found within our document that outlines the approach of these lessons </a:t>
            </a:r>
            <a:r>
              <a:rPr lang="en-GB" sz="2400" i="1" dirty="0">
                <a:solidFill>
                  <a:schemeClr val="bg1"/>
                </a:solidFill>
                <a:latin typeface="Lato" panose="020B0604020202020204" charset="0"/>
                <a:ea typeface="Lato" panose="020B0604020202020204" charset="0"/>
                <a:cs typeface="Lato" panose="020B0604020202020204" charset="0"/>
              </a:rPr>
              <a:t>Evidence Review: Effective drug and alcohol education, </a:t>
            </a:r>
            <a:r>
              <a:rPr lang="en-GB" sz="2400" dirty="0">
                <a:solidFill>
                  <a:schemeClr val="bg1"/>
                </a:solidFill>
                <a:latin typeface="Lato" panose="020B0604020202020204" charset="0"/>
                <a:ea typeface="Lato" panose="020B0604020202020204" charset="0"/>
                <a:cs typeface="Lato" panose="020B0604020202020204" charset="0"/>
              </a:rPr>
              <a:t>along with advice regarding how to talk to young people about addiction, dependency and problematic substance use.</a:t>
            </a:r>
            <a:endParaRPr lang="en-GB" sz="2000" dirty="0">
              <a:solidFill>
                <a:schemeClr val="bg1"/>
              </a:solidFill>
              <a:latin typeface="Lato" panose="020B0604020202020204" charset="0"/>
              <a:ea typeface="Lato" panose="020B0604020202020204" charset="0"/>
              <a:cs typeface="Lato" panose="020B0604020202020204" charset="0"/>
            </a:endParaRPr>
          </a:p>
        </p:txBody>
      </p:sp>
      <p:pic>
        <p:nvPicPr>
          <p:cNvPr id="19" name="Picture 18">
            <a:extLst>
              <a:ext uri="{FF2B5EF4-FFF2-40B4-BE49-F238E27FC236}">
                <a16:creationId xmlns:a16="http://schemas.microsoft.com/office/drawing/2014/main" id="{06EC45D1-1023-4A49-9DC0-6D35CA0F59CF}"/>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0312400" y="5092700"/>
            <a:ext cx="2044700" cy="2044700"/>
          </a:xfrm>
          <a:prstGeom prst="rect">
            <a:avLst/>
          </a:prstGeom>
        </p:spPr>
      </p:pic>
      <p:pic>
        <p:nvPicPr>
          <p:cNvPr id="21" name="Picture 20">
            <a:hlinkClick r:id="rId4"/>
            <a:extLst>
              <a:ext uri="{FF2B5EF4-FFF2-40B4-BE49-F238E27FC236}">
                <a16:creationId xmlns:a16="http://schemas.microsoft.com/office/drawing/2014/main" id="{0D418E0B-54E2-4089-AEC7-F7F7513A2C9A}"/>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7722753" y="1462282"/>
            <a:ext cx="3514337" cy="2484480"/>
          </a:xfrm>
          <a:prstGeom prst="rect">
            <a:avLst/>
          </a:prstGeom>
        </p:spPr>
      </p:pic>
      <p:pic>
        <p:nvPicPr>
          <p:cNvPr id="23" name="Picture 22">
            <a:hlinkClick r:id="rId4"/>
            <a:extLst>
              <a:ext uri="{FF2B5EF4-FFF2-40B4-BE49-F238E27FC236}">
                <a16:creationId xmlns:a16="http://schemas.microsoft.com/office/drawing/2014/main" id="{109392B2-6E3D-4431-A4B6-2DA9758CC1DE}"/>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5593823" y="2527132"/>
            <a:ext cx="1425259" cy="201605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4" name="Picture 23">
            <a:extLst>
              <a:ext uri="{FF2B5EF4-FFF2-40B4-BE49-F238E27FC236}">
                <a16:creationId xmlns:a16="http://schemas.microsoft.com/office/drawing/2014/main" id="{FC16433A-4508-47EC-A15E-179245DCB934}"/>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8944123" y="4521391"/>
            <a:ext cx="1522664" cy="215383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3175251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10" name="Straight Connector 9"/>
          <p:cNvCxnSpPr/>
          <p:nvPr/>
        </p:nvCxnSpPr>
        <p:spPr>
          <a:xfrm>
            <a:off x="365767" y="136634"/>
            <a:ext cx="0" cy="672136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graphicFrame>
        <p:nvGraphicFramePr>
          <p:cNvPr id="8" name="Table 7"/>
          <p:cNvGraphicFramePr>
            <a:graphicFrameLocks noGrp="1"/>
          </p:cNvGraphicFramePr>
          <p:nvPr>
            <p:extLst/>
          </p:nvPr>
        </p:nvGraphicFramePr>
        <p:xfrm>
          <a:off x="218449" y="66561"/>
          <a:ext cx="9786975" cy="1666612"/>
        </p:xfrm>
        <a:graphic>
          <a:graphicData uri="http://schemas.openxmlformats.org/drawingml/2006/table">
            <a:tbl>
              <a:tblPr firstRow="1" firstCol="1" bandRow="1"/>
              <a:tblGrid>
                <a:gridCol w="4922848">
                  <a:extLst>
                    <a:ext uri="{9D8B030D-6E8A-4147-A177-3AD203B41FA5}">
                      <a16:colId xmlns:a16="http://schemas.microsoft.com/office/drawing/2014/main" val="3955450005"/>
                    </a:ext>
                  </a:extLst>
                </a:gridCol>
                <a:gridCol w="4864127">
                  <a:extLst>
                    <a:ext uri="{9D8B030D-6E8A-4147-A177-3AD203B41FA5}">
                      <a16:colId xmlns:a16="http://schemas.microsoft.com/office/drawing/2014/main" val="2312097304"/>
                    </a:ext>
                  </a:extLst>
                </a:gridCol>
              </a:tblGrid>
              <a:tr h="1049727">
                <a:tc gridSpan="2">
                  <a:txBody>
                    <a:bodyPr/>
                    <a:lstStyle/>
                    <a:p>
                      <a:pPr marL="107950" marR="109855" algn="l">
                        <a:lnSpc>
                          <a:spcPct val="107000"/>
                        </a:lnSpc>
                        <a:spcBef>
                          <a:spcPts val="300"/>
                        </a:spcBef>
                        <a:spcAft>
                          <a:spcPts val="300"/>
                        </a:spcAft>
                        <a:tabLst>
                          <a:tab pos="2092960" algn="ctr"/>
                          <a:tab pos="4186555" algn="r"/>
                        </a:tabLst>
                      </a:pPr>
                      <a:endParaRPr lang="en-GB" sz="5400" b="0" dirty="0">
                        <a:solidFill>
                          <a:schemeClr val="bg1"/>
                        </a:solidFill>
                        <a:effectLst/>
                        <a:latin typeface="League Spartan" panose="00000800000000000000" pitchFamily="50" charset="0"/>
                        <a:ea typeface="Lato" panose="020F0502020204030203" pitchFamily="34" charset="0"/>
                        <a:cs typeface="Lato" panose="020F0502020204030203" pitchFamily="34" charset="0"/>
                      </a:endParaRPr>
                    </a:p>
                  </a:txBody>
                  <a:tcPr marL="68580" marR="68580" marT="0" marB="0">
                    <a:lnL>
                      <a:noFill/>
                    </a:lnL>
                    <a:lnR>
                      <a:noFill/>
                    </a:lnR>
                    <a:lnT>
                      <a:noFill/>
                    </a:lnT>
                    <a:lnB w="12700" cap="flat" cmpd="sng" algn="ctr">
                      <a:solidFill>
                        <a:srgbClr val="95519E"/>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127983487"/>
                  </a:ext>
                </a:extLst>
              </a:tr>
              <a:tr h="220078">
                <a:tc>
                  <a:txBody>
                    <a:bodyPr/>
                    <a:lstStyle/>
                    <a:p>
                      <a:pPr marL="107950" marR="109855" algn="ctr">
                        <a:lnSpc>
                          <a:spcPct val="107000"/>
                        </a:lnSpc>
                        <a:spcBef>
                          <a:spcPts val="200"/>
                        </a:spcBef>
                        <a:spcAft>
                          <a:spcPts val="200"/>
                        </a:spcAft>
                      </a:pPr>
                      <a:endParaRPr lang="en-GB" sz="1800" dirty="0">
                        <a:solidFill>
                          <a:srgbClr val="95519E"/>
                        </a:solidFill>
                        <a:effectLst/>
                        <a:latin typeface="Lato" panose="020F0502020204030203" pitchFamily="34" charset="0"/>
                        <a:ea typeface="Lato" panose="020F0502020204030203" pitchFamily="34" charset="0"/>
                        <a:cs typeface="Lato" panose="020F0502020204030203" pitchFamily="34" charset="0"/>
                      </a:endParaRPr>
                    </a:p>
                  </a:txBody>
                  <a:tcPr marL="68580" marR="68580" marT="0" marB="0" anchor="ctr">
                    <a:lnL>
                      <a:noFill/>
                    </a:lnL>
                    <a:lnR w="12700" cap="flat" cmpd="sng" algn="ctr">
                      <a:solidFill>
                        <a:srgbClr val="95519E"/>
                      </a:solidFill>
                      <a:prstDash val="solid"/>
                      <a:round/>
                      <a:headEnd type="none" w="med" len="med"/>
                      <a:tailEnd type="none" w="med" len="med"/>
                    </a:lnR>
                    <a:lnT w="12700" cap="flat" cmpd="sng" algn="ctr">
                      <a:solidFill>
                        <a:srgbClr val="95519E"/>
                      </a:solidFill>
                      <a:prstDash val="solid"/>
                      <a:round/>
                      <a:headEnd type="none" w="med" len="med"/>
                      <a:tailEnd type="none" w="med" len="med"/>
                    </a:lnT>
                    <a:lnB w="12700" cap="flat" cmpd="sng" algn="ctr">
                      <a:solidFill>
                        <a:srgbClr val="95519E"/>
                      </a:solidFill>
                      <a:prstDash val="solid"/>
                      <a:round/>
                      <a:headEnd type="none" w="med" len="med"/>
                      <a:tailEnd type="none" w="med" len="med"/>
                    </a:lnB>
                  </a:tcPr>
                </a:tc>
                <a:tc>
                  <a:txBody>
                    <a:bodyPr/>
                    <a:lstStyle/>
                    <a:p>
                      <a:pPr marL="107950" marR="109855" algn="ctr">
                        <a:lnSpc>
                          <a:spcPct val="107000"/>
                        </a:lnSpc>
                        <a:spcBef>
                          <a:spcPts val="200"/>
                        </a:spcBef>
                        <a:spcAft>
                          <a:spcPts val="200"/>
                        </a:spcAft>
                        <a:tabLst>
                          <a:tab pos="2092960" algn="ctr"/>
                          <a:tab pos="4186555" algn="r"/>
                        </a:tabLst>
                      </a:pPr>
                      <a:endParaRPr lang="en-GB" sz="1800" dirty="0">
                        <a:solidFill>
                          <a:srgbClr val="95519E"/>
                        </a:solidFill>
                        <a:effectLst/>
                        <a:latin typeface="Lato" panose="020F0502020204030203" pitchFamily="34" charset="0"/>
                        <a:ea typeface="Lato" panose="020F0502020204030203" pitchFamily="34" charset="0"/>
                        <a:cs typeface="Lato" panose="020F0502020204030203" pitchFamily="34" charset="0"/>
                      </a:endParaRPr>
                    </a:p>
                  </a:txBody>
                  <a:tcPr marL="68580" marR="68580" marT="0" marB="0" anchor="ctr">
                    <a:lnL w="12700" cap="flat" cmpd="sng" algn="ctr">
                      <a:solidFill>
                        <a:srgbClr val="95519E"/>
                      </a:solidFill>
                      <a:prstDash val="solid"/>
                      <a:round/>
                      <a:headEnd type="none" w="med" len="med"/>
                      <a:tailEnd type="none" w="med" len="med"/>
                    </a:lnL>
                    <a:lnR>
                      <a:noFill/>
                    </a:lnR>
                    <a:lnT w="12700" cap="flat" cmpd="sng" algn="ctr">
                      <a:solidFill>
                        <a:srgbClr val="95519E"/>
                      </a:solidFill>
                      <a:prstDash val="solid"/>
                      <a:round/>
                      <a:headEnd type="none" w="med" len="med"/>
                      <a:tailEnd type="none" w="med" len="med"/>
                    </a:lnT>
                    <a:lnB w="12700" cap="flat" cmpd="sng" algn="ctr">
                      <a:solidFill>
                        <a:srgbClr val="95519E"/>
                      </a:solidFill>
                      <a:prstDash val="solid"/>
                      <a:round/>
                      <a:headEnd type="none" w="med" len="med"/>
                      <a:tailEnd type="none" w="med" len="med"/>
                    </a:lnB>
                  </a:tcPr>
                </a:tc>
                <a:extLst>
                  <a:ext uri="{0D108BD9-81ED-4DB2-BD59-A6C34878D82A}">
                    <a16:rowId xmlns:a16="http://schemas.microsoft.com/office/drawing/2014/main" val="1194147248"/>
                  </a:ext>
                </a:extLst>
              </a:tr>
              <a:tr h="264179">
                <a:tc>
                  <a:txBody>
                    <a:bodyPr/>
                    <a:lstStyle/>
                    <a:p>
                      <a:pPr marL="228600" marR="109855" algn="just">
                        <a:lnSpc>
                          <a:spcPct val="107000"/>
                        </a:lnSpc>
                        <a:spcBef>
                          <a:spcPts val="300"/>
                        </a:spcBef>
                        <a:spcAft>
                          <a:spcPts val="300"/>
                        </a:spcAft>
                      </a:pPr>
                      <a:endParaRPr lang="en-GB" sz="1100" dirty="0">
                        <a:solidFill>
                          <a:srgbClr val="95519E"/>
                        </a:solidFill>
                        <a:effectLst/>
                        <a:latin typeface="Calibri" panose="020F0502020204030204" pitchFamily="34" charset="0"/>
                        <a:ea typeface="Calibri" panose="020F0502020204030204" pitchFamily="34" charset="0"/>
                        <a:cs typeface="Times New Roman" panose="02020603050405020304" pitchFamily="18" charset="0"/>
                      </a:endParaRPr>
                    </a:p>
                  </a:txBody>
                  <a:tcPr marL="180000" marR="68580" marT="144000" marB="0">
                    <a:lnL>
                      <a:noFill/>
                    </a:lnL>
                    <a:lnR w="12700" cap="flat" cmpd="sng" algn="ctr">
                      <a:solidFill>
                        <a:srgbClr val="95519E"/>
                      </a:solidFill>
                      <a:prstDash val="solid"/>
                      <a:round/>
                      <a:headEnd type="none" w="med" len="med"/>
                      <a:tailEnd type="none" w="med" len="med"/>
                    </a:lnR>
                    <a:lnT w="12700" cap="flat" cmpd="sng" algn="ctr">
                      <a:solidFill>
                        <a:srgbClr val="95519E"/>
                      </a:solidFill>
                      <a:prstDash val="solid"/>
                      <a:round/>
                      <a:headEnd type="none" w="med" len="med"/>
                      <a:tailEnd type="none" w="med" len="med"/>
                    </a:lnT>
                    <a:lnB>
                      <a:noFill/>
                    </a:lnB>
                  </a:tcPr>
                </a:tc>
                <a:tc>
                  <a:txBody>
                    <a:bodyPr/>
                    <a:lstStyle/>
                    <a:p>
                      <a:pPr marL="0" marR="107950" lvl="0" indent="0">
                        <a:lnSpc>
                          <a:spcPct val="107000"/>
                        </a:lnSpc>
                        <a:spcBef>
                          <a:spcPts val="300"/>
                        </a:spcBef>
                        <a:spcAft>
                          <a:spcPts val="300"/>
                        </a:spcAft>
                        <a:buClr>
                          <a:srgbClr val="9865AF"/>
                        </a:buClr>
                        <a:buFont typeface="+mj-lt"/>
                        <a:buNone/>
                      </a:pPr>
                      <a:endParaRPr lang="en-GB" sz="1100" dirty="0">
                        <a:solidFill>
                          <a:srgbClr val="95519E"/>
                        </a:solidFill>
                        <a:effectLst/>
                        <a:latin typeface="Calibri" panose="020F0502020204030204" pitchFamily="34" charset="0"/>
                        <a:ea typeface="Calibri" panose="020F0502020204030204" pitchFamily="34" charset="0"/>
                        <a:cs typeface="Times New Roman" panose="02020603050405020304" pitchFamily="18" charset="0"/>
                      </a:endParaRPr>
                    </a:p>
                  </a:txBody>
                  <a:tcPr marL="180000" marR="68580" marT="144000" marB="0">
                    <a:lnL w="12700" cap="flat" cmpd="sng" algn="ctr">
                      <a:solidFill>
                        <a:srgbClr val="95519E"/>
                      </a:solidFill>
                      <a:prstDash val="solid"/>
                      <a:round/>
                      <a:headEnd type="none" w="med" len="med"/>
                      <a:tailEnd type="none" w="med" len="med"/>
                    </a:lnL>
                    <a:lnR>
                      <a:noFill/>
                    </a:lnR>
                    <a:lnT w="12700" cap="flat" cmpd="sng" algn="ctr">
                      <a:solidFill>
                        <a:srgbClr val="95519E"/>
                      </a:solidFill>
                      <a:prstDash val="solid"/>
                      <a:round/>
                      <a:headEnd type="none" w="med" len="med"/>
                      <a:tailEnd type="none" w="med" len="med"/>
                    </a:lnT>
                    <a:lnB>
                      <a:noFill/>
                    </a:lnB>
                  </a:tcPr>
                </a:tc>
                <a:extLst>
                  <a:ext uri="{0D108BD9-81ED-4DB2-BD59-A6C34878D82A}">
                    <a16:rowId xmlns:a16="http://schemas.microsoft.com/office/drawing/2014/main" val="3417556032"/>
                  </a:ext>
                </a:extLst>
              </a:tr>
            </a:tbl>
          </a:graphicData>
        </a:graphic>
      </p:graphicFrame>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dirty="0">
                <a:ln>
                  <a:noFill/>
                </a:ln>
                <a:solidFill>
                  <a:schemeClr val="tx1"/>
                </a:solidFill>
                <a:effectLst/>
                <a:latin typeface="Arial" panose="020B0604020202020204" pitchFamily="34" charset="0"/>
              </a:rPr>
              <a:t/>
            </a:r>
            <a:br>
              <a:rPr kumimoji="0" lang="en-GB" altLang="en-US" sz="1800" b="0" i="0" u="none" strike="noStrike" cap="none" normalizeH="0" baseline="0" dirty="0">
                <a:ln>
                  <a:noFill/>
                </a:ln>
                <a:solidFill>
                  <a:schemeClr val="tx1"/>
                </a:solidFill>
                <a:effectLst/>
                <a:latin typeface="Arial" panose="020B0604020202020204" pitchFamily="34" charset="0"/>
              </a:rPr>
            </a:b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2" name="Slide Number Placeholder 1"/>
          <p:cNvSpPr>
            <a:spLocks noGrp="1"/>
          </p:cNvSpPr>
          <p:nvPr>
            <p:ph type="sldNum" sz="quarter" idx="12"/>
          </p:nvPr>
        </p:nvSpPr>
        <p:spPr/>
        <p:txBody>
          <a:bodyPr/>
          <a:lstStyle/>
          <a:p>
            <a:fld id="{2D651D86-383D-45DB-A701-76B5BFCFE28F}" type="slidenum">
              <a:rPr lang="en-GB" smtClean="0"/>
              <a:t>6</a:t>
            </a:fld>
            <a:endParaRPr lang="en-GB" dirty="0"/>
          </a:p>
        </p:txBody>
      </p:sp>
      <p:sp>
        <p:nvSpPr>
          <p:cNvPr id="13" name="TextBox 12"/>
          <p:cNvSpPr txBox="1"/>
          <p:nvPr/>
        </p:nvSpPr>
        <p:spPr>
          <a:xfrm>
            <a:off x="513085" y="2132522"/>
            <a:ext cx="9279842" cy="4447371"/>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3200" b="1" dirty="0">
                <a:latin typeface="League Spartan" panose="00000800000000000000" pitchFamily="50" charset="0"/>
              </a:rPr>
              <a:t>Learning outcomes</a:t>
            </a:r>
          </a:p>
          <a:p>
            <a:pPr lvl="1"/>
            <a:endParaRPr lang="en-GB" sz="1100" b="1" dirty="0">
              <a:latin typeface="Gill Sans MT" panose="020B0502020104020203" pitchFamily="34" charset="0"/>
            </a:endParaRPr>
          </a:p>
          <a:p>
            <a:pPr lvl="1"/>
            <a:endParaRPr lang="en-GB" sz="1100" b="1" dirty="0">
              <a:latin typeface="Gill Sans MT" panose="020B0502020104020203" pitchFamily="34" charset="0"/>
            </a:endParaRPr>
          </a:p>
          <a:p>
            <a:r>
              <a:rPr lang="en-GB" b="1" dirty="0">
                <a:latin typeface="League Spartan" panose="00000800000000000000" pitchFamily="50" charset="0"/>
              </a:rPr>
              <a:t>Pupils will be able to:</a:t>
            </a:r>
          </a:p>
          <a:p>
            <a:pPr lvl="3"/>
            <a:endParaRPr lang="en-GB" b="1" dirty="0">
              <a:latin typeface="Lato" panose="020B0604020202020204" charset="0"/>
              <a:ea typeface="Lato" panose="020B0604020202020204" charset="0"/>
              <a:cs typeface="Lato" panose="020B0604020202020204" charset="0"/>
            </a:endParaRPr>
          </a:p>
          <a:p>
            <a:pPr marL="914400" lvl="1" indent="-457200" algn="just">
              <a:spcAft>
                <a:spcPts val="600"/>
              </a:spcAft>
              <a:buSzPct val="202000"/>
              <a:buBlip>
                <a:blip r:embed="rId3"/>
              </a:buBlip>
            </a:pPr>
            <a:r>
              <a:rPr lang="en-GB" dirty="0">
                <a:latin typeface="Lato" panose="020F0502020204030203"/>
                <a:ea typeface="Lato" panose="020B0604020202020204" charset="0"/>
                <a:cs typeface="Lato" panose="020B0604020202020204" charset="0"/>
              </a:rPr>
              <a:t>explain </a:t>
            </a:r>
            <a:r>
              <a:rPr lang="en-GB" dirty="0">
                <a:latin typeface="Lato" panose="020F0502020204030203"/>
              </a:rPr>
              <a:t>that there are risks associated with using any type of drug and identify some of the risks and effects of drug use </a:t>
            </a:r>
            <a:endParaRPr lang="en-GB" dirty="0">
              <a:latin typeface="Lato" panose="020F0502020204030203"/>
              <a:ea typeface="Lato" panose="020B0604020202020204" charset="0"/>
              <a:cs typeface="Lato" panose="020B0604020202020204" charset="0"/>
            </a:endParaRPr>
          </a:p>
          <a:p>
            <a:pPr marL="914400" lvl="1" indent="-457200" algn="just">
              <a:spcAft>
                <a:spcPts val="600"/>
              </a:spcAft>
              <a:buSzPct val="202000"/>
              <a:buBlip>
                <a:blip r:embed="rId3"/>
              </a:buBlip>
            </a:pPr>
            <a:r>
              <a:rPr lang="en-GB" dirty="0">
                <a:latin typeface="Lato" panose="020F0502020204030203"/>
              </a:rPr>
              <a:t>recognise that drugs have laws related to them and that some drugs are illegal to own, use or give to others </a:t>
            </a:r>
          </a:p>
          <a:p>
            <a:pPr marL="914400" lvl="1" indent="-457200" algn="just">
              <a:spcAft>
                <a:spcPts val="600"/>
              </a:spcAft>
              <a:buSzPct val="202000"/>
              <a:buBlip>
                <a:blip r:embed="rId3"/>
              </a:buBlip>
            </a:pPr>
            <a:r>
              <a:rPr lang="en-GB" dirty="0">
                <a:latin typeface="Lato" panose="020F0502020204030203"/>
              </a:rPr>
              <a:t>analyse the level of risk in different situations, identifying that drugs can affect people in different ways</a:t>
            </a:r>
          </a:p>
          <a:p>
            <a:pPr marL="914400" lvl="1" indent="-457200" algn="just">
              <a:spcAft>
                <a:spcPts val="600"/>
              </a:spcAft>
              <a:buSzPct val="202000"/>
              <a:buBlip>
                <a:blip r:embed="rId3"/>
              </a:buBlip>
            </a:pPr>
            <a:r>
              <a:rPr lang="en-GB" dirty="0">
                <a:latin typeface="Lato" panose="020F0502020204030203"/>
              </a:rPr>
              <a:t>explain that for some people drug use can become an unhealthy habit that can be difficult to break but there is support available to help people; where to report any concerns they have</a:t>
            </a:r>
          </a:p>
        </p:txBody>
      </p:sp>
      <p:sp>
        <p:nvSpPr>
          <p:cNvPr id="16" name="TextBox 15"/>
          <p:cNvSpPr txBox="1"/>
          <p:nvPr/>
        </p:nvSpPr>
        <p:spPr>
          <a:xfrm>
            <a:off x="513085" y="145621"/>
            <a:ext cx="9279842" cy="1669688"/>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3200" b="1" dirty="0">
                <a:latin typeface="League Spartan" panose="00000800000000000000" pitchFamily="50" charset="0"/>
              </a:rPr>
              <a:t>Learning objective</a:t>
            </a:r>
          </a:p>
          <a:p>
            <a:pPr lvl="3"/>
            <a:endParaRPr lang="en-GB" sz="1600" b="1" dirty="0">
              <a:latin typeface="Gill Sans MT" panose="020B0502020104020203" pitchFamily="34" charset="0"/>
            </a:endParaRPr>
          </a:p>
          <a:p>
            <a:pPr lvl="3"/>
            <a:endParaRPr lang="en-GB" sz="400" b="1" dirty="0">
              <a:latin typeface="Gill Sans MT" panose="020B0502020104020203" pitchFamily="34" charset="0"/>
            </a:endParaRPr>
          </a:p>
          <a:p>
            <a:pPr marL="457200" indent="-457200">
              <a:lnSpc>
                <a:spcPct val="150000"/>
              </a:lnSpc>
              <a:buSzPct val="202000"/>
              <a:buBlip>
                <a:blip r:embed="rId3"/>
              </a:buBlip>
            </a:pPr>
            <a:r>
              <a:rPr lang="en-GB" b="1" dirty="0" smtClean="0">
                <a:latin typeface="League Spartan" panose="020B0604020202020204" charset="0"/>
              </a:rPr>
              <a:t>To learn about </a:t>
            </a:r>
            <a:r>
              <a:rPr lang="en-GB" b="1" dirty="0">
                <a:latin typeface="League Spartan" panose="00000800000000000000"/>
              </a:rPr>
              <a:t>some of the risks and effects of legal and illegal drug use</a:t>
            </a:r>
          </a:p>
          <a:p>
            <a:pPr>
              <a:lnSpc>
                <a:spcPct val="150000"/>
              </a:lnSpc>
              <a:buSzPct val="202000"/>
            </a:pPr>
            <a:endParaRPr lang="en-GB" sz="500" dirty="0">
              <a:latin typeface="League Spartan" panose="020B0604020202020204" charset="0"/>
              <a:ea typeface="Lato" panose="020F0502020204030203" pitchFamily="34" charset="0"/>
              <a:cs typeface="Lato" panose="020F0502020204030203" pitchFamily="34" charset="0"/>
            </a:endParaRPr>
          </a:p>
        </p:txBody>
      </p:sp>
      <p:pic>
        <p:nvPicPr>
          <p:cNvPr id="18" name="Picture 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72233" y="228768"/>
            <a:ext cx="962364" cy="962364"/>
          </a:xfrm>
          <a:prstGeom prst="rect">
            <a:avLst/>
          </a:prstGeom>
        </p:spPr>
      </p:pic>
      <p:pic>
        <p:nvPicPr>
          <p:cNvPr id="17" name="Picture 16"/>
          <p:cNvPicPr>
            <a:picLocks noChangeAspect="1"/>
          </p:cNvPicPr>
          <p:nvPr/>
        </p:nvPicPr>
        <p:blipFill rotWithShape="1">
          <a:blip r:embed="rId5" cstate="print">
            <a:extLst>
              <a:ext uri="{28A0092B-C50C-407E-A947-70E740481C1C}">
                <a14:useLocalDpi xmlns:a14="http://schemas.microsoft.com/office/drawing/2010/main" val="0"/>
              </a:ext>
            </a:extLst>
          </a:blip>
          <a:srcRect l="10502" r="10174"/>
          <a:stretch/>
        </p:blipFill>
        <p:spPr>
          <a:xfrm>
            <a:off x="667343" y="2153070"/>
            <a:ext cx="877333" cy="1001704"/>
          </a:xfrm>
          <a:prstGeom prst="rect">
            <a:avLst/>
          </a:prstGeom>
        </p:spPr>
      </p:pic>
      <p:sp>
        <p:nvSpPr>
          <p:cNvPr id="15" name="TextBox 14"/>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pic>
        <p:nvPicPr>
          <p:cNvPr id="11" name="Picture 10">
            <a:extLst>
              <a:ext uri="{FF2B5EF4-FFF2-40B4-BE49-F238E27FC236}">
                <a16:creationId xmlns:a16="http://schemas.microsoft.com/office/drawing/2014/main" id="{D1916AFD-6F7C-4179-A861-34461C6708D8}"/>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10312400" y="5092700"/>
            <a:ext cx="2044700" cy="2044700"/>
          </a:xfrm>
          <a:prstGeom prst="rect">
            <a:avLst/>
          </a:prstGeom>
        </p:spPr>
      </p:pic>
    </p:spTree>
    <p:extLst>
      <p:ext uri="{BB962C8B-B14F-4D97-AF65-F5344CB8AC3E}">
        <p14:creationId xmlns:p14="http://schemas.microsoft.com/office/powerpoint/2010/main" val="12446603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10" name="Straight Connector 9"/>
          <p:cNvCxnSpPr/>
          <p:nvPr/>
        </p:nvCxnSpPr>
        <p:spPr>
          <a:xfrm>
            <a:off x="365767" y="115614"/>
            <a:ext cx="0" cy="6547945"/>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dirty="0">
                <a:ln>
                  <a:noFill/>
                </a:ln>
                <a:solidFill>
                  <a:schemeClr val="tx1"/>
                </a:solidFill>
                <a:effectLst/>
                <a:latin typeface="Arial" panose="020B0604020202020204" pitchFamily="34" charset="0"/>
              </a:rPr>
              <a:t/>
            </a:r>
            <a:br>
              <a:rPr kumimoji="0" lang="en-GB" altLang="en-US" sz="1800" b="0" i="0" u="none" strike="noStrike" cap="none" normalizeH="0" baseline="0" dirty="0">
                <a:ln>
                  <a:noFill/>
                </a:ln>
                <a:solidFill>
                  <a:schemeClr val="tx1"/>
                </a:solidFill>
                <a:effectLst/>
                <a:latin typeface="Arial" panose="020B0604020202020204" pitchFamily="34" charset="0"/>
              </a:rPr>
            </a:b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6" name="TextBox 5"/>
          <p:cNvSpPr txBox="1"/>
          <p:nvPr/>
        </p:nvSpPr>
        <p:spPr>
          <a:xfrm>
            <a:off x="388762" y="417350"/>
            <a:ext cx="7546540" cy="830997"/>
          </a:xfrm>
          <a:prstGeom prst="rect">
            <a:avLst/>
          </a:prstGeom>
          <a:noFill/>
          <a:ln>
            <a:noFill/>
          </a:ln>
        </p:spPr>
        <p:txBody>
          <a:bodyPr wrap="square" rtlCol="0">
            <a:spAutoFit/>
          </a:bodyPr>
          <a:lstStyle/>
          <a:p>
            <a:r>
              <a:rPr lang="en-GB" sz="4800" dirty="0">
                <a:solidFill>
                  <a:schemeClr val="bg1"/>
                </a:solidFill>
                <a:latin typeface="League Spartan" panose="00000800000000000000" pitchFamily="50" charset="0"/>
                <a:ea typeface="Lato" panose="020F0502020204030203" pitchFamily="34" charset="0"/>
                <a:cs typeface="Lato" panose="020F0502020204030203" pitchFamily="34" charset="0"/>
              </a:rPr>
              <a:t>Preparing to teach</a:t>
            </a:r>
          </a:p>
        </p:txBody>
      </p:sp>
      <p:sp>
        <p:nvSpPr>
          <p:cNvPr id="2" name="Slide Number Placeholder 1"/>
          <p:cNvSpPr>
            <a:spLocks noGrp="1"/>
          </p:cNvSpPr>
          <p:nvPr>
            <p:ph type="sldNum" sz="quarter" idx="12"/>
          </p:nvPr>
        </p:nvSpPr>
        <p:spPr/>
        <p:txBody>
          <a:bodyPr/>
          <a:lstStyle/>
          <a:p>
            <a:fld id="{2D651D86-383D-45DB-A701-76B5BFCFE28F}" type="slidenum">
              <a:rPr lang="en-GB" smtClean="0"/>
              <a:t>7</a:t>
            </a:fld>
            <a:endParaRPr lang="en-GB" dirty="0"/>
          </a:p>
        </p:txBody>
      </p:sp>
      <p:sp>
        <p:nvSpPr>
          <p:cNvPr id="16" name="TextBox 15"/>
          <p:cNvSpPr txBox="1"/>
          <p:nvPr/>
        </p:nvSpPr>
        <p:spPr>
          <a:xfrm>
            <a:off x="388762" y="1196366"/>
            <a:ext cx="5494464" cy="3400931"/>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2800" b="1" dirty="0">
                <a:latin typeface="League Spartan" panose="00000800000000000000" pitchFamily="50" charset="0"/>
              </a:rPr>
              <a:t>Climate for learning</a:t>
            </a:r>
          </a:p>
          <a:p>
            <a:pPr lvl="3"/>
            <a:endParaRPr lang="en-GB" sz="1100" b="1" dirty="0">
              <a:latin typeface="Gill Sans MT" panose="020B0502020104020203" pitchFamily="34" charset="0"/>
            </a:endParaRPr>
          </a:p>
          <a:p>
            <a:pPr lvl="3"/>
            <a:endParaRPr lang="en-GB" sz="1600" b="1" dirty="0">
              <a:latin typeface="Gill Sans MT" panose="020B0502020104020203" pitchFamily="34" charset="0"/>
            </a:endParaRPr>
          </a:p>
          <a:p>
            <a:pPr lvl="3"/>
            <a:endParaRPr lang="en-GB" sz="400" b="1" dirty="0">
              <a:latin typeface="Gill Sans MT" panose="020B0502020104020203" pitchFamily="34" charset="0"/>
            </a:endParaRPr>
          </a:p>
          <a:p>
            <a:pPr>
              <a:buSzPct val="202000"/>
            </a:pPr>
            <a:r>
              <a:rPr lang="en-GB" sz="2000" dirty="0">
                <a:latin typeface="Lato" panose="020F0502020204030203" pitchFamily="34" charset="0"/>
                <a:ea typeface="Lato" panose="020F0502020204030203" pitchFamily="34" charset="0"/>
                <a:cs typeface="Lato" panose="020F0502020204030203" pitchFamily="34" charset="0"/>
              </a:rPr>
              <a:t>Make sure you have read the accompanying teacher guidance notes before teaching this lesson for guidance on establishing ground rules, the limits of confidentiality, communication and handling questions effectively. </a:t>
            </a:r>
          </a:p>
          <a:p>
            <a:pPr>
              <a:buSzPct val="202000"/>
            </a:pPr>
            <a:endParaRPr lang="en-GB" sz="2000" dirty="0">
              <a:latin typeface="Lato" panose="020F0502020204030203" pitchFamily="34" charset="0"/>
              <a:ea typeface="Lato" panose="020F0502020204030203" pitchFamily="34" charset="0"/>
              <a:cs typeface="Lato" panose="020F0502020204030203" pitchFamily="34" charset="0"/>
            </a:endParaRP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0146" y="1314073"/>
            <a:ext cx="887768" cy="887768"/>
          </a:xfrm>
          <a:prstGeom prst="rect">
            <a:avLst/>
          </a:prstGeom>
        </p:spPr>
      </p:pic>
      <p:sp>
        <p:nvSpPr>
          <p:cNvPr id="21" name="TextBox 20"/>
          <p:cNvSpPr txBox="1"/>
          <p:nvPr/>
        </p:nvSpPr>
        <p:spPr>
          <a:xfrm>
            <a:off x="6087339" y="1192610"/>
            <a:ext cx="5690757" cy="4139595"/>
          </a:xfrm>
          <a:prstGeom prst="rect">
            <a:avLst/>
          </a:prstGeom>
          <a:solidFill>
            <a:schemeClr val="bg1"/>
          </a:solidFill>
        </p:spPr>
        <p:txBody>
          <a:bodyPr wrap="square" rtlCol="0">
            <a:spAutoFit/>
          </a:bodyPr>
          <a:lstStyle/>
          <a:p>
            <a:pPr lvl="3"/>
            <a:endParaRPr lang="en-GB" sz="2600" b="1" dirty="0">
              <a:latin typeface="League Spartan" panose="00000800000000000000" pitchFamily="50" charset="0"/>
            </a:endParaRPr>
          </a:p>
          <a:p>
            <a:pPr lvl="3"/>
            <a:r>
              <a:rPr lang="en-GB" sz="2600" b="1" dirty="0">
                <a:latin typeface="League Spartan" panose="00000800000000000000" pitchFamily="50" charset="0"/>
              </a:rPr>
              <a:t>Resources required</a:t>
            </a:r>
            <a:endParaRPr lang="en-GB" sz="1600" dirty="0">
              <a:latin typeface="Lato" panose="020B0604020202020204" charset="0"/>
              <a:ea typeface="Lato" panose="020B0604020202020204" charset="0"/>
              <a:cs typeface="Lato" panose="020B0604020202020204" charset="0"/>
            </a:endParaRPr>
          </a:p>
          <a:p>
            <a:pPr marL="457200" indent="-457200">
              <a:spcAft>
                <a:spcPts val="600"/>
              </a:spcAft>
              <a:buSzPct val="202000"/>
              <a:buBlip>
                <a:blip r:embed="rId4"/>
              </a:buBlip>
            </a:pPr>
            <a:r>
              <a:rPr lang="en-GB" sz="1600" dirty="0">
                <a:latin typeface="Lato" panose="020B0604020202020204" charset="0"/>
                <a:ea typeface="Lato" panose="020B0604020202020204" charset="0"/>
                <a:cs typeface="Lato" panose="020B0604020202020204" charset="0"/>
              </a:rPr>
              <a:t>Box or envelope for anonymous questions</a:t>
            </a:r>
          </a:p>
          <a:p>
            <a:pPr marL="457200" indent="-457200">
              <a:spcAft>
                <a:spcPts val="600"/>
              </a:spcAft>
              <a:buSzPct val="202000"/>
              <a:buBlip>
                <a:blip r:embed="rId4"/>
              </a:buBlip>
            </a:pPr>
            <a:r>
              <a:rPr lang="en-GB" sz="1600" dirty="0">
                <a:latin typeface="Lato" panose="020B0604020202020204" charset="0"/>
                <a:ea typeface="Lato" panose="020B0604020202020204" charset="0"/>
                <a:cs typeface="Lato" panose="020B0604020202020204" charset="0"/>
              </a:rPr>
              <a:t>Dice [1 per group]</a:t>
            </a:r>
          </a:p>
          <a:p>
            <a:pPr marL="457200" indent="-457200">
              <a:spcAft>
                <a:spcPts val="600"/>
              </a:spcAft>
              <a:buSzPct val="202000"/>
              <a:buBlip>
                <a:blip r:embed="rId4"/>
              </a:buBlip>
            </a:pPr>
            <a:r>
              <a:rPr lang="en-GB" sz="1600" dirty="0">
                <a:latin typeface="Lato" panose="020B0604020202020204" charset="0"/>
                <a:ea typeface="Lato" panose="020B0604020202020204" charset="0"/>
                <a:cs typeface="Lato" panose="020B0604020202020204" charset="0"/>
              </a:rPr>
              <a:t>Resource 1: </a:t>
            </a:r>
            <a:r>
              <a:rPr lang="en-GB" sz="1600" i="1" dirty="0">
                <a:latin typeface="Lato" panose="020B0604020202020204" charset="0"/>
                <a:ea typeface="Lato" panose="020B0604020202020204" charset="0"/>
                <a:cs typeface="Lato" panose="020B0604020202020204" charset="0"/>
              </a:rPr>
              <a:t>Drugs cards </a:t>
            </a:r>
            <a:r>
              <a:rPr lang="en-GB" sz="1600" dirty="0">
                <a:latin typeface="Lato" panose="020B0604020202020204" charset="0"/>
                <a:ea typeface="Lato" panose="020B0604020202020204" charset="0"/>
                <a:cs typeface="Lato" panose="020B0604020202020204" charset="0"/>
              </a:rPr>
              <a:t>[1 set per class]</a:t>
            </a:r>
          </a:p>
          <a:p>
            <a:pPr marL="457200" indent="-457200">
              <a:spcAft>
                <a:spcPts val="600"/>
              </a:spcAft>
              <a:buSzPct val="202000"/>
              <a:buBlip>
                <a:blip r:embed="rId4"/>
              </a:buBlip>
            </a:pPr>
            <a:r>
              <a:rPr lang="en-GB" sz="1600" dirty="0">
                <a:latin typeface="Lato" panose="020B0604020202020204" charset="0"/>
                <a:ea typeface="Lato" panose="020B0604020202020204" charset="0"/>
                <a:cs typeface="Lato" panose="020B0604020202020204" charset="0"/>
              </a:rPr>
              <a:t>Resource 2:</a:t>
            </a:r>
            <a:r>
              <a:rPr lang="en-GB" sz="1600" i="1" dirty="0">
                <a:latin typeface="Lato" panose="020B0604020202020204" charset="0"/>
                <a:ea typeface="Lato" panose="020B0604020202020204" charset="0"/>
                <a:cs typeface="Lato" panose="020B0604020202020204" charset="0"/>
              </a:rPr>
              <a:t> Effects and risks cards </a:t>
            </a:r>
            <a:r>
              <a:rPr lang="en-GB" sz="1600" dirty="0">
                <a:latin typeface="Lato" panose="020B0604020202020204" charset="0"/>
                <a:ea typeface="Lato" panose="020B0604020202020204" charset="0"/>
                <a:cs typeface="Lato" panose="020B0604020202020204" charset="0"/>
              </a:rPr>
              <a:t>[1 of each set per group]</a:t>
            </a:r>
          </a:p>
          <a:p>
            <a:pPr marL="457200" indent="-457200">
              <a:spcAft>
                <a:spcPts val="600"/>
              </a:spcAft>
              <a:buSzPct val="202000"/>
              <a:buBlip>
                <a:blip r:embed="rId4"/>
              </a:buBlip>
            </a:pPr>
            <a:r>
              <a:rPr lang="en-GB" sz="1600" dirty="0">
                <a:latin typeface="Lato" panose="020B0604020202020204" charset="0"/>
                <a:ea typeface="Lato" panose="020B0604020202020204" charset="0"/>
                <a:cs typeface="Lato" panose="020B0604020202020204" charset="0"/>
              </a:rPr>
              <a:t>Resource 3: </a:t>
            </a:r>
            <a:r>
              <a:rPr lang="en-GB" sz="1600" i="1" dirty="0">
                <a:latin typeface="Lato" panose="020B0604020202020204" charset="0"/>
                <a:ea typeface="Lato" panose="020B0604020202020204" charset="0"/>
                <a:cs typeface="Lato" panose="020B0604020202020204" charset="0"/>
              </a:rPr>
              <a:t>Drugs facts sheets </a:t>
            </a:r>
            <a:r>
              <a:rPr lang="en-GB" sz="1600" dirty="0">
                <a:latin typeface="Lato" panose="020B0604020202020204" charset="0"/>
                <a:ea typeface="Lato" panose="020B0604020202020204" charset="0"/>
                <a:cs typeface="Lato" panose="020B0604020202020204" charset="0"/>
              </a:rPr>
              <a:t>[1 copy of each]</a:t>
            </a:r>
          </a:p>
          <a:p>
            <a:pPr marL="457200" indent="-457200">
              <a:spcAft>
                <a:spcPts val="600"/>
              </a:spcAft>
              <a:buSzPct val="202000"/>
              <a:buBlip>
                <a:blip r:embed="rId4"/>
              </a:buBlip>
            </a:pPr>
            <a:r>
              <a:rPr lang="en-GB" sz="1600" dirty="0">
                <a:latin typeface="Lato" panose="020B0604020202020204" charset="0"/>
                <a:ea typeface="Lato" panose="020B0604020202020204" charset="0"/>
                <a:cs typeface="Lato" panose="020B0604020202020204" charset="0"/>
              </a:rPr>
              <a:t>Resource 4</a:t>
            </a:r>
            <a:r>
              <a:rPr lang="en-GB" sz="1600" i="1" dirty="0">
                <a:latin typeface="Lato" panose="020B0604020202020204" charset="0"/>
                <a:ea typeface="Lato" panose="020B0604020202020204" charset="0"/>
                <a:cs typeface="Lato" panose="020B0604020202020204" charset="0"/>
              </a:rPr>
              <a:t>: Drugs and risk scenarios activity </a:t>
            </a:r>
            <a:r>
              <a:rPr lang="en-GB" sz="1600" dirty="0">
                <a:latin typeface="Lato" panose="020B0604020202020204" charset="0"/>
                <a:ea typeface="Lato" panose="020B0604020202020204" charset="0"/>
                <a:cs typeface="Lato" panose="020B0604020202020204" charset="0"/>
              </a:rPr>
              <a:t>[1 per pair]</a:t>
            </a:r>
          </a:p>
          <a:p>
            <a:pPr marL="457200" indent="-457200">
              <a:spcAft>
                <a:spcPts val="600"/>
              </a:spcAft>
              <a:buSzPct val="202000"/>
              <a:buBlip>
                <a:blip r:embed="rId4"/>
              </a:buBlip>
            </a:pPr>
            <a:r>
              <a:rPr lang="en-GB" sz="1600" dirty="0">
                <a:latin typeface="Lato" panose="020B0604020202020204" charset="0"/>
                <a:ea typeface="Lato" panose="020B0604020202020204" charset="0"/>
                <a:cs typeface="Lato" panose="020B0604020202020204" charset="0"/>
              </a:rPr>
              <a:t>Resource 4a: </a:t>
            </a:r>
            <a:r>
              <a:rPr lang="en-GB" sz="1600" i="1" dirty="0">
                <a:latin typeface="Lato" panose="020B0604020202020204" charset="0"/>
                <a:ea typeface="Lato" panose="020B0604020202020204" charset="0"/>
                <a:cs typeface="Lato" panose="020B0604020202020204" charset="0"/>
              </a:rPr>
              <a:t>Drugs and risk scenarios activity </a:t>
            </a:r>
            <a:r>
              <a:rPr lang="en-GB" sz="1600" dirty="0">
                <a:latin typeface="Lato" panose="020B0604020202020204" charset="0"/>
                <a:ea typeface="Lato" panose="020B0604020202020204" charset="0"/>
                <a:cs typeface="Lato" panose="020B0604020202020204" charset="0"/>
              </a:rPr>
              <a:t>– support [1 per pair or group]</a:t>
            </a:r>
          </a:p>
          <a:p>
            <a:pPr marL="457200" indent="-457200">
              <a:spcAft>
                <a:spcPts val="600"/>
              </a:spcAft>
              <a:buSzPct val="202000"/>
              <a:buBlip>
                <a:blip r:embed="rId4"/>
              </a:buBlip>
            </a:pPr>
            <a:r>
              <a:rPr lang="en-GB" sz="1600" dirty="0">
                <a:latin typeface="Lato" panose="020B0604020202020204" charset="0"/>
                <a:ea typeface="Lato" panose="020B0604020202020204" charset="0"/>
                <a:cs typeface="Lato" panose="020B0604020202020204" charset="0"/>
              </a:rPr>
              <a:t>Resource 4b: </a:t>
            </a:r>
            <a:r>
              <a:rPr lang="en-GB" sz="1600" i="1" dirty="0">
                <a:latin typeface="Lato" panose="020B0604020202020204" charset="0"/>
                <a:ea typeface="Lato" panose="020B0604020202020204" charset="0"/>
                <a:cs typeface="Lato" panose="020B0604020202020204" charset="0"/>
              </a:rPr>
              <a:t>Drugs and risk scenarios activity </a:t>
            </a:r>
            <a:r>
              <a:rPr lang="en-GB" sz="1600" dirty="0">
                <a:latin typeface="Lato" panose="020B0604020202020204" charset="0"/>
                <a:ea typeface="Lato" panose="020B0604020202020204" charset="0"/>
                <a:cs typeface="Lato" panose="020B0604020202020204" charset="0"/>
              </a:rPr>
              <a:t>– challenge [1 per pair]</a:t>
            </a:r>
          </a:p>
        </p:txBody>
      </p:sp>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485641" y="1290460"/>
            <a:ext cx="791852" cy="707425"/>
          </a:xfrm>
          <a:prstGeom prst="rect">
            <a:avLst/>
          </a:prstGeom>
        </p:spPr>
      </p:pic>
      <p:sp>
        <p:nvSpPr>
          <p:cNvPr id="23" name="TextBox 22"/>
          <p:cNvSpPr txBox="1"/>
          <p:nvPr/>
        </p:nvSpPr>
        <p:spPr>
          <a:xfrm>
            <a:off x="365767" y="4729156"/>
            <a:ext cx="5517459" cy="2031325"/>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3200" b="1" dirty="0">
                <a:latin typeface="Gill Sans MT" panose="020B0502020104020203" pitchFamily="34" charset="0"/>
              </a:rPr>
              <a:t>Duration</a:t>
            </a:r>
          </a:p>
          <a:p>
            <a:pPr lvl="3"/>
            <a:endParaRPr lang="en-GB" sz="400" b="1" dirty="0">
              <a:latin typeface="Gill Sans MT" panose="020B0502020104020203" pitchFamily="34" charset="0"/>
            </a:endParaRPr>
          </a:p>
          <a:p>
            <a:pPr lvl="3">
              <a:defRPr/>
            </a:pPr>
            <a:endParaRPr lang="en-GB" sz="400" b="1" dirty="0">
              <a:solidFill>
                <a:prstClr val="black"/>
              </a:solidFill>
              <a:latin typeface="Gill Sans MT" panose="020B0502020104020203" pitchFamily="34" charset="0"/>
            </a:endParaRPr>
          </a:p>
          <a:p>
            <a:pPr lvl="3">
              <a:buSzPct val="202000"/>
              <a:defRPr/>
            </a:pPr>
            <a:r>
              <a:rPr lang="en-GB" sz="1600" b="1" dirty="0">
                <a:solidFill>
                  <a:prstClr val="black"/>
                </a:solidFill>
                <a:latin typeface="Lato" panose="020F0502020204030203" pitchFamily="34" charset="0"/>
                <a:ea typeface="Lato" panose="020F0502020204030203" pitchFamily="34" charset="0"/>
                <a:cs typeface="Lato" panose="020F0502020204030203" pitchFamily="34" charset="0"/>
              </a:rPr>
              <a:t>This has been designed to be taught as a sixty minute PSHE education lesson</a:t>
            </a:r>
            <a:endParaRPr lang="en-GB" sz="1600"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1400"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800"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US" sz="800"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800" b="1" dirty="0">
              <a:latin typeface="Lato" panose="020F0502020204030203" pitchFamily="34" charset="0"/>
              <a:ea typeface="Lato" panose="020F0502020204030203" pitchFamily="34" charset="0"/>
              <a:cs typeface="Lato" panose="020F0502020204030203" pitchFamily="34" charset="0"/>
            </a:endParaRPr>
          </a:p>
        </p:txBody>
      </p:sp>
      <p:pic>
        <p:nvPicPr>
          <p:cNvPr id="22" name="Picture 21"/>
          <p:cNvPicPr>
            <a:picLocks noChangeAspect="1"/>
          </p:cNvPicPr>
          <p:nvPr/>
        </p:nvPicPr>
        <p:blipFill rotWithShape="1">
          <a:blip r:embed="rId6" cstate="print">
            <a:extLst>
              <a:ext uri="{28A0092B-C50C-407E-A947-70E740481C1C}">
                <a14:useLocalDpi xmlns:a14="http://schemas.microsoft.com/office/drawing/2010/main" val="0"/>
              </a:ext>
            </a:extLst>
          </a:blip>
          <a:srcRect l="1883" t="3815" r="51546" b="4366"/>
          <a:stretch/>
        </p:blipFill>
        <p:spPr>
          <a:xfrm>
            <a:off x="580520" y="4831324"/>
            <a:ext cx="817394" cy="1611545"/>
          </a:xfrm>
          <a:prstGeom prst="rect">
            <a:avLst/>
          </a:prstGeom>
        </p:spPr>
      </p:pic>
      <p:sp>
        <p:nvSpPr>
          <p:cNvPr id="24" name="TextBox 23"/>
          <p:cNvSpPr txBox="1"/>
          <p:nvPr/>
        </p:nvSpPr>
        <p:spPr>
          <a:xfrm>
            <a:off x="683269" y="5778855"/>
            <a:ext cx="611896" cy="461665"/>
          </a:xfrm>
          <a:prstGeom prst="rect">
            <a:avLst/>
          </a:prstGeom>
          <a:noFill/>
        </p:spPr>
        <p:txBody>
          <a:bodyPr wrap="square" rtlCol="0">
            <a:spAutoFit/>
          </a:bodyPr>
          <a:lstStyle/>
          <a:p>
            <a:pPr algn="ctr"/>
            <a:r>
              <a:rPr lang="en-GB" sz="2400" b="1" dirty="0">
                <a:solidFill>
                  <a:srgbClr val="95519E"/>
                </a:solidFill>
                <a:latin typeface="Gill Sans MT" panose="020B0502020104020203" pitchFamily="34" charset="0"/>
              </a:rPr>
              <a:t>60</a:t>
            </a:r>
          </a:p>
        </p:txBody>
      </p:sp>
      <p:sp>
        <p:nvSpPr>
          <p:cNvPr id="17" name="TextBox 16"/>
          <p:cNvSpPr txBox="1"/>
          <p:nvPr/>
        </p:nvSpPr>
        <p:spPr>
          <a:xfrm>
            <a:off x="9801094" y="159208"/>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19" name="TextBox 18"/>
          <p:cNvSpPr txBox="1"/>
          <p:nvPr/>
        </p:nvSpPr>
        <p:spPr>
          <a:xfrm>
            <a:off x="6096001" y="5392892"/>
            <a:ext cx="5673435" cy="1369606"/>
          </a:xfrm>
          <a:prstGeom prst="rect">
            <a:avLst/>
          </a:prstGeom>
          <a:solidFill>
            <a:schemeClr val="bg1"/>
          </a:solidFill>
        </p:spPr>
        <p:txBody>
          <a:bodyPr wrap="square" rtlCol="0">
            <a:spAutoFit/>
          </a:bodyPr>
          <a:lstStyle/>
          <a:p>
            <a:pPr lvl="3"/>
            <a:r>
              <a:rPr lang="en-GB" sz="3200" b="1" dirty="0">
                <a:latin typeface="Gill Sans MT" panose="020B0502020104020203" pitchFamily="34" charset="0"/>
              </a:rPr>
              <a:t>Further guidance</a:t>
            </a:r>
            <a:endParaRPr lang="en-GB" b="1" dirty="0">
              <a:latin typeface="Gill Sans MT" panose="020B0502020104020203" pitchFamily="34" charset="0"/>
            </a:endParaRPr>
          </a:p>
          <a:p>
            <a:pPr lvl="3">
              <a:buSzPct val="202000"/>
            </a:pPr>
            <a:r>
              <a:rPr lang="en-GB" sz="1700" b="1" dirty="0">
                <a:latin typeface="Lato" panose="020F0502020204030203" pitchFamily="34" charset="0"/>
                <a:ea typeface="Lato" panose="020F0502020204030203" pitchFamily="34" charset="0"/>
                <a:cs typeface="Lato" panose="020F0502020204030203" pitchFamily="34" charset="0"/>
              </a:rPr>
              <a:t>Members of the PSHE Association can access our website for further guidance </a:t>
            </a:r>
            <a:r>
              <a:rPr lang="en-GB" sz="1700" b="1" dirty="0">
                <a:latin typeface="Lato" panose="020F0502020204030203" pitchFamily="34" charset="0"/>
                <a:ea typeface="Lato" panose="020F0502020204030203" pitchFamily="34" charset="0"/>
                <a:cs typeface="Lato" panose="020F0502020204030203" pitchFamily="34" charset="0"/>
                <a:hlinkClick r:id="rId7"/>
              </a:rPr>
              <a:t>www.pshe-association.org.uk</a:t>
            </a:r>
            <a:endParaRPr lang="en-GB" sz="1200" b="1" dirty="0">
              <a:latin typeface="Lato" panose="020F0502020204030203" pitchFamily="34" charset="0"/>
              <a:ea typeface="Lato" panose="020F0502020204030203" pitchFamily="34" charset="0"/>
              <a:cs typeface="Lato" panose="020F0502020204030203" pitchFamily="34" charset="0"/>
            </a:endParaRPr>
          </a:p>
        </p:txBody>
      </p:sp>
      <p:pic>
        <p:nvPicPr>
          <p:cNvPr id="4" name="Picture 3"/>
          <p:cNvPicPr>
            <a:picLocks noChangeAspect="1"/>
          </p:cNvPicPr>
          <p:nvPr/>
        </p:nvPicPr>
        <p:blipFill rotWithShape="1">
          <a:blip r:embed="rId8" cstate="print">
            <a:extLst>
              <a:ext uri="{28A0092B-C50C-407E-A947-70E740481C1C}">
                <a14:useLocalDpi xmlns:a14="http://schemas.microsoft.com/office/drawing/2010/main" val="0"/>
              </a:ext>
            </a:extLst>
          </a:blip>
          <a:srcRect l="17297" t="28576" r="16674" b="28576"/>
          <a:stretch/>
        </p:blipFill>
        <p:spPr>
          <a:xfrm>
            <a:off x="6334385" y="5842680"/>
            <a:ext cx="1094363" cy="710172"/>
          </a:xfrm>
          <a:prstGeom prst="rect">
            <a:avLst/>
          </a:prstGeom>
        </p:spPr>
      </p:pic>
    </p:spTree>
    <p:extLst>
      <p:ext uri="{BB962C8B-B14F-4D97-AF65-F5344CB8AC3E}">
        <p14:creationId xmlns:p14="http://schemas.microsoft.com/office/powerpoint/2010/main" val="9633356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651D86-383D-45DB-A701-76B5BFCFE28F}" type="slidenum">
              <a:rPr lang="en-GB" smtClean="0"/>
              <a:t>8</a:t>
            </a:fld>
            <a:endParaRPr lang="en-GB" dirty="0"/>
          </a:p>
        </p:txBody>
      </p:sp>
      <p:sp>
        <p:nvSpPr>
          <p:cNvPr id="6" name="TextBox 5"/>
          <p:cNvSpPr txBox="1"/>
          <p:nvPr/>
        </p:nvSpPr>
        <p:spPr>
          <a:xfrm>
            <a:off x="436050" y="232964"/>
            <a:ext cx="6377352" cy="830997"/>
          </a:xfrm>
          <a:prstGeom prst="rect">
            <a:avLst/>
          </a:prstGeom>
          <a:noFill/>
        </p:spPr>
        <p:txBody>
          <a:bodyPr wrap="square" rtlCol="0">
            <a:spAutoFit/>
          </a:bodyPr>
          <a:lstStyle/>
          <a:p>
            <a:r>
              <a:rPr lang="en-GB" sz="4800" dirty="0">
                <a:solidFill>
                  <a:schemeClr val="bg1"/>
                </a:solidFill>
                <a:latin typeface="League Spartan" panose="00000800000000000000" pitchFamily="50" charset="0"/>
              </a:rPr>
              <a:t>Lesson summary</a:t>
            </a:r>
          </a:p>
        </p:txBody>
      </p:sp>
      <p:graphicFrame>
        <p:nvGraphicFramePr>
          <p:cNvPr id="11" name="Table 10"/>
          <p:cNvGraphicFramePr>
            <a:graphicFrameLocks noGrp="1"/>
          </p:cNvGraphicFramePr>
          <p:nvPr>
            <p:extLst>
              <p:ext uri="{D42A27DB-BD31-4B8C-83A1-F6EECF244321}">
                <p14:modId xmlns:p14="http://schemas.microsoft.com/office/powerpoint/2010/main" val="898915218"/>
              </p:ext>
            </p:extLst>
          </p:nvPr>
        </p:nvGraphicFramePr>
        <p:xfrm>
          <a:off x="190005" y="1170142"/>
          <a:ext cx="11811989" cy="4625273"/>
        </p:xfrm>
        <a:graphic>
          <a:graphicData uri="http://schemas.openxmlformats.org/drawingml/2006/table">
            <a:tbl>
              <a:tblPr firstRow="1" bandRow="1">
                <a:tableStyleId>{5940675A-B579-460E-94D1-54222C63F5DA}</a:tableStyleId>
              </a:tblPr>
              <a:tblGrid>
                <a:gridCol w="3311183">
                  <a:extLst>
                    <a:ext uri="{9D8B030D-6E8A-4147-A177-3AD203B41FA5}">
                      <a16:colId xmlns:a16="http://schemas.microsoft.com/office/drawing/2014/main" val="4041274174"/>
                    </a:ext>
                  </a:extLst>
                </a:gridCol>
                <a:gridCol w="6785811">
                  <a:extLst>
                    <a:ext uri="{9D8B030D-6E8A-4147-A177-3AD203B41FA5}">
                      <a16:colId xmlns:a16="http://schemas.microsoft.com/office/drawing/2014/main" val="2234187062"/>
                    </a:ext>
                  </a:extLst>
                </a:gridCol>
                <a:gridCol w="1714995">
                  <a:extLst>
                    <a:ext uri="{9D8B030D-6E8A-4147-A177-3AD203B41FA5}">
                      <a16:colId xmlns:a16="http://schemas.microsoft.com/office/drawing/2014/main" val="3063766827"/>
                    </a:ext>
                  </a:extLst>
                </a:gridCol>
              </a:tblGrid>
              <a:tr h="531686">
                <a:tc>
                  <a:txBody>
                    <a:bodyPr/>
                    <a:lstStyle/>
                    <a:p>
                      <a:pPr algn="ctr"/>
                      <a:r>
                        <a:rPr lang="en-GB" sz="2800" dirty="0">
                          <a:latin typeface="League Spartan" panose="00000800000000000000" pitchFamily="50" charset="0"/>
                        </a:rPr>
                        <a:t>Activity</a:t>
                      </a:r>
                    </a:p>
                  </a:txBody>
                  <a:tcPr>
                    <a:solidFill>
                      <a:schemeClr val="bg1">
                        <a:lumMod val="95000"/>
                      </a:schemeClr>
                    </a:solidFill>
                  </a:tcPr>
                </a:tc>
                <a:tc>
                  <a:txBody>
                    <a:bodyPr/>
                    <a:lstStyle/>
                    <a:p>
                      <a:pPr algn="ctr"/>
                      <a:r>
                        <a:rPr lang="en-GB" sz="2800" dirty="0">
                          <a:latin typeface="League Spartan" panose="00000800000000000000" pitchFamily="50" charset="0"/>
                        </a:rPr>
                        <a:t>Description</a:t>
                      </a:r>
                    </a:p>
                  </a:txBody>
                  <a:tcPr>
                    <a:solidFill>
                      <a:schemeClr val="bg1">
                        <a:lumMod val="95000"/>
                      </a:schemeClr>
                    </a:solidFill>
                  </a:tcPr>
                </a:tc>
                <a:tc>
                  <a:txBody>
                    <a:bodyPr/>
                    <a:lstStyle/>
                    <a:p>
                      <a:pPr algn="ctr"/>
                      <a:r>
                        <a:rPr lang="en-GB" sz="2800" dirty="0">
                          <a:latin typeface="League Spartan" panose="00000800000000000000" pitchFamily="50" charset="0"/>
                        </a:rPr>
                        <a:t>Timing</a:t>
                      </a:r>
                    </a:p>
                  </a:txBody>
                  <a:tcPr>
                    <a:solidFill>
                      <a:schemeClr val="bg1">
                        <a:lumMod val="95000"/>
                      </a:schemeClr>
                    </a:solidFill>
                  </a:tcPr>
                </a:tc>
                <a:extLst>
                  <a:ext uri="{0D108BD9-81ED-4DB2-BD59-A6C34878D82A}">
                    <a16:rowId xmlns:a16="http://schemas.microsoft.com/office/drawing/2014/main" val="128198059"/>
                  </a:ext>
                </a:extLst>
              </a:tr>
              <a:tr h="65678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latin typeface="Lato" panose="020B0604020202020204" charset="0"/>
                          <a:ea typeface="Lato" panose="020B0604020202020204" charset="0"/>
                          <a:cs typeface="Lato" panose="020B0604020202020204" charset="0"/>
                        </a:rPr>
                        <a:t>1. Introduction</a:t>
                      </a:r>
                    </a:p>
                  </a:txBody>
                  <a:tcPr anchor="ctr">
                    <a:solidFill>
                      <a:schemeClr val="bg1">
                        <a:lumMod val="95000"/>
                      </a:schemeClr>
                    </a:solidFill>
                  </a:tcPr>
                </a:tc>
                <a:tc>
                  <a:txBody>
                    <a:bodyPr/>
                    <a:lstStyle/>
                    <a:p>
                      <a:r>
                        <a:rPr lang="en-GB" sz="1700" kern="1200" dirty="0">
                          <a:solidFill>
                            <a:schemeClr val="tx1"/>
                          </a:solidFill>
                          <a:effectLst/>
                          <a:latin typeface="Lato" panose="020F0502020204030203"/>
                          <a:ea typeface="+mn-ea"/>
                          <a:cs typeface="+mn-cs"/>
                        </a:rPr>
                        <a:t>Remind pupils of ground rules. Share and discuss the definition of a drug</a:t>
                      </a: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5 MINS</a:t>
                      </a:r>
                    </a:p>
                  </a:txBody>
                  <a:tcPr anchor="ctr">
                    <a:solidFill>
                      <a:schemeClr val="bg1"/>
                    </a:solidFill>
                  </a:tcPr>
                </a:tc>
                <a:extLst>
                  <a:ext uri="{0D108BD9-81ED-4DB2-BD59-A6C34878D82A}">
                    <a16:rowId xmlns:a16="http://schemas.microsoft.com/office/drawing/2014/main" val="2474858058"/>
                  </a:ext>
                </a:extLst>
              </a:tr>
              <a:tr h="65678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latin typeface="Lato" panose="020B0604020202020204" charset="0"/>
                          <a:ea typeface="Lato" panose="020B0604020202020204" charset="0"/>
                          <a:cs typeface="Lato" panose="020B0604020202020204" charset="0"/>
                        </a:rPr>
                        <a:t>2. Baseline assessment</a:t>
                      </a:r>
                    </a:p>
                  </a:txBody>
                  <a:tcPr anchor="ctr">
                    <a:solidFill>
                      <a:schemeClr val="bg1">
                        <a:lumMod val="95000"/>
                      </a:schemeClr>
                    </a:solidFill>
                  </a:tcPr>
                </a:tc>
                <a:tc>
                  <a:txBody>
                    <a:bodyPr/>
                    <a:lstStyle/>
                    <a:p>
                      <a:pPr algn="l"/>
                      <a:r>
                        <a:rPr lang="en-GB" sz="1700" kern="1200" dirty="0">
                          <a:solidFill>
                            <a:schemeClr val="tx1"/>
                          </a:solidFill>
                          <a:effectLst/>
                          <a:latin typeface="Lato" panose="020F0502020204030203"/>
                          <a:ea typeface="+mn-ea"/>
                          <a:cs typeface="+mn-cs"/>
                        </a:rPr>
                        <a:t>Pupils list some of the possible risks and effects of using a drug on a spider-gram </a:t>
                      </a: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5-10 MINS</a:t>
                      </a:r>
                    </a:p>
                  </a:txBody>
                  <a:tcPr anchor="ctr">
                    <a:solidFill>
                      <a:schemeClr val="bg1"/>
                    </a:solidFill>
                  </a:tcPr>
                </a:tc>
                <a:extLst>
                  <a:ext uri="{0D108BD9-81ED-4DB2-BD59-A6C34878D82A}">
                    <a16:rowId xmlns:a16="http://schemas.microsoft.com/office/drawing/2014/main" val="2346566372"/>
                  </a:ext>
                </a:extLst>
              </a:tr>
              <a:tr h="656789">
                <a:tc>
                  <a:txBody>
                    <a:bodyPr/>
                    <a:lstStyle/>
                    <a:p>
                      <a:r>
                        <a:rPr lang="en-GB" sz="1800" dirty="0">
                          <a:latin typeface="Lato" panose="020B0604020202020204" charset="0"/>
                          <a:ea typeface="Lato" panose="020B0604020202020204" charset="0"/>
                          <a:cs typeface="Lato" panose="020B0604020202020204" charset="0"/>
                        </a:rPr>
                        <a:t>3. Effects and risks card game</a:t>
                      </a:r>
                    </a:p>
                  </a:txBody>
                  <a:tcPr anchor="ctr">
                    <a:solidFill>
                      <a:schemeClr val="bg1">
                        <a:lumMod val="95000"/>
                      </a:schemeClr>
                    </a:solidFill>
                  </a:tcPr>
                </a:tc>
                <a:tc>
                  <a:txBody>
                    <a:bodyPr/>
                    <a:lstStyle/>
                    <a:p>
                      <a:r>
                        <a:rPr lang="en-GB" sz="1700" kern="1200" dirty="0">
                          <a:solidFill>
                            <a:schemeClr val="tx1"/>
                          </a:solidFill>
                          <a:effectLst/>
                          <a:latin typeface="Lato" panose="020F0502020204030203"/>
                          <a:ea typeface="+mn-ea"/>
                          <a:cs typeface="+mn-cs"/>
                        </a:rPr>
                        <a:t>Pupils match the possible effects and risks associated with different drugs </a:t>
                      </a: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10 MINS</a:t>
                      </a:r>
                    </a:p>
                  </a:txBody>
                  <a:tcPr anchor="ctr">
                    <a:solidFill>
                      <a:schemeClr val="bg1"/>
                    </a:solidFill>
                  </a:tcPr>
                </a:tc>
                <a:extLst>
                  <a:ext uri="{0D108BD9-81ED-4DB2-BD59-A6C34878D82A}">
                    <a16:rowId xmlns:a16="http://schemas.microsoft.com/office/drawing/2014/main" val="62548691"/>
                  </a:ext>
                </a:extLst>
              </a:tr>
              <a:tr h="656789">
                <a:tc>
                  <a:txBody>
                    <a:bodyPr/>
                    <a:lstStyle/>
                    <a:p>
                      <a:r>
                        <a:rPr lang="en-GB" sz="1800" dirty="0">
                          <a:latin typeface="Lato" panose="020B0604020202020204" charset="0"/>
                          <a:ea typeface="Lato" panose="020B0604020202020204" charset="0"/>
                          <a:cs typeface="Lato" panose="020B0604020202020204" charset="0"/>
                        </a:rPr>
                        <a:t>4. Fact check activity</a:t>
                      </a:r>
                    </a:p>
                  </a:txBody>
                  <a:tcPr anchor="ctr">
                    <a:solidFill>
                      <a:schemeClr val="bg1">
                        <a:lumMod val="95000"/>
                      </a:schemeClr>
                    </a:solidFill>
                  </a:tcPr>
                </a:tc>
                <a:tc>
                  <a:txBody>
                    <a:bodyPr/>
                    <a:lstStyle/>
                    <a:p>
                      <a:pPr algn="l"/>
                      <a:r>
                        <a:rPr lang="en-GB" sz="1700" kern="1200" dirty="0">
                          <a:solidFill>
                            <a:schemeClr val="tx1"/>
                          </a:solidFill>
                          <a:effectLst/>
                          <a:latin typeface="Lato" panose="020F0502020204030203"/>
                          <a:ea typeface="+mn-ea"/>
                          <a:cs typeface="+mn-cs"/>
                        </a:rPr>
                        <a:t>Pupils use fact sheets to check their information from the effects and risks card game</a:t>
                      </a:r>
                      <a:endParaRPr lang="en-GB" sz="1700" kern="1200" dirty="0">
                        <a:solidFill>
                          <a:schemeClr val="tx1"/>
                        </a:solidFill>
                        <a:effectLst/>
                        <a:latin typeface="Lato" panose="020F0502020204030203"/>
                        <a:ea typeface="Lato" panose="020B0604020202020204" charset="0"/>
                        <a:cs typeface="Lato" panose="020B0604020202020204" charset="0"/>
                      </a:endParaRP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10 MINS</a:t>
                      </a:r>
                    </a:p>
                  </a:txBody>
                  <a:tcPr anchor="ctr">
                    <a:solidFill>
                      <a:schemeClr val="bg1"/>
                    </a:solidFill>
                  </a:tcPr>
                </a:tc>
                <a:extLst>
                  <a:ext uri="{0D108BD9-81ED-4DB2-BD59-A6C34878D82A}">
                    <a16:rowId xmlns:a16="http://schemas.microsoft.com/office/drawing/2014/main" val="1658251162"/>
                  </a:ext>
                </a:extLst>
              </a:tr>
              <a:tr h="809642">
                <a:tc>
                  <a:txBody>
                    <a:bodyPr/>
                    <a:lstStyle/>
                    <a:p>
                      <a:r>
                        <a:rPr lang="en-GB" sz="1800" dirty="0">
                          <a:latin typeface="Lato" panose="020B0604020202020204" charset="0"/>
                          <a:ea typeface="Lato" panose="020B0604020202020204" charset="0"/>
                          <a:cs typeface="Lato" panose="020B0604020202020204" charset="0"/>
                        </a:rPr>
                        <a:t>5. Drugs risk scenarios</a:t>
                      </a:r>
                    </a:p>
                  </a:txBody>
                  <a:tcPr anchor="ctr">
                    <a:solidFill>
                      <a:schemeClr val="bg1">
                        <a:lumMod val="95000"/>
                      </a:schemeClr>
                    </a:solidFill>
                  </a:tcPr>
                </a:tc>
                <a:tc>
                  <a:txBody>
                    <a:bodyPr/>
                    <a:lstStyle/>
                    <a:p>
                      <a:r>
                        <a:rPr lang="en-GB" sz="1700" kern="1200" dirty="0">
                          <a:solidFill>
                            <a:schemeClr val="tx1"/>
                          </a:solidFill>
                          <a:effectLst/>
                          <a:latin typeface="Lato" panose="020F0502020204030203"/>
                          <a:ea typeface="+mn-ea"/>
                          <a:cs typeface="+mn-cs"/>
                        </a:rPr>
                        <a:t>Pupils read a scenario, identify what is causing the risk and assess the level of risk within it</a:t>
                      </a: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15 MINS</a:t>
                      </a:r>
                    </a:p>
                  </a:txBody>
                  <a:tcPr anchor="ctr">
                    <a:solidFill>
                      <a:schemeClr val="bg1"/>
                    </a:solidFill>
                  </a:tcPr>
                </a:tc>
                <a:extLst>
                  <a:ext uri="{0D108BD9-81ED-4DB2-BD59-A6C34878D82A}">
                    <a16:rowId xmlns:a16="http://schemas.microsoft.com/office/drawing/2014/main" val="780862879"/>
                  </a:ext>
                </a:extLst>
              </a:tr>
              <a:tr h="656789">
                <a:tc>
                  <a:txBody>
                    <a:bodyPr/>
                    <a:lstStyle/>
                    <a:p>
                      <a:r>
                        <a:rPr lang="en-GB" sz="1800" dirty="0">
                          <a:latin typeface="Lato" panose="020B0604020202020204" charset="0"/>
                          <a:ea typeface="Lato" panose="020B0604020202020204" charset="0"/>
                          <a:cs typeface="Lato" panose="020B0604020202020204" charset="0"/>
                        </a:rPr>
                        <a:t>6. Plenary/sign-posting support</a:t>
                      </a:r>
                    </a:p>
                  </a:txBody>
                  <a:tcPr anchor="ctr">
                    <a:solidFill>
                      <a:schemeClr val="bg1">
                        <a:lumMod val="95000"/>
                      </a:schemeClr>
                    </a:solidFill>
                  </a:tcPr>
                </a:tc>
                <a:tc>
                  <a:txBody>
                    <a:bodyPr/>
                    <a:lstStyle/>
                    <a:p>
                      <a:pPr algn="l"/>
                      <a:r>
                        <a:rPr lang="en-GB" sz="1700" kern="1200" dirty="0">
                          <a:solidFill>
                            <a:schemeClr val="tx1"/>
                          </a:solidFill>
                          <a:effectLst/>
                          <a:latin typeface="Lato" panose="020F0502020204030203"/>
                          <a:ea typeface="+mn-ea"/>
                          <a:cs typeface="+mn-cs"/>
                        </a:rPr>
                        <a:t>Pupils identify characters who may need support with drug use. Provide information about where to access help and support</a:t>
                      </a: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a:latin typeface="Lato" panose="020F0502020204030203" pitchFamily="34" charset="0"/>
                          <a:ea typeface="Lato" panose="020F0502020204030203" pitchFamily="34" charset="0"/>
                          <a:cs typeface="Lato" panose="020F0502020204030203" pitchFamily="34" charset="0"/>
                        </a:rPr>
                        <a:t>5 MINS</a:t>
                      </a:r>
                    </a:p>
                  </a:txBody>
                  <a:tcPr anchor="ctr">
                    <a:solidFill>
                      <a:schemeClr val="bg1"/>
                    </a:solidFill>
                  </a:tcPr>
                </a:tc>
                <a:extLst>
                  <a:ext uri="{0D108BD9-81ED-4DB2-BD59-A6C34878D82A}">
                    <a16:rowId xmlns:a16="http://schemas.microsoft.com/office/drawing/2014/main" val="973255416"/>
                  </a:ext>
                </a:extLst>
              </a:tr>
            </a:tbl>
          </a:graphicData>
        </a:graphic>
      </p:graphicFrame>
      <p:sp>
        <p:nvSpPr>
          <p:cNvPr id="9" name="TextBox 8"/>
          <p:cNvSpPr txBox="1"/>
          <p:nvPr/>
        </p:nvSpPr>
        <p:spPr>
          <a:xfrm>
            <a:off x="9869891" y="86438"/>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7" name="Footer Placeholder 1">
            <a:extLst>
              <a:ext uri="{FF2B5EF4-FFF2-40B4-BE49-F238E27FC236}">
                <a16:creationId xmlns:a16="http://schemas.microsoft.com/office/drawing/2014/main" id="{62C255B8-713B-45BA-8F94-29C7A52B57E1}"/>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2020 	 </a:t>
            </a:r>
          </a:p>
        </p:txBody>
      </p:sp>
      <p:graphicFrame>
        <p:nvGraphicFramePr>
          <p:cNvPr id="3" name="Table 2">
            <a:extLst>
              <a:ext uri="{FF2B5EF4-FFF2-40B4-BE49-F238E27FC236}">
                <a16:creationId xmlns:a16="http://schemas.microsoft.com/office/drawing/2014/main" id="{69496BA5-D887-414B-8191-243967E82200}"/>
              </a:ext>
            </a:extLst>
          </p:cNvPr>
          <p:cNvGraphicFramePr>
            <a:graphicFrameLocks noGrp="1"/>
          </p:cNvGraphicFramePr>
          <p:nvPr>
            <p:extLst>
              <p:ext uri="{D42A27DB-BD31-4B8C-83A1-F6EECF244321}">
                <p14:modId xmlns:p14="http://schemas.microsoft.com/office/powerpoint/2010/main" val="1586910250"/>
              </p:ext>
            </p:extLst>
          </p:nvPr>
        </p:nvGraphicFramePr>
        <p:xfrm>
          <a:off x="190005" y="5791855"/>
          <a:ext cx="11811989" cy="656789"/>
        </p:xfrm>
        <a:graphic>
          <a:graphicData uri="http://schemas.openxmlformats.org/drawingml/2006/table">
            <a:tbl>
              <a:tblPr firstRow="1" bandRow="1">
                <a:tableStyleId>{5940675A-B579-460E-94D1-54222C63F5DA}</a:tableStyleId>
              </a:tblPr>
              <a:tblGrid>
                <a:gridCol w="3311183">
                  <a:extLst>
                    <a:ext uri="{9D8B030D-6E8A-4147-A177-3AD203B41FA5}">
                      <a16:colId xmlns:a16="http://schemas.microsoft.com/office/drawing/2014/main" val="872528622"/>
                    </a:ext>
                  </a:extLst>
                </a:gridCol>
                <a:gridCol w="6785811">
                  <a:extLst>
                    <a:ext uri="{9D8B030D-6E8A-4147-A177-3AD203B41FA5}">
                      <a16:colId xmlns:a16="http://schemas.microsoft.com/office/drawing/2014/main" val="1611413507"/>
                    </a:ext>
                  </a:extLst>
                </a:gridCol>
                <a:gridCol w="1714995">
                  <a:extLst>
                    <a:ext uri="{9D8B030D-6E8A-4147-A177-3AD203B41FA5}">
                      <a16:colId xmlns:a16="http://schemas.microsoft.com/office/drawing/2014/main" val="2884819598"/>
                    </a:ext>
                  </a:extLst>
                </a:gridCol>
              </a:tblGrid>
              <a:tr h="656789">
                <a:tc>
                  <a:txBody>
                    <a:bodyPr/>
                    <a:lstStyle/>
                    <a:p>
                      <a:r>
                        <a:rPr lang="en-GB" sz="1800" dirty="0">
                          <a:latin typeface="Lato" panose="020B0604020202020204" charset="0"/>
                          <a:ea typeface="Lato" panose="020B0604020202020204" charset="0"/>
                          <a:cs typeface="Lato" panose="020B0604020202020204" charset="0"/>
                        </a:rPr>
                        <a:t>7. End-point assessment</a:t>
                      </a:r>
                    </a:p>
                  </a:txBody>
                  <a:tcPr anchor="ctr">
                    <a:solidFill>
                      <a:schemeClr val="bg1">
                        <a:lumMod val="95000"/>
                      </a:schemeClr>
                    </a:solidFill>
                  </a:tcPr>
                </a:tc>
                <a:tc>
                  <a:txBody>
                    <a:bodyPr/>
                    <a:lstStyle/>
                    <a:p>
                      <a:pPr algn="l"/>
                      <a:r>
                        <a:rPr lang="en-GB" sz="1700" kern="1200" dirty="0">
                          <a:solidFill>
                            <a:schemeClr val="tx1"/>
                          </a:solidFill>
                          <a:effectLst/>
                          <a:latin typeface="Lato" panose="020F0502020204030203"/>
                          <a:ea typeface="+mn-ea"/>
                          <a:cs typeface="+mn-cs"/>
                        </a:rPr>
                        <a:t>At the end of, or following the lesson, pupils return to their baseline activity, and add to or amend their work in the light of their learning </a:t>
                      </a: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a:latin typeface="Lato" panose="020F0502020204030203" pitchFamily="34" charset="0"/>
                          <a:ea typeface="Lato" panose="020F0502020204030203" pitchFamily="34" charset="0"/>
                          <a:cs typeface="Lato" panose="020F0502020204030203" pitchFamily="34" charset="0"/>
                        </a:rPr>
                        <a:t>5-10 MINS</a:t>
                      </a:r>
                    </a:p>
                  </a:txBody>
                  <a:tcPr anchor="ctr">
                    <a:solidFill>
                      <a:schemeClr val="bg1"/>
                    </a:solidFill>
                  </a:tcPr>
                </a:tc>
                <a:extLst>
                  <a:ext uri="{0D108BD9-81ED-4DB2-BD59-A6C34878D82A}">
                    <a16:rowId xmlns:a16="http://schemas.microsoft.com/office/drawing/2014/main" val="1593370481"/>
                  </a:ext>
                </a:extLst>
              </a:tr>
            </a:tbl>
          </a:graphicData>
        </a:graphic>
      </p:graphicFrame>
    </p:spTree>
    <p:extLst>
      <p:ext uri="{BB962C8B-B14F-4D97-AF65-F5344CB8AC3E}">
        <p14:creationId xmlns:p14="http://schemas.microsoft.com/office/powerpoint/2010/main" val="21537256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1043338" y="3558375"/>
            <a:ext cx="10096499" cy="2000548"/>
          </a:xfrm>
          <a:prstGeom prst="rect">
            <a:avLst/>
          </a:prstGeom>
          <a:noFill/>
        </p:spPr>
        <p:txBody>
          <a:bodyPr wrap="square" rtlCol="0">
            <a:spAutoFit/>
          </a:bodyPr>
          <a:lstStyle/>
          <a:p>
            <a:pPr algn="ctr"/>
            <a:r>
              <a:rPr kumimoji="0" lang="en-GB" sz="4800" b="1" i="0" u="none" strike="noStrike" kern="1200" cap="none" spc="0" normalizeH="0" baseline="0" noProof="0" dirty="0">
                <a:ln>
                  <a:noFill/>
                </a:ln>
                <a:effectLst/>
                <a:uLnTx/>
                <a:uFillTx/>
                <a:latin typeface="League Spartan" panose="00000800000000000000" pitchFamily="50" charset="0"/>
              </a:rPr>
              <a:t>Lesson 2</a:t>
            </a:r>
            <a:endParaRPr lang="en-GB" sz="4800" b="1" dirty="0">
              <a:solidFill>
                <a:srgbClr val="95519E"/>
              </a:solidFill>
              <a:latin typeface="League Spartan" panose="00000800000000000000" pitchFamily="50" charset="0"/>
            </a:endParaRPr>
          </a:p>
          <a:p>
            <a:pPr algn="ctr"/>
            <a:r>
              <a:rPr lang="en-GB" sz="4800" b="1" dirty="0">
                <a:solidFill>
                  <a:srgbClr val="95519E"/>
                </a:solidFill>
                <a:latin typeface="League Spartan" panose="020B0604020202020204" charset="0"/>
              </a:rPr>
              <a:t>Managing risk: legal and illegal drugs</a:t>
            </a:r>
            <a:endParaRPr lang="en-GB" sz="4800" dirty="0">
              <a:solidFill>
                <a:srgbClr val="95519E"/>
              </a:solidFill>
              <a:latin typeface="League Spartan" panose="020B060402020202020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effectLst/>
              <a:uLnTx/>
              <a:uFillTx/>
              <a:latin typeface="League Spartan" panose="00000800000000000000" pitchFamily="50"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9</a:t>
            </a:fld>
            <a:endParaRPr lang="en-GB" dirty="0"/>
          </a:p>
        </p:txBody>
      </p:sp>
      <p:sp>
        <p:nvSpPr>
          <p:cNvPr id="10" name="Footer Placeholder 3"/>
          <p:cNvSpPr>
            <a:spLocks noGrp="1"/>
          </p:cNvSpPr>
          <p:nvPr>
            <p:ph type="ftr" sz="quarter" idx="11"/>
          </p:nvPr>
        </p:nvSpPr>
        <p:spPr>
          <a:xfrm>
            <a:off x="-4412" y="6391510"/>
            <a:ext cx="12192000" cy="365125"/>
          </a:xfrm>
        </p:spPr>
        <p:txBody>
          <a:bodyPr/>
          <a:lstStyle/>
          <a:p>
            <a:r>
              <a:rPr lang="en-GB" sz="1050" dirty="0"/>
              <a:t>© PSHE Association 2020 </a:t>
            </a:r>
            <a:r>
              <a:rPr lang="en-GB" dirty="0"/>
              <a:t>	 </a:t>
            </a:r>
          </a:p>
        </p:txBody>
      </p:sp>
      <p:pic>
        <p:nvPicPr>
          <p:cNvPr id="4" name="Graphic 3" descr="Scales of justice">
            <a:extLst>
              <a:ext uri="{FF2B5EF4-FFF2-40B4-BE49-F238E27FC236}">
                <a16:creationId xmlns:a16="http://schemas.microsoft.com/office/drawing/2014/main" id="{B84690E1-EFED-49C1-A0EB-6EA818E660F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a:off x="4610159" y="595520"/>
            <a:ext cx="2962855" cy="2962855"/>
          </a:xfrm>
          <a:prstGeom prst="rect">
            <a:avLst/>
          </a:prstGeom>
        </p:spPr>
      </p:pic>
    </p:spTree>
    <p:extLst>
      <p:ext uri="{BB962C8B-B14F-4D97-AF65-F5344CB8AC3E}">
        <p14:creationId xmlns:p14="http://schemas.microsoft.com/office/powerpoint/2010/main" val="24324689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9100" y="141327"/>
            <a:ext cx="11353800" cy="6215023"/>
          </a:xfrm>
          <a:prstGeom prst="rect">
            <a:avLst/>
          </a:prstGeom>
        </p:spPr>
      </p:pic>
      <p:sp>
        <p:nvSpPr>
          <p:cNvPr id="3" name="TextBox 2"/>
          <p:cNvSpPr txBox="1"/>
          <p:nvPr/>
        </p:nvSpPr>
        <p:spPr>
          <a:xfrm>
            <a:off x="738909" y="555375"/>
            <a:ext cx="10714182" cy="769441"/>
          </a:xfrm>
          <a:prstGeom prst="rect">
            <a:avLst/>
          </a:prstGeom>
          <a:noFill/>
        </p:spPr>
        <p:txBody>
          <a:bodyPr wrap="square" rtlCol="0">
            <a:spAutoFit/>
          </a:bodyPr>
          <a:lstStyle/>
          <a:p>
            <a:pPr algn="ctr"/>
            <a:r>
              <a:rPr lang="en-GB" sz="4400" b="1" dirty="0">
                <a:latin typeface="League Spartan" panose="00000800000000000000" pitchFamily="50" charset="0"/>
              </a:rPr>
              <a:t>Ground rules</a:t>
            </a:r>
          </a:p>
        </p:txBody>
      </p:sp>
      <p:sp>
        <p:nvSpPr>
          <p:cNvPr id="5" name="TextBox 4"/>
          <p:cNvSpPr txBox="1"/>
          <p:nvPr/>
        </p:nvSpPr>
        <p:spPr>
          <a:xfrm>
            <a:off x="2228849" y="1333236"/>
            <a:ext cx="7696201" cy="4832092"/>
          </a:xfrm>
          <a:prstGeom prst="rect">
            <a:avLst/>
          </a:prstGeom>
          <a:noFill/>
          <a:ln>
            <a:noFill/>
          </a:ln>
        </p:spPr>
        <p:txBody>
          <a:bodyPr wrap="square" rtlCol="0">
            <a:spAutoFit/>
          </a:bodyPr>
          <a:lstStyle/>
          <a:p>
            <a:r>
              <a:rPr lang="en-GB" sz="2800" dirty="0">
                <a:latin typeface="Lato" panose="020F0502020204030203" pitchFamily="34" charset="0"/>
                <a:ea typeface="Lato" panose="020F0502020204030203" pitchFamily="34" charset="0"/>
                <a:cs typeface="Lato" panose="020F0502020204030203" pitchFamily="34" charset="0"/>
              </a:rPr>
              <a:t>[Add your class rules here]</a:t>
            </a: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10</a:t>
            </a:fld>
            <a:endParaRPr lang="en-GB" dirty="0"/>
          </a:p>
        </p:txBody>
      </p:sp>
      <p:sp>
        <p:nvSpPr>
          <p:cNvPr id="7" name="Footer Placeholder 3">
            <a:extLst>
              <a:ext uri="{FF2B5EF4-FFF2-40B4-BE49-F238E27FC236}">
                <a16:creationId xmlns:a16="http://schemas.microsoft.com/office/drawing/2014/main" id="{7EFCA133-5C5B-4FC6-A1F2-C124B46B6C0E}"/>
              </a:ext>
            </a:extLst>
          </p:cNvPr>
          <p:cNvSpPr>
            <a:spLocks noGrp="1"/>
          </p:cNvSpPr>
          <p:nvPr>
            <p:ph type="ftr" sz="quarter" idx="11"/>
          </p:nvPr>
        </p:nvSpPr>
        <p:spPr>
          <a:xfrm>
            <a:off x="-4412" y="6391510"/>
            <a:ext cx="12192000" cy="365125"/>
          </a:xfrm>
        </p:spPr>
        <p:txBody>
          <a:bodyPr/>
          <a:lstStyle/>
          <a:p>
            <a:r>
              <a:rPr lang="en-GB" sz="1050" dirty="0"/>
              <a:t>© PSHE Association 2020 </a:t>
            </a:r>
            <a:r>
              <a:rPr lang="en-GB" dirty="0"/>
              <a:t>	 </a:t>
            </a:r>
          </a:p>
        </p:txBody>
      </p:sp>
    </p:spTree>
    <p:extLst>
      <p:ext uri="{BB962C8B-B14F-4D97-AF65-F5344CB8AC3E}">
        <p14:creationId xmlns:p14="http://schemas.microsoft.com/office/powerpoint/2010/main" val="27572448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608638" y="2186435"/>
            <a:ext cx="10934006" cy="3277820"/>
          </a:xfrm>
          <a:prstGeom prst="rect">
            <a:avLst/>
          </a:prstGeom>
          <a:solidFill>
            <a:schemeClr val="bg1"/>
          </a:solidFill>
        </p:spPr>
        <p:txBody>
          <a:bodyPr wrap="square" rtlCol="0">
            <a:spAutoFit/>
          </a:bodyPr>
          <a:lstStyle/>
          <a:p>
            <a:pPr lvl="3"/>
            <a:r>
              <a:rPr lang="en-GB" sz="3200" b="1" dirty="0">
                <a:latin typeface="League Spartan" panose="00000800000000000000" pitchFamily="50" charset="0"/>
              </a:rPr>
              <a:t>We will be able to: </a:t>
            </a:r>
          </a:p>
          <a:p>
            <a:pPr lvl="3"/>
            <a:endParaRPr lang="en-GB" sz="100" b="1" dirty="0">
              <a:latin typeface="Gill Sans MT" panose="020B0502020104020203" pitchFamily="34" charset="0"/>
            </a:endParaRPr>
          </a:p>
          <a:p>
            <a:pPr lvl="3"/>
            <a:r>
              <a:rPr lang="en-GB" sz="2400" dirty="0">
                <a:latin typeface="Lato" panose="020F0502020204030203" pitchFamily="34" charset="0"/>
                <a:ea typeface="Lato" panose="020F0502020204030203" pitchFamily="34" charset="0"/>
                <a:cs typeface="Lato" panose="020F0502020204030203" pitchFamily="34" charset="0"/>
              </a:rPr>
              <a:t> </a:t>
            </a:r>
            <a:endParaRPr lang="en-GB" sz="2400" b="1" dirty="0">
              <a:latin typeface="Lato" panose="020B0604020202020204"/>
              <a:ea typeface="Lato" panose="020B0604020202020204" charset="0"/>
              <a:cs typeface="Lato" panose="020B0604020202020204" charset="0"/>
            </a:endParaRPr>
          </a:p>
          <a:p>
            <a:pPr marL="914400" lvl="1" indent="-457200">
              <a:spcAft>
                <a:spcPts val="1200"/>
              </a:spcAft>
              <a:buSzPct val="202000"/>
              <a:buBlip>
                <a:blip r:embed="rId3"/>
              </a:buBlip>
            </a:pPr>
            <a:r>
              <a:rPr lang="en-GB" sz="2400" dirty="0">
                <a:latin typeface="Lato" panose="020B0604020202020204"/>
              </a:rPr>
              <a:t>identify some of the risks and effects of drug use  </a:t>
            </a:r>
          </a:p>
          <a:p>
            <a:pPr marL="914400" lvl="1" indent="-457200">
              <a:spcAft>
                <a:spcPts val="1200"/>
              </a:spcAft>
              <a:buSzPct val="202000"/>
              <a:buBlip>
                <a:blip r:embed="rId3"/>
              </a:buBlip>
            </a:pPr>
            <a:r>
              <a:rPr lang="en-GB" sz="2400" dirty="0">
                <a:latin typeface="Lato" panose="020B0604020202020204"/>
                <a:ea typeface="Lato" panose="020B0604020202020204" charset="0"/>
                <a:cs typeface="Lato" panose="020B0604020202020204" charset="0"/>
              </a:rPr>
              <a:t>recognise </a:t>
            </a:r>
            <a:r>
              <a:rPr lang="en-GB" sz="2400" dirty="0">
                <a:latin typeface="Lato" panose="020B0604020202020204"/>
              </a:rPr>
              <a:t>the laws that relate to drugs and drug use</a:t>
            </a:r>
            <a:endParaRPr lang="en-GB" sz="2400" dirty="0">
              <a:latin typeface="Lato" panose="020B0604020202020204"/>
              <a:ea typeface="Lato" panose="020B0604020202020204" charset="0"/>
              <a:cs typeface="Lato" panose="020B0604020202020204" charset="0"/>
            </a:endParaRPr>
          </a:p>
          <a:p>
            <a:pPr marL="914400" lvl="1" indent="-457200">
              <a:spcAft>
                <a:spcPts val="1200"/>
              </a:spcAft>
              <a:buSzPct val="202000"/>
              <a:buBlip>
                <a:blip r:embed="rId3"/>
              </a:buBlip>
            </a:pPr>
            <a:r>
              <a:rPr lang="en-GB" sz="2400" dirty="0">
                <a:latin typeface="Lato" panose="020B0604020202020204"/>
              </a:rPr>
              <a:t>analyse the level of risk in different situations involving drugs</a:t>
            </a:r>
          </a:p>
          <a:p>
            <a:pPr marL="914400" lvl="1" indent="-457200">
              <a:spcAft>
                <a:spcPts val="1200"/>
              </a:spcAft>
              <a:buSzPct val="202000"/>
              <a:buBlip>
                <a:blip r:embed="rId3"/>
              </a:buBlip>
            </a:pPr>
            <a:r>
              <a:rPr lang="en-GB" sz="2400" dirty="0">
                <a:latin typeface="Lato" panose="020B0604020202020204"/>
              </a:rPr>
              <a:t>explain some of the risks of drug use, what support is available to help people and where to report concerns</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11</a:t>
            </a:fld>
            <a:endParaRPr lang="en-GB" dirty="0"/>
          </a:p>
        </p:txBody>
      </p:sp>
      <p:sp>
        <p:nvSpPr>
          <p:cNvPr id="10" name="TextBox 9"/>
          <p:cNvSpPr txBox="1"/>
          <p:nvPr/>
        </p:nvSpPr>
        <p:spPr>
          <a:xfrm>
            <a:off x="2277117" y="565504"/>
            <a:ext cx="9585369" cy="954107"/>
          </a:xfrm>
          <a:prstGeom prst="rect">
            <a:avLst/>
          </a:prstGeom>
          <a:solidFill>
            <a:schemeClr val="bg1"/>
          </a:solidFill>
        </p:spPr>
        <p:txBody>
          <a:bodyPr wrap="square" rtlCol="0">
            <a:spAutoFit/>
          </a:bodyPr>
          <a:lstStyle/>
          <a:p>
            <a:pPr>
              <a:buSzPct val="202000"/>
            </a:pPr>
            <a:r>
              <a:rPr lang="en-GB" sz="2800" dirty="0">
                <a:latin typeface="League Spartan" panose="020B0604020202020204"/>
              </a:rPr>
              <a:t>We </a:t>
            </a:r>
            <a:r>
              <a:rPr lang="en-GB" sz="2800">
                <a:latin typeface="League Spartan" panose="020B0604020202020204"/>
              </a:rPr>
              <a:t>are learning about </a:t>
            </a:r>
            <a:r>
              <a:rPr lang="en-GB" sz="2800" dirty="0">
                <a:latin typeface="League Spartan" panose="020B0604020202020204"/>
              </a:rPr>
              <a:t>some of the risks and effects of legal and illegal drug use</a:t>
            </a:r>
          </a:p>
        </p:txBody>
      </p:sp>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59676" y="471725"/>
            <a:ext cx="968621" cy="1076313"/>
          </a:xfrm>
          <a:prstGeom prst="rect">
            <a:avLst/>
          </a:prstGeom>
        </p:spPr>
      </p:pic>
      <p:pic>
        <p:nvPicPr>
          <p:cNvPr id="4" name="Picture 3"/>
          <p:cNvPicPr>
            <a:picLocks noChangeAspect="1"/>
          </p:cNvPicPr>
          <p:nvPr/>
        </p:nvPicPr>
        <p:blipFill rotWithShape="1">
          <a:blip r:embed="rId5" cstate="print">
            <a:extLst>
              <a:ext uri="{28A0092B-C50C-407E-A947-70E740481C1C}">
                <a14:useLocalDpi xmlns:a14="http://schemas.microsoft.com/office/drawing/2010/main" val="0"/>
              </a:ext>
            </a:extLst>
          </a:blip>
          <a:srcRect l="10502" r="10174"/>
          <a:stretch/>
        </p:blipFill>
        <p:spPr>
          <a:xfrm>
            <a:off x="953260" y="1803221"/>
            <a:ext cx="877333" cy="1001704"/>
          </a:xfrm>
          <a:prstGeom prst="rect">
            <a:avLst/>
          </a:prstGeom>
        </p:spPr>
      </p:pic>
      <p:sp>
        <p:nvSpPr>
          <p:cNvPr id="8" name="Footer Placeholder 3">
            <a:extLst>
              <a:ext uri="{FF2B5EF4-FFF2-40B4-BE49-F238E27FC236}">
                <a16:creationId xmlns:a16="http://schemas.microsoft.com/office/drawing/2014/main" id="{086EC833-6B05-40A4-9B1A-90613E0FE3C1}"/>
              </a:ext>
            </a:extLst>
          </p:cNvPr>
          <p:cNvSpPr>
            <a:spLocks noGrp="1"/>
          </p:cNvSpPr>
          <p:nvPr>
            <p:ph type="ftr" sz="quarter" idx="11"/>
          </p:nvPr>
        </p:nvSpPr>
        <p:spPr>
          <a:xfrm>
            <a:off x="-4412" y="6391510"/>
            <a:ext cx="12192000" cy="365125"/>
          </a:xfrm>
        </p:spPr>
        <p:txBody>
          <a:bodyPr/>
          <a:lstStyle/>
          <a:p>
            <a:r>
              <a:rPr lang="en-GB" sz="1050" dirty="0"/>
              <a:t>© PSHE Association 2020 </a:t>
            </a:r>
            <a:r>
              <a:rPr lang="en-GB" dirty="0"/>
              <a:t>	 </a:t>
            </a:r>
          </a:p>
        </p:txBody>
      </p:sp>
    </p:spTree>
    <p:extLst>
      <p:ext uri="{BB962C8B-B14F-4D97-AF65-F5344CB8AC3E}">
        <p14:creationId xmlns:p14="http://schemas.microsoft.com/office/powerpoint/2010/main" val="15594884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96C8FA4-A660-4902-8569-DAFF9074C933}"/>
              </a:ext>
            </a:extLst>
          </p:cNvPr>
          <p:cNvSpPr txBox="1"/>
          <p:nvPr/>
        </p:nvSpPr>
        <p:spPr>
          <a:xfrm>
            <a:off x="174440" y="385763"/>
            <a:ext cx="9164113"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What is a drug?</a:t>
            </a:r>
          </a:p>
        </p:txBody>
      </p:sp>
      <p:sp>
        <p:nvSpPr>
          <p:cNvPr id="3" name="TextBox 2">
            <a:extLst>
              <a:ext uri="{FF2B5EF4-FFF2-40B4-BE49-F238E27FC236}">
                <a16:creationId xmlns:a16="http://schemas.microsoft.com/office/drawing/2014/main" id="{511DED1E-4923-4844-983E-D2B62D884415}"/>
              </a:ext>
            </a:extLst>
          </p:cNvPr>
          <p:cNvSpPr txBox="1"/>
          <p:nvPr/>
        </p:nvSpPr>
        <p:spPr>
          <a:xfrm>
            <a:off x="257988" y="1311583"/>
            <a:ext cx="11209096" cy="584775"/>
          </a:xfrm>
          <a:prstGeom prst="rect">
            <a:avLst/>
          </a:prstGeom>
          <a:noFill/>
        </p:spPr>
        <p:txBody>
          <a:bodyPr wrap="square" rtlCol="0">
            <a:spAutoFit/>
          </a:bodyPr>
          <a:lstStyle/>
          <a:p>
            <a:r>
              <a:rPr lang="en-GB" sz="3200" dirty="0">
                <a:latin typeface="Lato"/>
              </a:rPr>
              <a:t>Think about this question with your partner and share your ideas.</a:t>
            </a:r>
          </a:p>
        </p:txBody>
      </p:sp>
      <p:sp>
        <p:nvSpPr>
          <p:cNvPr id="7" name="Rectangle: Rounded Corners 6">
            <a:extLst>
              <a:ext uri="{FF2B5EF4-FFF2-40B4-BE49-F238E27FC236}">
                <a16:creationId xmlns:a16="http://schemas.microsoft.com/office/drawing/2014/main" id="{94BB5846-1E11-4E3C-9C62-BAE77E430C1C}"/>
              </a:ext>
            </a:extLst>
          </p:cNvPr>
          <p:cNvSpPr/>
          <p:nvPr/>
        </p:nvSpPr>
        <p:spPr>
          <a:xfrm>
            <a:off x="574999" y="2600655"/>
            <a:ext cx="10575073" cy="3867756"/>
          </a:xfrm>
          <a:prstGeom prst="roundRect">
            <a:avLst/>
          </a:prstGeom>
          <a:solidFill>
            <a:schemeClr val="bg1"/>
          </a:solidFill>
          <a:ln w="28575">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i="1" dirty="0">
                <a:solidFill>
                  <a:schemeClr val="tx1"/>
                </a:solidFill>
                <a:latin typeface="Lato" panose="020F0502020204030203"/>
              </a:rPr>
              <a:t>A substance people take to change the way they feel, think or behave. </a:t>
            </a:r>
            <a:endParaRPr lang="en-GB" sz="2800" dirty="0">
              <a:solidFill>
                <a:schemeClr val="tx1"/>
              </a:solidFill>
              <a:latin typeface="Lato" panose="020F0502020204030203"/>
            </a:endParaRPr>
          </a:p>
          <a:p>
            <a:pPr>
              <a:spcAft>
                <a:spcPts val="600"/>
              </a:spcAft>
            </a:pPr>
            <a:r>
              <a:rPr lang="en-GB" sz="2800" i="1" dirty="0">
                <a:solidFill>
                  <a:schemeClr val="tx1"/>
                </a:solidFill>
                <a:latin typeface="Lato" panose="020F0502020204030203"/>
              </a:rPr>
              <a:t>The term ‘drugs’ can, of course refer to all drugs: </a:t>
            </a:r>
            <a:endParaRPr lang="en-GB" sz="2800" dirty="0">
              <a:solidFill>
                <a:schemeClr val="tx1"/>
              </a:solidFill>
              <a:latin typeface="Lato" panose="020F0502020204030203"/>
            </a:endParaRPr>
          </a:p>
          <a:p>
            <a:pPr lvl="1">
              <a:spcAft>
                <a:spcPts val="1200"/>
              </a:spcAft>
            </a:pPr>
            <a:r>
              <a:rPr lang="en-GB" sz="2800" i="1" dirty="0">
                <a:solidFill>
                  <a:schemeClr val="tx1"/>
                </a:solidFill>
                <a:latin typeface="Lato" panose="020F0502020204030203"/>
              </a:rPr>
              <a:t>• all illegal drugs </a:t>
            </a:r>
            <a:endParaRPr lang="en-GB" sz="2800" dirty="0">
              <a:solidFill>
                <a:schemeClr val="tx1"/>
              </a:solidFill>
              <a:latin typeface="Lato" panose="020F0502020204030203"/>
            </a:endParaRPr>
          </a:p>
          <a:p>
            <a:pPr lvl="1">
              <a:spcAft>
                <a:spcPts val="1200"/>
              </a:spcAft>
            </a:pPr>
            <a:r>
              <a:rPr lang="en-GB" sz="2800" i="1" dirty="0">
                <a:solidFill>
                  <a:schemeClr val="tx1"/>
                </a:solidFill>
                <a:latin typeface="Lato" panose="020F0502020204030203"/>
              </a:rPr>
              <a:t>• all legal drugs, including alcohol, tobacco and volatile        substances (those giving off a gas which can be inhaled) </a:t>
            </a:r>
            <a:endParaRPr lang="en-GB" sz="2800" dirty="0">
              <a:solidFill>
                <a:schemeClr val="tx1"/>
              </a:solidFill>
              <a:latin typeface="Lato" panose="020F0502020204030203"/>
            </a:endParaRPr>
          </a:p>
          <a:p>
            <a:pPr lvl="1">
              <a:spcAft>
                <a:spcPts val="1200"/>
              </a:spcAft>
            </a:pPr>
            <a:r>
              <a:rPr lang="en-GB" sz="2800" i="1" dirty="0">
                <a:solidFill>
                  <a:schemeClr val="tx1"/>
                </a:solidFill>
                <a:latin typeface="Lato" panose="020F0502020204030203"/>
              </a:rPr>
              <a:t>• all over-the-counter and prescription medicines </a:t>
            </a:r>
            <a:endParaRPr lang="en-GB" sz="2800" dirty="0">
              <a:solidFill>
                <a:schemeClr val="tx1"/>
              </a:solidFill>
              <a:latin typeface="Lato" panose="020F0502020204030203"/>
            </a:endParaRPr>
          </a:p>
        </p:txBody>
      </p:sp>
    </p:spTree>
    <p:extLst>
      <p:ext uri="{BB962C8B-B14F-4D97-AF65-F5344CB8AC3E}">
        <p14:creationId xmlns:p14="http://schemas.microsoft.com/office/powerpoint/2010/main" val="569057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FFE6CA7-CAB4-45F3-8CC9-DCEE8724ADF0}"/>
              </a:ext>
            </a:extLst>
          </p:cNvPr>
          <p:cNvSpPr txBox="1"/>
          <p:nvPr/>
        </p:nvSpPr>
        <p:spPr>
          <a:xfrm>
            <a:off x="390292" y="367102"/>
            <a:ext cx="12121979"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What’s our starting point?</a:t>
            </a:r>
          </a:p>
        </p:txBody>
      </p:sp>
      <p:sp>
        <p:nvSpPr>
          <p:cNvPr id="3" name="Cloud 2">
            <a:extLst>
              <a:ext uri="{FF2B5EF4-FFF2-40B4-BE49-F238E27FC236}">
                <a16:creationId xmlns:a16="http://schemas.microsoft.com/office/drawing/2014/main" id="{F309003D-EFB6-41D5-A4DB-24C52476FA43}"/>
              </a:ext>
            </a:extLst>
          </p:cNvPr>
          <p:cNvSpPr/>
          <p:nvPr/>
        </p:nvSpPr>
        <p:spPr>
          <a:xfrm>
            <a:off x="8079985" y="3023275"/>
            <a:ext cx="2609385" cy="1505415"/>
          </a:xfrm>
          <a:prstGeom prst="cloud">
            <a:avLst/>
          </a:prstGeom>
          <a:solidFill>
            <a:schemeClr val="bg1"/>
          </a:solidFill>
          <a:ln w="3175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Lato" panose="020F0502020204030203"/>
              </a:rPr>
              <a:t>Drug</a:t>
            </a:r>
          </a:p>
        </p:txBody>
      </p:sp>
      <p:cxnSp>
        <p:nvCxnSpPr>
          <p:cNvPr id="5" name="Straight Connector 4">
            <a:extLst>
              <a:ext uri="{FF2B5EF4-FFF2-40B4-BE49-F238E27FC236}">
                <a16:creationId xmlns:a16="http://schemas.microsoft.com/office/drawing/2014/main" id="{823E9FBF-BD92-4715-B7A2-DDA2D80B7CC1}"/>
              </a:ext>
            </a:extLst>
          </p:cNvPr>
          <p:cNvCxnSpPr>
            <a:cxnSpLocks/>
          </p:cNvCxnSpPr>
          <p:nvPr/>
        </p:nvCxnSpPr>
        <p:spPr>
          <a:xfrm flipV="1">
            <a:off x="10066753" y="2398417"/>
            <a:ext cx="769439" cy="624858"/>
          </a:xfrm>
          <a:prstGeom prst="line">
            <a:avLst/>
          </a:prstGeom>
          <a:ln>
            <a:solidFill>
              <a:srgbClr val="95519E"/>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B4B548C7-70F9-4E17-826F-B5B92432495C}"/>
              </a:ext>
            </a:extLst>
          </p:cNvPr>
          <p:cNvCxnSpPr>
            <a:cxnSpLocks/>
          </p:cNvCxnSpPr>
          <p:nvPr/>
        </p:nvCxnSpPr>
        <p:spPr>
          <a:xfrm>
            <a:off x="10689370" y="3795539"/>
            <a:ext cx="1063084" cy="42011"/>
          </a:xfrm>
          <a:prstGeom prst="line">
            <a:avLst/>
          </a:prstGeom>
          <a:ln>
            <a:solidFill>
              <a:srgbClr val="95519E"/>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D9A47A74-1625-4F79-BBC4-39014CB51ACB}"/>
              </a:ext>
            </a:extLst>
          </p:cNvPr>
          <p:cNvCxnSpPr>
            <a:cxnSpLocks/>
          </p:cNvCxnSpPr>
          <p:nvPr/>
        </p:nvCxnSpPr>
        <p:spPr>
          <a:xfrm>
            <a:off x="9878352" y="4328342"/>
            <a:ext cx="678363" cy="888528"/>
          </a:xfrm>
          <a:prstGeom prst="line">
            <a:avLst/>
          </a:prstGeom>
          <a:ln>
            <a:solidFill>
              <a:srgbClr val="95519E"/>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8E75A185-7B59-45C7-93AD-D283D540B182}"/>
              </a:ext>
            </a:extLst>
          </p:cNvPr>
          <p:cNvCxnSpPr>
            <a:cxnSpLocks/>
          </p:cNvCxnSpPr>
          <p:nvPr/>
        </p:nvCxnSpPr>
        <p:spPr>
          <a:xfrm flipV="1">
            <a:off x="8212641" y="4427922"/>
            <a:ext cx="451624" cy="788948"/>
          </a:xfrm>
          <a:prstGeom prst="line">
            <a:avLst/>
          </a:prstGeom>
          <a:ln>
            <a:solidFill>
              <a:srgbClr val="95519E"/>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A7B98554-E63F-450E-B973-58FA3B2CD373}"/>
              </a:ext>
            </a:extLst>
          </p:cNvPr>
          <p:cNvCxnSpPr>
            <a:cxnSpLocks/>
          </p:cNvCxnSpPr>
          <p:nvPr/>
        </p:nvCxnSpPr>
        <p:spPr>
          <a:xfrm flipV="1">
            <a:off x="6998794" y="3910392"/>
            <a:ext cx="1172737" cy="258874"/>
          </a:xfrm>
          <a:prstGeom prst="line">
            <a:avLst/>
          </a:prstGeom>
          <a:ln>
            <a:solidFill>
              <a:srgbClr val="95519E"/>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CC03D638-6F14-41BF-B435-64E97B2EA319}"/>
              </a:ext>
            </a:extLst>
          </p:cNvPr>
          <p:cNvCxnSpPr>
            <a:cxnSpLocks/>
          </p:cNvCxnSpPr>
          <p:nvPr/>
        </p:nvCxnSpPr>
        <p:spPr>
          <a:xfrm>
            <a:off x="7863820" y="2473934"/>
            <a:ext cx="793594" cy="675849"/>
          </a:xfrm>
          <a:prstGeom prst="line">
            <a:avLst/>
          </a:prstGeom>
          <a:ln>
            <a:solidFill>
              <a:srgbClr val="95519E"/>
            </a:solidFill>
          </a:ln>
        </p:spPr>
        <p:style>
          <a:lnRef idx="1">
            <a:schemeClr val="accent1"/>
          </a:lnRef>
          <a:fillRef idx="0">
            <a:schemeClr val="accent1"/>
          </a:fillRef>
          <a:effectRef idx="0">
            <a:schemeClr val="accent1"/>
          </a:effectRef>
          <a:fontRef idx="minor">
            <a:schemeClr val="tx1"/>
          </a:fontRef>
        </p:style>
      </p:cxnSp>
      <p:sp>
        <p:nvSpPr>
          <p:cNvPr id="33" name="TextBox 32">
            <a:extLst>
              <a:ext uri="{FF2B5EF4-FFF2-40B4-BE49-F238E27FC236}">
                <a16:creationId xmlns:a16="http://schemas.microsoft.com/office/drawing/2014/main" id="{05AAD71F-8681-4639-A691-90C5AEE21F83}"/>
              </a:ext>
            </a:extLst>
          </p:cNvPr>
          <p:cNvSpPr txBox="1"/>
          <p:nvPr/>
        </p:nvSpPr>
        <p:spPr>
          <a:xfrm>
            <a:off x="7292267" y="1387411"/>
            <a:ext cx="1906859" cy="584775"/>
          </a:xfrm>
          <a:prstGeom prst="rect">
            <a:avLst/>
          </a:prstGeom>
          <a:noFill/>
        </p:spPr>
        <p:txBody>
          <a:bodyPr wrap="square" rtlCol="0">
            <a:spAutoFit/>
          </a:bodyPr>
          <a:lstStyle/>
          <a:p>
            <a:r>
              <a:rPr lang="en-GB" sz="3200" b="1" dirty="0">
                <a:latin typeface="Lato" panose="020F0502020204030203"/>
              </a:rPr>
              <a:t>Effects</a:t>
            </a:r>
            <a:r>
              <a:rPr lang="en-GB" sz="2400" dirty="0"/>
              <a:t> </a:t>
            </a:r>
          </a:p>
        </p:txBody>
      </p:sp>
      <p:sp>
        <p:nvSpPr>
          <p:cNvPr id="34" name="TextBox 33">
            <a:extLst>
              <a:ext uri="{FF2B5EF4-FFF2-40B4-BE49-F238E27FC236}">
                <a16:creationId xmlns:a16="http://schemas.microsoft.com/office/drawing/2014/main" id="{7EDC36F9-9368-4628-BD6F-F35AF6F47E06}"/>
              </a:ext>
            </a:extLst>
          </p:cNvPr>
          <p:cNvSpPr txBox="1"/>
          <p:nvPr/>
        </p:nvSpPr>
        <p:spPr>
          <a:xfrm>
            <a:off x="10605412" y="1387411"/>
            <a:ext cx="1906859" cy="584775"/>
          </a:xfrm>
          <a:prstGeom prst="rect">
            <a:avLst/>
          </a:prstGeom>
          <a:noFill/>
        </p:spPr>
        <p:txBody>
          <a:bodyPr wrap="square" rtlCol="0">
            <a:spAutoFit/>
          </a:bodyPr>
          <a:lstStyle/>
          <a:p>
            <a:r>
              <a:rPr lang="en-GB" sz="3200" b="1" dirty="0">
                <a:latin typeface="Lato" panose="020F0502020204030203"/>
              </a:rPr>
              <a:t>Risks</a:t>
            </a:r>
            <a:r>
              <a:rPr lang="en-GB" sz="2400" dirty="0"/>
              <a:t> </a:t>
            </a:r>
          </a:p>
        </p:txBody>
      </p:sp>
      <p:sp>
        <p:nvSpPr>
          <p:cNvPr id="35" name="TextBox 34">
            <a:extLst>
              <a:ext uri="{FF2B5EF4-FFF2-40B4-BE49-F238E27FC236}">
                <a16:creationId xmlns:a16="http://schemas.microsoft.com/office/drawing/2014/main" id="{5561CCA3-104C-497A-9F92-335785770749}"/>
              </a:ext>
            </a:extLst>
          </p:cNvPr>
          <p:cNvSpPr txBox="1"/>
          <p:nvPr/>
        </p:nvSpPr>
        <p:spPr>
          <a:xfrm>
            <a:off x="455233" y="1679798"/>
            <a:ext cx="5838891" cy="4401205"/>
          </a:xfrm>
          <a:prstGeom prst="rect">
            <a:avLst/>
          </a:prstGeom>
          <a:noFill/>
        </p:spPr>
        <p:txBody>
          <a:bodyPr wrap="square" rtlCol="0">
            <a:spAutoFit/>
          </a:bodyPr>
          <a:lstStyle/>
          <a:p>
            <a:r>
              <a:rPr lang="en-GB" sz="2800" dirty="0">
                <a:latin typeface="Lato" panose="020F0502020204030203"/>
              </a:rPr>
              <a:t>Write the word ‘drug’ in the middle of a piece of paper. Write ‘Effects’ on one side and ‘Risks’ on the other.</a:t>
            </a:r>
          </a:p>
          <a:p>
            <a:endParaRPr lang="en-GB" sz="2800" dirty="0">
              <a:latin typeface="Lato" panose="020F0502020204030203"/>
            </a:endParaRPr>
          </a:p>
          <a:p>
            <a:r>
              <a:rPr lang="en-GB" sz="2800" b="1" dirty="0">
                <a:latin typeface="Lato" panose="020F0502020204030203"/>
              </a:rPr>
              <a:t>What might happen to the person using a drug?</a:t>
            </a:r>
          </a:p>
          <a:p>
            <a:r>
              <a:rPr lang="en-GB" sz="2800" dirty="0">
                <a:latin typeface="Lato" panose="020F0502020204030203"/>
              </a:rPr>
              <a:t>Write your ideas under ‘effects’.</a:t>
            </a:r>
          </a:p>
          <a:p>
            <a:endParaRPr lang="en-GB" sz="2800" dirty="0">
              <a:latin typeface="Lato" panose="020F0502020204030203"/>
            </a:endParaRPr>
          </a:p>
          <a:p>
            <a:r>
              <a:rPr lang="en-GB" sz="2800" b="1" dirty="0">
                <a:latin typeface="Lato" panose="020F0502020204030203"/>
              </a:rPr>
              <a:t>Are there any risks of using a drug?</a:t>
            </a:r>
          </a:p>
          <a:p>
            <a:r>
              <a:rPr lang="en-GB" sz="2800" dirty="0">
                <a:latin typeface="Lato" panose="020F0502020204030203"/>
              </a:rPr>
              <a:t>Write your ideas under ‘risks’.</a:t>
            </a:r>
          </a:p>
        </p:txBody>
      </p:sp>
    </p:spTree>
    <p:extLst>
      <p:ext uri="{BB962C8B-B14F-4D97-AF65-F5344CB8AC3E}">
        <p14:creationId xmlns:p14="http://schemas.microsoft.com/office/powerpoint/2010/main" val="27277153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1F24C87-C992-4D77-BB33-07B77DEDAA0E}"/>
              </a:ext>
            </a:extLst>
          </p:cNvPr>
          <p:cNvSpPr txBox="1"/>
          <p:nvPr/>
        </p:nvSpPr>
        <p:spPr>
          <a:xfrm>
            <a:off x="390292" y="367102"/>
            <a:ext cx="12121979"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Effects and risks card game</a:t>
            </a:r>
          </a:p>
        </p:txBody>
      </p:sp>
      <p:sp>
        <p:nvSpPr>
          <p:cNvPr id="3" name="TextBox 2">
            <a:extLst>
              <a:ext uri="{FF2B5EF4-FFF2-40B4-BE49-F238E27FC236}">
                <a16:creationId xmlns:a16="http://schemas.microsoft.com/office/drawing/2014/main" id="{B14E7714-466B-4BE9-8E68-42A3FD23D20F}"/>
              </a:ext>
            </a:extLst>
          </p:cNvPr>
          <p:cNvSpPr txBox="1"/>
          <p:nvPr/>
        </p:nvSpPr>
        <p:spPr>
          <a:xfrm>
            <a:off x="307744" y="1321750"/>
            <a:ext cx="8636976" cy="4647426"/>
          </a:xfrm>
          <a:prstGeom prst="rect">
            <a:avLst/>
          </a:prstGeom>
          <a:noFill/>
        </p:spPr>
        <p:txBody>
          <a:bodyPr wrap="square" rtlCol="0">
            <a:spAutoFit/>
          </a:bodyPr>
          <a:lstStyle/>
          <a:p>
            <a:pPr marL="457200" indent="-457200">
              <a:spcBef>
                <a:spcPts val="1200"/>
              </a:spcBef>
              <a:buFont typeface="Arial" panose="020B0604020202020204" pitchFamily="34" charset="0"/>
              <a:buChar char="•"/>
            </a:pPr>
            <a:r>
              <a:rPr lang="en-GB" sz="3200" dirty="0">
                <a:latin typeface="Lato" panose="020F0502020204030203"/>
              </a:rPr>
              <a:t>With your group, take it in turns to roll the dice.</a:t>
            </a:r>
          </a:p>
          <a:p>
            <a:pPr marL="457200" indent="-457200">
              <a:spcBef>
                <a:spcPts val="1200"/>
              </a:spcBef>
              <a:buFont typeface="Arial" panose="020B0604020202020204" pitchFamily="34" charset="0"/>
              <a:buChar char="•"/>
            </a:pPr>
            <a:r>
              <a:rPr lang="en-GB" sz="3200" dirty="0">
                <a:latin typeface="Lato" panose="020F0502020204030203"/>
              </a:rPr>
              <a:t>If you roll a 1 or a 2, pick up an ‘effect’ card.</a:t>
            </a:r>
          </a:p>
          <a:p>
            <a:pPr marL="457200" indent="-457200">
              <a:spcBef>
                <a:spcPts val="1200"/>
              </a:spcBef>
              <a:buFont typeface="Arial" panose="020B0604020202020204" pitchFamily="34" charset="0"/>
              <a:buChar char="•"/>
            </a:pPr>
            <a:r>
              <a:rPr lang="en-GB" sz="3200" dirty="0">
                <a:latin typeface="Lato" panose="020F0502020204030203"/>
              </a:rPr>
              <a:t>If you roll a 3, 4, 5 or 6, pick up a ‘risk’ card.</a:t>
            </a:r>
          </a:p>
          <a:p>
            <a:pPr marL="457200" indent="-457200">
              <a:spcBef>
                <a:spcPts val="1200"/>
              </a:spcBef>
              <a:buFont typeface="Arial" panose="020B0604020202020204" pitchFamily="34" charset="0"/>
              <a:buChar char="•"/>
            </a:pPr>
            <a:r>
              <a:rPr lang="en-GB" sz="3200" dirty="0">
                <a:latin typeface="Lato" panose="020F0502020204030203"/>
              </a:rPr>
              <a:t>Read the card and with your group decide if it is a likely ‘effect’ or ‘risk’ of using the drug. If you think it is, keep the card. If you think it’s unlikely, discard the card.</a:t>
            </a:r>
          </a:p>
          <a:p>
            <a:pPr marL="457200" indent="-457200">
              <a:spcBef>
                <a:spcPts val="1200"/>
              </a:spcBef>
              <a:buFont typeface="Arial" panose="020B0604020202020204" pitchFamily="34" charset="0"/>
              <a:buChar char="•"/>
            </a:pPr>
            <a:endParaRPr lang="en-GB" sz="3200" dirty="0">
              <a:latin typeface="Lato" panose="020F0502020204030203"/>
            </a:endParaRPr>
          </a:p>
        </p:txBody>
      </p:sp>
      <p:pic>
        <p:nvPicPr>
          <p:cNvPr id="5" name="Graphic 4" descr="Dice">
            <a:extLst>
              <a:ext uri="{FF2B5EF4-FFF2-40B4-BE49-F238E27FC236}">
                <a16:creationId xmlns:a16="http://schemas.microsoft.com/office/drawing/2014/main" id="{526EE62C-F566-4C84-99A8-11EE3A9CFCB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a:off x="9389460" y="522280"/>
            <a:ext cx="2043601" cy="2043601"/>
          </a:xfrm>
          <a:prstGeom prst="rect">
            <a:avLst/>
          </a:prstGeom>
        </p:spPr>
      </p:pic>
      <p:sp>
        <p:nvSpPr>
          <p:cNvPr id="7" name="Rectangle: Rounded Corners 6">
            <a:extLst>
              <a:ext uri="{FF2B5EF4-FFF2-40B4-BE49-F238E27FC236}">
                <a16:creationId xmlns:a16="http://schemas.microsoft.com/office/drawing/2014/main" id="{21BC7F6B-44A8-4728-AC89-8A3E9D3E32FA}"/>
              </a:ext>
            </a:extLst>
          </p:cNvPr>
          <p:cNvSpPr/>
          <p:nvPr/>
        </p:nvSpPr>
        <p:spPr>
          <a:xfrm rot="378414">
            <a:off x="9450658" y="2845350"/>
            <a:ext cx="1906859" cy="1219200"/>
          </a:xfrm>
          <a:prstGeom prst="roundRect">
            <a:avLst/>
          </a:prstGeom>
          <a:solidFill>
            <a:srgbClr val="95519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latin typeface="Lato" panose="020F0502020204030203"/>
              </a:rPr>
              <a:t>Effect</a:t>
            </a:r>
          </a:p>
        </p:txBody>
      </p:sp>
      <p:sp>
        <p:nvSpPr>
          <p:cNvPr id="8" name="Rectangle: Rounded Corners 7">
            <a:extLst>
              <a:ext uri="{FF2B5EF4-FFF2-40B4-BE49-F238E27FC236}">
                <a16:creationId xmlns:a16="http://schemas.microsoft.com/office/drawing/2014/main" id="{9420180D-92E9-4C28-91EA-53C1BEBCA419}"/>
              </a:ext>
            </a:extLst>
          </p:cNvPr>
          <p:cNvSpPr/>
          <p:nvPr/>
        </p:nvSpPr>
        <p:spPr>
          <a:xfrm rot="21171639">
            <a:off x="9457832" y="4636207"/>
            <a:ext cx="1906859" cy="1219200"/>
          </a:xfrm>
          <a:prstGeom prst="roundRect">
            <a:avLst/>
          </a:prstGeom>
          <a:solidFill>
            <a:srgbClr val="95519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latin typeface="Lato" panose="020F0502020204030203"/>
              </a:rPr>
              <a:t>Risk</a:t>
            </a:r>
          </a:p>
        </p:txBody>
      </p:sp>
      <p:pic>
        <p:nvPicPr>
          <p:cNvPr id="9" name="Picture 8">
            <a:extLst>
              <a:ext uri="{FF2B5EF4-FFF2-40B4-BE49-F238E27FC236}">
                <a16:creationId xmlns:a16="http://schemas.microsoft.com/office/drawing/2014/main" id="{DE26075E-F1CF-4208-A3D0-9E35BEAD14CB}"/>
              </a:ext>
            </a:extLst>
          </p:cNvPr>
          <p:cNvPicPr>
            <a:picLocks noChangeAspect="1"/>
          </p:cNvPicPr>
          <p:nvPr/>
        </p:nvPicPr>
        <p:blipFill rotWithShape="1">
          <a:blip r:embed="rId5" cstate="print">
            <a:duotone>
              <a:prstClr val="black"/>
              <a:srgbClr val="95519E">
                <a:tint val="45000"/>
                <a:satMod val="400000"/>
              </a:srgbClr>
            </a:duotone>
            <a:extLst>
              <a:ext uri="{28A0092B-C50C-407E-A947-70E740481C1C}">
                <a14:useLocalDpi xmlns:a14="http://schemas.microsoft.com/office/drawing/2010/main" val="0"/>
              </a:ext>
            </a:extLst>
          </a:blip>
          <a:srcRect l="59958" b="29919"/>
          <a:stretch/>
        </p:blipFill>
        <p:spPr>
          <a:xfrm>
            <a:off x="307744" y="5740189"/>
            <a:ext cx="810306" cy="892287"/>
          </a:xfrm>
          <a:prstGeom prst="rect">
            <a:avLst/>
          </a:prstGeom>
        </p:spPr>
      </p:pic>
      <p:pic>
        <p:nvPicPr>
          <p:cNvPr id="10" name="Picture 9">
            <a:extLst>
              <a:ext uri="{FF2B5EF4-FFF2-40B4-BE49-F238E27FC236}">
                <a16:creationId xmlns:a16="http://schemas.microsoft.com/office/drawing/2014/main" id="{4E1A3A28-6CF4-4F16-969F-152DBFB626A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860697">
            <a:off x="1325388" y="5777121"/>
            <a:ext cx="423304" cy="994688"/>
          </a:xfrm>
          <a:prstGeom prst="rect">
            <a:avLst/>
          </a:prstGeom>
        </p:spPr>
      </p:pic>
    </p:spTree>
    <p:extLst>
      <p:ext uri="{BB962C8B-B14F-4D97-AF65-F5344CB8AC3E}">
        <p14:creationId xmlns:p14="http://schemas.microsoft.com/office/powerpoint/2010/main" val="2268757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70E0A91-413B-4887-9398-A430793DEC8D}"/>
              </a:ext>
            </a:extLst>
          </p:cNvPr>
          <p:cNvSpPr txBox="1"/>
          <p:nvPr/>
        </p:nvSpPr>
        <p:spPr>
          <a:xfrm>
            <a:off x="390292" y="367102"/>
            <a:ext cx="12121979"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Fact check</a:t>
            </a:r>
          </a:p>
        </p:txBody>
      </p:sp>
      <p:sp>
        <p:nvSpPr>
          <p:cNvPr id="4" name="TextBox 3">
            <a:extLst>
              <a:ext uri="{FF2B5EF4-FFF2-40B4-BE49-F238E27FC236}">
                <a16:creationId xmlns:a16="http://schemas.microsoft.com/office/drawing/2014/main" id="{71944AA7-BE36-42A1-BF5B-1DE6372CDFBE}"/>
              </a:ext>
            </a:extLst>
          </p:cNvPr>
          <p:cNvSpPr txBox="1"/>
          <p:nvPr/>
        </p:nvSpPr>
        <p:spPr>
          <a:xfrm>
            <a:off x="390292" y="1578342"/>
            <a:ext cx="7352926" cy="3046988"/>
          </a:xfrm>
          <a:prstGeom prst="rect">
            <a:avLst/>
          </a:prstGeom>
          <a:noFill/>
        </p:spPr>
        <p:txBody>
          <a:bodyPr wrap="square" rtlCol="0">
            <a:spAutoFit/>
          </a:bodyPr>
          <a:lstStyle/>
          <a:p>
            <a:r>
              <a:rPr lang="en-GB" sz="3200" dirty="0">
                <a:latin typeface="Lato" panose="020F0502020204030203"/>
              </a:rPr>
              <a:t>Read your drug factsheet with your group and check your answers.</a:t>
            </a:r>
          </a:p>
          <a:p>
            <a:endParaRPr lang="en-GB" sz="3200" dirty="0">
              <a:latin typeface="Lato" panose="020F0502020204030203"/>
            </a:endParaRPr>
          </a:p>
          <a:p>
            <a:pPr marL="457200" indent="-457200">
              <a:buFont typeface="Arial" panose="020B0604020202020204" pitchFamily="34" charset="0"/>
              <a:buChar char="•"/>
            </a:pPr>
            <a:r>
              <a:rPr lang="en-GB" sz="3200" dirty="0">
                <a:latin typeface="Lato" panose="020F0502020204030203"/>
              </a:rPr>
              <a:t>Were you surprised by any of the risks of the drug?</a:t>
            </a:r>
          </a:p>
          <a:p>
            <a:pPr marL="457200" indent="-457200">
              <a:buFont typeface="Arial" panose="020B0604020202020204" pitchFamily="34" charset="0"/>
              <a:buChar char="•"/>
            </a:pPr>
            <a:r>
              <a:rPr lang="en-GB" sz="3200" dirty="0">
                <a:latin typeface="Lato" panose="020F0502020204030203"/>
              </a:rPr>
              <a:t>Do different drugs have similar risks?</a:t>
            </a:r>
          </a:p>
        </p:txBody>
      </p:sp>
      <p:pic>
        <p:nvPicPr>
          <p:cNvPr id="5" name="Picture 4">
            <a:extLst>
              <a:ext uri="{FF2B5EF4-FFF2-40B4-BE49-F238E27FC236}">
                <a16:creationId xmlns:a16="http://schemas.microsoft.com/office/drawing/2014/main" id="{636F6711-A32F-4BEF-9588-5A91435917F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860697">
            <a:off x="1454739" y="5601223"/>
            <a:ext cx="423304" cy="994688"/>
          </a:xfrm>
          <a:prstGeom prst="rect">
            <a:avLst/>
          </a:prstGeom>
        </p:spPr>
      </p:pic>
      <p:pic>
        <p:nvPicPr>
          <p:cNvPr id="6" name="Picture 5">
            <a:extLst>
              <a:ext uri="{FF2B5EF4-FFF2-40B4-BE49-F238E27FC236}">
                <a16:creationId xmlns:a16="http://schemas.microsoft.com/office/drawing/2014/main" id="{CE9E2CF8-1DB4-44A8-9C3E-30390EE3A51F}"/>
              </a:ext>
            </a:extLst>
          </p:cNvPr>
          <p:cNvPicPr>
            <a:picLocks noChangeAspect="1"/>
          </p:cNvPicPr>
          <p:nvPr/>
        </p:nvPicPr>
        <p:blipFill rotWithShape="1">
          <a:blip r:embed="rId4" cstate="print">
            <a:duotone>
              <a:prstClr val="black"/>
              <a:srgbClr val="95519E">
                <a:tint val="45000"/>
                <a:satMod val="400000"/>
              </a:srgbClr>
            </a:duotone>
            <a:extLst>
              <a:ext uri="{28A0092B-C50C-407E-A947-70E740481C1C}">
                <a14:useLocalDpi xmlns:a14="http://schemas.microsoft.com/office/drawing/2010/main" val="0"/>
              </a:ext>
            </a:extLst>
          </a:blip>
          <a:srcRect l="59958" b="29919"/>
          <a:stretch/>
        </p:blipFill>
        <p:spPr>
          <a:xfrm>
            <a:off x="318933" y="5740557"/>
            <a:ext cx="810306" cy="892287"/>
          </a:xfrm>
          <a:prstGeom prst="rect">
            <a:avLst/>
          </a:prstGeom>
        </p:spPr>
      </p:pic>
      <p:pic>
        <p:nvPicPr>
          <p:cNvPr id="9" name="Picture 8">
            <a:extLst>
              <a:ext uri="{FF2B5EF4-FFF2-40B4-BE49-F238E27FC236}">
                <a16:creationId xmlns:a16="http://schemas.microsoft.com/office/drawing/2014/main" id="{04306550-454B-417C-9C92-402935AEE399}"/>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rot="20870587">
            <a:off x="8301762" y="3846646"/>
            <a:ext cx="3464028" cy="2448914"/>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11" name="Picture 10">
            <a:extLst>
              <a:ext uri="{FF2B5EF4-FFF2-40B4-BE49-F238E27FC236}">
                <a16:creationId xmlns:a16="http://schemas.microsoft.com/office/drawing/2014/main" id="{B7055015-4D0D-47BB-9E3D-99504A59C399}"/>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rot="21051385">
            <a:off x="7368236" y="660492"/>
            <a:ext cx="3913795" cy="276687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668027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8280015-A4EC-4B37-9834-45A6B00AFD7A}"/>
              </a:ext>
            </a:extLst>
          </p:cNvPr>
          <p:cNvSpPr txBox="1"/>
          <p:nvPr/>
        </p:nvSpPr>
        <p:spPr>
          <a:xfrm>
            <a:off x="390292" y="311345"/>
            <a:ext cx="12121979"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Drug risk scenarios</a:t>
            </a:r>
          </a:p>
        </p:txBody>
      </p:sp>
      <p:sp>
        <p:nvSpPr>
          <p:cNvPr id="3" name="TextBox 2">
            <a:extLst>
              <a:ext uri="{FF2B5EF4-FFF2-40B4-BE49-F238E27FC236}">
                <a16:creationId xmlns:a16="http://schemas.microsoft.com/office/drawing/2014/main" id="{F685F12C-3C04-465B-BDC1-EBB00BFA44A8}"/>
              </a:ext>
            </a:extLst>
          </p:cNvPr>
          <p:cNvSpPr txBox="1"/>
          <p:nvPr/>
        </p:nvSpPr>
        <p:spPr>
          <a:xfrm>
            <a:off x="498130" y="1437305"/>
            <a:ext cx="5588897" cy="3539430"/>
          </a:xfrm>
          <a:prstGeom prst="rect">
            <a:avLst/>
          </a:prstGeom>
          <a:noFill/>
        </p:spPr>
        <p:txBody>
          <a:bodyPr wrap="square" rtlCol="0">
            <a:spAutoFit/>
          </a:bodyPr>
          <a:lstStyle/>
          <a:p>
            <a:r>
              <a:rPr lang="en-GB" sz="3200" dirty="0">
                <a:latin typeface="Lato" panose="020F0502020204030203"/>
              </a:rPr>
              <a:t>With your partner, read the scenarios and find out:</a:t>
            </a:r>
          </a:p>
          <a:p>
            <a:pPr marL="457200" indent="-457200">
              <a:buFont typeface="Arial" panose="020B0604020202020204" pitchFamily="34" charset="0"/>
              <a:buChar char="•"/>
            </a:pPr>
            <a:r>
              <a:rPr lang="en-GB" sz="3200" dirty="0">
                <a:latin typeface="Lato" panose="020F0502020204030203"/>
              </a:rPr>
              <a:t>What is causing the risk?</a:t>
            </a:r>
          </a:p>
          <a:p>
            <a:pPr marL="457200" indent="-457200">
              <a:buFont typeface="Arial" panose="020B0604020202020204" pitchFamily="34" charset="0"/>
              <a:buChar char="•"/>
            </a:pPr>
            <a:r>
              <a:rPr lang="en-GB" sz="3200" dirty="0">
                <a:latin typeface="Lato" panose="020F0502020204030203"/>
              </a:rPr>
              <a:t>How risky is the scenario? (high, medium, low)</a:t>
            </a:r>
          </a:p>
          <a:p>
            <a:pPr marL="457200" indent="-457200">
              <a:buFont typeface="Arial" panose="020B0604020202020204" pitchFamily="34" charset="0"/>
              <a:buChar char="•"/>
            </a:pPr>
            <a:endParaRPr lang="en-GB" sz="3200" dirty="0">
              <a:latin typeface="Lato" panose="020F0502020204030203"/>
            </a:endParaRPr>
          </a:p>
          <a:p>
            <a:r>
              <a:rPr lang="en-GB" sz="3200" dirty="0">
                <a:latin typeface="Lato" panose="020F0502020204030203"/>
              </a:rPr>
              <a:t>Write your ideas on the sheet.</a:t>
            </a:r>
          </a:p>
        </p:txBody>
      </p:sp>
      <p:sp>
        <p:nvSpPr>
          <p:cNvPr id="4" name="Isosceles Triangle 3">
            <a:extLst>
              <a:ext uri="{FF2B5EF4-FFF2-40B4-BE49-F238E27FC236}">
                <a16:creationId xmlns:a16="http://schemas.microsoft.com/office/drawing/2014/main" id="{21E17577-664A-4530-8217-85607590F7E4}"/>
              </a:ext>
            </a:extLst>
          </p:cNvPr>
          <p:cNvSpPr/>
          <p:nvPr/>
        </p:nvSpPr>
        <p:spPr>
          <a:xfrm>
            <a:off x="7873060" y="1437305"/>
            <a:ext cx="2754351" cy="2156195"/>
          </a:xfrm>
          <a:prstGeom prst="triangle">
            <a:avLst/>
          </a:prstGeom>
          <a:solidFill>
            <a:srgbClr val="95519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latin typeface="Lato" panose="020F0502020204030203"/>
              </a:rPr>
              <a:t>Risk</a:t>
            </a:r>
          </a:p>
          <a:p>
            <a:pPr algn="ctr"/>
            <a:endParaRPr lang="en-GB" dirty="0"/>
          </a:p>
          <a:p>
            <a:pPr algn="ctr"/>
            <a:endParaRPr lang="en-GB" dirty="0"/>
          </a:p>
        </p:txBody>
      </p:sp>
      <p:sp>
        <p:nvSpPr>
          <p:cNvPr id="11" name="TextBox 10">
            <a:extLst>
              <a:ext uri="{FF2B5EF4-FFF2-40B4-BE49-F238E27FC236}">
                <a16:creationId xmlns:a16="http://schemas.microsoft.com/office/drawing/2014/main" id="{DB7C350B-6797-4D6B-A74A-4A7B2CAE699E}"/>
              </a:ext>
            </a:extLst>
          </p:cNvPr>
          <p:cNvSpPr txBox="1"/>
          <p:nvPr/>
        </p:nvSpPr>
        <p:spPr>
          <a:xfrm>
            <a:off x="6451281" y="1694207"/>
            <a:ext cx="2445834" cy="769441"/>
          </a:xfrm>
          <a:prstGeom prst="rect">
            <a:avLst/>
          </a:prstGeom>
          <a:noFill/>
        </p:spPr>
        <p:txBody>
          <a:bodyPr wrap="square" rtlCol="0">
            <a:spAutoFit/>
          </a:bodyPr>
          <a:lstStyle/>
          <a:p>
            <a:r>
              <a:rPr lang="en-GB" sz="2200" b="1" dirty="0">
                <a:latin typeface="Lato" panose="020F0502020204030203"/>
              </a:rPr>
              <a:t>Drug</a:t>
            </a:r>
            <a:r>
              <a:rPr lang="en-GB" sz="2200" dirty="0">
                <a:latin typeface="Lato" panose="020F0502020204030203"/>
              </a:rPr>
              <a:t> – what it is, how strong is it?</a:t>
            </a:r>
          </a:p>
        </p:txBody>
      </p:sp>
      <p:sp>
        <p:nvSpPr>
          <p:cNvPr id="12" name="TextBox 11">
            <a:extLst>
              <a:ext uri="{FF2B5EF4-FFF2-40B4-BE49-F238E27FC236}">
                <a16:creationId xmlns:a16="http://schemas.microsoft.com/office/drawing/2014/main" id="{C5D06219-8A37-45E8-95A8-84BD38660781}"/>
              </a:ext>
            </a:extLst>
          </p:cNvPr>
          <p:cNvSpPr txBox="1"/>
          <p:nvPr/>
        </p:nvSpPr>
        <p:spPr>
          <a:xfrm>
            <a:off x="10088022" y="1626498"/>
            <a:ext cx="2274424" cy="769441"/>
          </a:xfrm>
          <a:prstGeom prst="rect">
            <a:avLst/>
          </a:prstGeom>
          <a:noFill/>
        </p:spPr>
        <p:txBody>
          <a:bodyPr wrap="square" rtlCol="0">
            <a:spAutoFit/>
          </a:bodyPr>
          <a:lstStyle/>
          <a:p>
            <a:r>
              <a:rPr lang="en-GB" sz="2200" b="1" dirty="0">
                <a:latin typeface="Lato" panose="020F0502020204030203"/>
              </a:rPr>
              <a:t>Person</a:t>
            </a:r>
            <a:r>
              <a:rPr lang="en-GB" sz="2200" dirty="0">
                <a:latin typeface="Lato" panose="020F0502020204030203"/>
              </a:rPr>
              <a:t>– their age, mood, health</a:t>
            </a:r>
            <a:endParaRPr lang="en-GB" sz="2200" dirty="0"/>
          </a:p>
        </p:txBody>
      </p:sp>
      <p:sp>
        <p:nvSpPr>
          <p:cNvPr id="13" name="TextBox 12">
            <a:extLst>
              <a:ext uri="{FF2B5EF4-FFF2-40B4-BE49-F238E27FC236}">
                <a16:creationId xmlns:a16="http://schemas.microsoft.com/office/drawing/2014/main" id="{25B3D633-F527-48C7-99F4-F2221CA222CB}"/>
              </a:ext>
            </a:extLst>
          </p:cNvPr>
          <p:cNvSpPr txBox="1"/>
          <p:nvPr/>
        </p:nvSpPr>
        <p:spPr>
          <a:xfrm>
            <a:off x="7508806" y="3746246"/>
            <a:ext cx="3716428" cy="430887"/>
          </a:xfrm>
          <a:prstGeom prst="rect">
            <a:avLst/>
          </a:prstGeom>
          <a:noFill/>
        </p:spPr>
        <p:txBody>
          <a:bodyPr wrap="square" rtlCol="0">
            <a:spAutoFit/>
          </a:bodyPr>
          <a:lstStyle/>
          <a:p>
            <a:r>
              <a:rPr lang="en-GB" sz="2200" b="1" dirty="0">
                <a:latin typeface="Lato" panose="020F0502020204030203"/>
              </a:rPr>
              <a:t>Situation</a:t>
            </a:r>
            <a:r>
              <a:rPr lang="en-GB" sz="2200" dirty="0">
                <a:latin typeface="Lato" panose="020F0502020204030203"/>
              </a:rPr>
              <a:t>– where the person is</a:t>
            </a:r>
            <a:endParaRPr lang="en-GB" sz="2200" dirty="0"/>
          </a:p>
        </p:txBody>
      </p:sp>
      <p:sp>
        <p:nvSpPr>
          <p:cNvPr id="14" name="TextBox 13">
            <a:extLst>
              <a:ext uri="{FF2B5EF4-FFF2-40B4-BE49-F238E27FC236}">
                <a16:creationId xmlns:a16="http://schemas.microsoft.com/office/drawing/2014/main" id="{A8C49439-14A1-45AE-9E23-CBC4DAA3BDF4}"/>
              </a:ext>
            </a:extLst>
          </p:cNvPr>
          <p:cNvSpPr txBox="1"/>
          <p:nvPr/>
        </p:nvSpPr>
        <p:spPr>
          <a:xfrm>
            <a:off x="4038564" y="5148042"/>
            <a:ext cx="6940484" cy="1384995"/>
          </a:xfrm>
          <a:prstGeom prst="rect">
            <a:avLst/>
          </a:prstGeom>
          <a:noFill/>
          <a:ln w="28575">
            <a:solidFill>
              <a:srgbClr val="95519E"/>
            </a:solidFill>
          </a:ln>
        </p:spPr>
        <p:txBody>
          <a:bodyPr wrap="square" rtlCol="0">
            <a:spAutoFit/>
          </a:bodyPr>
          <a:lstStyle/>
          <a:p>
            <a:r>
              <a:rPr lang="en-GB" sz="2800" dirty="0">
                <a:latin typeface="Lato" panose="020F0502020204030203"/>
              </a:rPr>
              <a:t>Are there any characters who are taking a risk with their health or the health and wellbeing of those around them?</a:t>
            </a:r>
          </a:p>
        </p:txBody>
      </p:sp>
      <p:pic>
        <p:nvPicPr>
          <p:cNvPr id="16" name="Picture 15">
            <a:extLst>
              <a:ext uri="{FF2B5EF4-FFF2-40B4-BE49-F238E27FC236}">
                <a16:creationId xmlns:a16="http://schemas.microsoft.com/office/drawing/2014/main" id="{0CF009B7-3A2F-4C2A-9C2D-E195DA86460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860697">
            <a:off x="1222847" y="5870290"/>
            <a:ext cx="340996" cy="801280"/>
          </a:xfrm>
          <a:prstGeom prst="rect">
            <a:avLst/>
          </a:prstGeom>
        </p:spPr>
      </p:pic>
      <p:pic>
        <p:nvPicPr>
          <p:cNvPr id="17" name="Picture 16">
            <a:extLst>
              <a:ext uri="{FF2B5EF4-FFF2-40B4-BE49-F238E27FC236}">
                <a16:creationId xmlns:a16="http://schemas.microsoft.com/office/drawing/2014/main" id="{2713478E-816F-4502-826E-7977EEA3A109}"/>
              </a:ext>
            </a:extLst>
          </p:cNvPr>
          <p:cNvPicPr>
            <a:picLocks noChangeAspect="1"/>
          </p:cNvPicPr>
          <p:nvPr/>
        </p:nvPicPr>
        <p:blipFill rotWithShape="1">
          <a:blip r:embed="rId4" cstate="print">
            <a:duotone>
              <a:prstClr val="black"/>
              <a:srgbClr val="95519E">
                <a:tint val="45000"/>
                <a:satMod val="400000"/>
              </a:srgbClr>
            </a:duotone>
            <a:extLst>
              <a:ext uri="{28A0092B-C50C-407E-A947-70E740481C1C}">
                <a14:useLocalDpi xmlns:a14="http://schemas.microsoft.com/office/drawing/2010/main" val="0"/>
              </a:ext>
            </a:extLst>
          </a:blip>
          <a:srcRect l="59958" b="29919"/>
          <a:stretch/>
        </p:blipFill>
        <p:spPr>
          <a:xfrm>
            <a:off x="328309" y="5917915"/>
            <a:ext cx="640950" cy="705797"/>
          </a:xfrm>
          <a:prstGeom prst="rect">
            <a:avLst/>
          </a:prstGeom>
        </p:spPr>
      </p:pic>
    </p:spTree>
    <p:extLst>
      <p:ext uri="{BB962C8B-B14F-4D97-AF65-F5344CB8AC3E}">
        <p14:creationId xmlns:p14="http://schemas.microsoft.com/office/powerpoint/2010/main" val="4249701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500" fill="hold"/>
                                        <p:tgtEl>
                                          <p:spTgt spid="17"/>
                                        </p:tgtEl>
                                        <p:attrNameLst>
                                          <p:attrName>ppt_x</p:attrName>
                                        </p:attrNameLst>
                                      </p:cBhvr>
                                      <p:tavLst>
                                        <p:tav tm="0">
                                          <p:val>
                                            <p:strVal val="#ppt_x"/>
                                          </p:val>
                                        </p:tav>
                                        <p:tav tm="100000">
                                          <p:val>
                                            <p:strVal val="#ppt_x"/>
                                          </p:val>
                                        </p:tav>
                                      </p:tavLst>
                                    </p:anim>
                                    <p:anim calcmode="lin" valueType="num">
                                      <p:cBhvr additive="base">
                                        <p:cTn id="1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0392" y="259107"/>
            <a:ext cx="10515600" cy="1325563"/>
          </a:xfrm>
        </p:spPr>
        <p:txBody>
          <a:bodyPr/>
          <a:lstStyle/>
          <a:p>
            <a:r>
              <a:rPr lang="en-GB" dirty="0">
                <a:solidFill>
                  <a:srgbClr val="95519E"/>
                </a:solidFill>
                <a:latin typeface="League Spartan" panose="00000800000000000000" pitchFamily="50" charset="0"/>
              </a:rPr>
              <a:t>Drug risk scenarios</a:t>
            </a:r>
          </a:p>
        </p:txBody>
      </p:sp>
      <p:sp>
        <p:nvSpPr>
          <p:cNvPr id="3" name="Content Placeholder 2"/>
          <p:cNvSpPr>
            <a:spLocks noGrp="1"/>
          </p:cNvSpPr>
          <p:nvPr>
            <p:ph idx="1"/>
          </p:nvPr>
        </p:nvSpPr>
        <p:spPr>
          <a:xfrm>
            <a:off x="838200" y="1690688"/>
            <a:ext cx="10515600" cy="4351338"/>
          </a:xfrm>
        </p:spPr>
        <p:txBody>
          <a:bodyPr>
            <a:normAutofit lnSpcReduction="10000"/>
          </a:bodyPr>
          <a:lstStyle/>
          <a:p>
            <a:pPr marL="0" indent="0">
              <a:buNone/>
            </a:pPr>
            <a:r>
              <a:rPr lang="en-GB" dirty="0">
                <a:latin typeface="Lato" panose="020F0502020204030203"/>
              </a:rPr>
              <a:t>Higher or lower?</a:t>
            </a:r>
          </a:p>
          <a:p>
            <a:pPr>
              <a:spcAft>
                <a:spcPts val="600"/>
              </a:spcAft>
            </a:pPr>
            <a:r>
              <a:rPr lang="en-GB" dirty="0">
                <a:latin typeface="Lato" panose="020F0502020204030203"/>
              </a:rPr>
              <a:t>Jim = Higher risk</a:t>
            </a:r>
          </a:p>
          <a:p>
            <a:pPr>
              <a:spcAft>
                <a:spcPts val="600"/>
              </a:spcAft>
            </a:pPr>
            <a:r>
              <a:rPr lang="en-GB" dirty="0">
                <a:latin typeface="Lato" panose="020F0502020204030203"/>
              </a:rPr>
              <a:t>Jenny and Jay = Higher risk</a:t>
            </a:r>
          </a:p>
          <a:p>
            <a:pPr>
              <a:spcAft>
                <a:spcPts val="600"/>
              </a:spcAft>
            </a:pPr>
            <a:r>
              <a:rPr lang="en-GB" dirty="0">
                <a:latin typeface="Lato" panose="020F0502020204030203"/>
              </a:rPr>
              <a:t>Indie = Medium or lower risk</a:t>
            </a:r>
          </a:p>
          <a:p>
            <a:pPr>
              <a:spcAft>
                <a:spcPts val="600"/>
              </a:spcAft>
            </a:pPr>
            <a:r>
              <a:rPr lang="en-GB" dirty="0">
                <a:latin typeface="Lato" panose="020F0502020204030203"/>
              </a:rPr>
              <a:t>Dawn = Lower risk</a:t>
            </a:r>
          </a:p>
          <a:p>
            <a:pPr>
              <a:spcAft>
                <a:spcPts val="600"/>
              </a:spcAft>
            </a:pPr>
            <a:r>
              <a:rPr lang="en-GB" dirty="0">
                <a:latin typeface="Lato" panose="020F0502020204030203"/>
              </a:rPr>
              <a:t>Alba = Higher risk</a:t>
            </a:r>
          </a:p>
          <a:p>
            <a:pPr>
              <a:spcAft>
                <a:spcPts val="600"/>
              </a:spcAft>
            </a:pPr>
            <a:r>
              <a:rPr lang="en-GB" dirty="0">
                <a:latin typeface="Lato" panose="020F0502020204030203"/>
              </a:rPr>
              <a:t>Mo = Medium risk</a:t>
            </a:r>
          </a:p>
          <a:p>
            <a:pPr>
              <a:spcAft>
                <a:spcPts val="600"/>
              </a:spcAft>
            </a:pPr>
            <a:r>
              <a:rPr lang="en-GB" dirty="0" err="1">
                <a:latin typeface="Lato" panose="020F0502020204030203"/>
              </a:rPr>
              <a:t>Shanise</a:t>
            </a:r>
            <a:r>
              <a:rPr lang="en-GB" dirty="0">
                <a:latin typeface="Lato" panose="020F0502020204030203"/>
              </a:rPr>
              <a:t> = Higher risk</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44987" y="1584670"/>
            <a:ext cx="4051005" cy="4051005"/>
          </a:xfrm>
          <a:prstGeom prst="rect">
            <a:avLst/>
          </a:prstGeom>
        </p:spPr>
      </p:pic>
    </p:spTree>
    <p:extLst>
      <p:ext uri="{BB962C8B-B14F-4D97-AF65-F5344CB8AC3E}">
        <p14:creationId xmlns:p14="http://schemas.microsoft.com/office/powerpoint/2010/main" val="1930307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7DE9F98-B56D-461B-ABD9-F2E24F20FD42}"/>
              </a:ext>
            </a:extLst>
          </p:cNvPr>
          <p:cNvSpPr txBox="1"/>
          <p:nvPr/>
        </p:nvSpPr>
        <p:spPr>
          <a:xfrm>
            <a:off x="390292" y="311345"/>
            <a:ext cx="12121979"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Reflecting and getting support</a:t>
            </a:r>
          </a:p>
        </p:txBody>
      </p:sp>
      <p:sp>
        <p:nvSpPr>
          <p:cNvPr id="3" name="TextBox 2">
            <a:extLst>
              <a:ext uri="{FF2B5EF4-FFF2-40B4-BE49-F238E27FC236}">
                <a16:creationId xmlns:a16="http://schemas.microsoft.com/office/drawing/2014/main" id="{0747DF23-CE46-40F5-9E63-C1095692AF48}"/>
              </a:ext>
            </a:extLst>
          </p:cNvPr>
          <p:cNvSpPr txBox="1"/>
          <p:nvPr/>
        </p:nvSpPr>
        <p:spPr>
          <a:xfrm>
            <a:off x="390292" y="1159727"/>
            <a:ext cx="11583520" cy="3693319"/>
          </a:xfrm>
          <a:prstGeom prst="rect">
            <a:avLst/>
          </a:prstGeom>
          <a:noFill/>
        </p:spPr>
        <p:txBody>
          <a:bodyPr wrap="square" rtlCol="0">
            <a:spAutoFit/>
          </a:bodyPr>
          <a:lstStyle/>
          <a:p>
            <a:r>
              <a:rPr lang="en-GB" sz="3200" dirty="0">
                <a:latin typeface="Lato"/>
              </a:rPr>
              <a:t>Do any of the characters from the scenarios need help and support?</a:t>
            </a:r>
          </a:p>
          <a:p>
            <a:endParaRPr lang="en-GB" sz="3200" dirty="0">
              <a:latin typeface="Lato"/>
            </a:endParaRPr>
          </a:p>
          <a:p>
            <a:pPr marL="457200" indent="-457200">
              <a:spcAft>
                <a:spcPts val="600"/>
              </a:spcAft>
              <a:buFont typeface="Arial" panose="020B0604020202020204" pitchFamily="34" charset="0"/>
              <a:buChar char="•"/>
            </a:pPr>
            <a:r>
              <a:rPr lang="en-GB" sz="3200" dirty="0">
                <a:latin typeface="Lato"/>
              </a:rPr>
              <a:t>How and where could they get this?</a:t>
            </a:r>
          </a:p>
          <a:p>
            <a:pPr marL="457200" indent="-457200">
              <a:spcAft>
                <a:spcPts val="600"/>
              </a:spcAft>
              <a:buFont typeface="Arial" panose="020B0604020202020204" pitchFamily="34" charset="0"/>
              <a:buChar char="•"/>
            </a:pPr>
            <a:r>
              <a:rPr lang="en-GB" sz="3200" dirty="0">
                <a:latin typeface="Lato"/>
              </a:rPr>
              <a:t>What might happen if they do?</a:t>
            </a:r>
          </a:p>
          <a:p>
            <a:pPr marL="457200" indent="-457200">
              <a:buFont typeface="Arial" panose="020B0604020202020204" pitchFamily="34" charset="0"/>
              <a:buChar char="•"/>
            </a:pPr>
            <a:endParaRPr lang="en-GB" sz="3200" dirty="0">
              <a:latin typeface="Lato"/>
            </a:endParaRPr>
          </a:p>
          <a:p>
            <a:endParaRPr lang="en-GB" sz="3200" dirty="0">
              <a:latin typeface="Lato"/>
            </a:endParaRPr>
          </a:p>
        </p:txBody>
      </p:sp>
      <p:pic>
        <p:nvPicPr>
          <p:cNvPr id="4" name="Picture 3">
            <a:extLst>
              <a:ext uri="{FF2B5EF4-FFF2-40B4-BE49-F238E27FC236}">
                <a16:creationId xmlns:a16="http://schemas.microsoft.com/office/drawing/2014/main" id="{B384CF86-BC15-42BD-B85E-96A808B9718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075707" y="4427616"/>
            <a:ext cx="2898105" cy="2001503"/>
          </a:xfrm>
          <a:prstGeom prst="rect">
            <a:avLst/>
          </a:prstGeom>
        </p:spPr>
      </p:pic>
      <p:sp>
        <p:nvSpPr>
          <p:cNvPr id="5" name="TextBox 4">
            <a:extLst>
              <a:ext uri="{FF2B5EF4-FFF2-40B4-BE49-F238E27FC236}">
                <a16:creationId xmlns:a16="http://schemas.microsoft.com/office/drawing/2014/main" id="{43EEBBFA-5343-4A76-A652-BBAA7DB012D3}"/>
              </a:ext>
            </a:extLst>
          </p:cNvPr>
          <p:cNvSpPr txBox="1"/>
          <p:nvPr/>
        </p:nvSpPr>
        <p:spPr>
          <a:xfrm>
            <a:off x="539148" y="4182350"/>
            <a:ext cx="8138287" cy="2246769"/>
          </a:xfrm>
          <a:prstGeom prst="rect">
            <a:avLst/>
          </a:prstGeom>
          <a:noFill/>
          <a:ln>
            <a:solidFill>
              <a:srgbClr val="95519E"/>
            </a:solidFill>
          </a:ln>
        </p:spPr>
        <p:txBody>
          <a:bodyPr wrap="square" rtlCol="0">
            <a:spAutoFit/>
          </a:bodyPr>
          <a:lstStyle/>
          <a:p>
            <a:r>
              <a:rPr lang="en-GB" sz="2800" dirty="0">
                <a:latin typeface="Lato" panose="020F0502020204030203"/>
              </a:rPr>
              <a:t>If you have any worries or concerns:</a:t>
            </a:r>
          </a:p>
          <a:p>
            <a:pPr marL="457200" indent="-457200">
              <a:buFont typeface="Arial" panose="020B0604020202020204" pitchFamily="34" charset="0"/>
              <a:buChar char="•"/>
            </a:pPr>
            <a:r>
              <a:rPr lang="en-GB" sz="2800" dirty="0">
                <a:latin typeface="Lato" panose="020F0502020204030203"/>
              </a:rPr>
              <a:t>Talk to a trusted adult – a </a:t>
            </a:r>
          </a:p>
          <a:p>
            <a:pPr marL="457200" indent="-457200">
              <a:buFont typeface="Arial" panose="020B0604020202020204" pitchFamily="34" charset="0"/>
              <a:buChar char="•"/>
            </a:pPr>
            <a:r>
              <a:rPr lang="en-GB" sz="2800" dirty="0">
                <a:latin typeface="Lato" panose="020F0502020204030203"/>
                <a:hlinkClick r:id="rId4"/>
              </a:rPr>
              <a:t>www.childline.co.uk</a:t>
            </a:r>
            <a:r>
              <a:rPr lang="en-GB" sz="2800" dirty="0">
                <a:latin typeface="Lato" panose="020F0502020204030203"/>
              </a:rPr>
              <a:t>  0800 1111</a:t>
            </a:r>
          </a:p>
          <a:p>
            <a:pPr marL="457200" indent="-457200">
              <a:buFont typeface="Arial" panose="020B0604020202020204" pitchFamily="34" charset="0"/>
              <a:buChar char="•"/>
            </a:pPr>
            <a:r>
              <a:rPr lang="en-GB" sz="2800" dirty="0">
                <a:latin typeface="Lato" panose="020F0502020204030203"/>
              </a:rPr>
              <a:t>Contact the police using 101 or ring 999 if someone is seriously ill, unsafe or scared</a:t>
            </a:r>
          </a:p>
        </p:txBody>
      </p:sp>
    </p:spTree>
    <p:extLst>
      <p:ext uri="{BB962C8B-B14F-4D97-AF65-F5344CB8AC3E}">
        <p14:creationId xmlns:p14="http://schemas.microsoft.com/office/powerpoint/2010/main" val="36718862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709B413-34F7-47E8-906F-F32B0D8BFC2B}"/>
              </a:ext>
            </a:extLst>
          </p:cNvPr>
          <p:cNvSpPr txBox="1"/>
          <p:nvPr/>
        </p:nvSpPr>
        <p:spPr>
          <a:xfrm>
            <a:off x="390292" y="311345"/>
            <a:ext cx="12121979"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What has been learnt?</a:t>
            </a:r>
          </a:p>
        </p:txBody>
      </p:sp>
      <p:sp>
        <p:nvSpPr>
          <p:cNvPr id="3" name="TextBox 2">
            <a:extLst>
              <a:ext uri="{FF2B5EF4-FFF2-40B4-BE49-F238E27FC236}">
                <a16:creationId xmlns:a16="http://schemas.microsoft.com/office/drawing/2014/main" id="{90E887E8-1099-441E-9303-A19618F11B0B}"/>
              </a:ext>
            </a:extLst>
          </p:cNvPr>
          <p:cNvSpPr txBox="1"/>
          <p:nvPr/>
        </p:nvSpPr>
        <p:spPr>
          <a:xfrm>
            <a:off x="390292" y="1628079"/>
            <a:ext cx="6222381" cy="4832092"/>
          </a:xfrm>
          <a:prstGeom prst="rect">
            <a:avLst/>
          </a:prstGeom>
          <a:noFill/>
        </p:spPr>
        <p:txBody>
          <a:bodyPr wrap="square" rtlCol="0">
            <a:spAutoFit/>
          </a:bodyPr>
          <a:lstStyle/>
          <a:p>
            <a:r>
              <a:rPr lang="en-GB" sz="2800" dirty="0">
                <a:latin typeface="Lato"/>
              </a:rPr>
              <a:t>Go back to the spider-gram from the beginning of the lesson.</a:t>
            </a:r>
          </a:p>
          <a:p>
            <a:endParaRPr lang="en-GB" sz="2800" dirty="0">
              <a:latin typeface="Lato"/>
            </a:endParaRPr>
          </a:p>
          <a:p>
            <a:endParaRPr lang="en-GB" sz="2800" dirty="0">
              <a:latin typeface="Lato"/>
            </a:endParaRPr>
          </a:p>
          <a:p>
            <a:r>
              <a:rPr lang="en-GB" sz="2800" dirty="0">
                <a:latin typeface="Lato"/>
              </a:rPr>
              <a:t>Using a different colour pen or pencil, add to or change your ideas based on any new learning about the risks and effects of drugs.</a:t>
            </a:r>
          </a:p>
          <a:p>
            <a:endParaRPr lang="en-GB" sz="2800" dirty="0">
              <a:latin typeface="Lato"/>
            </a:endParaRPr>
          </a:p>
          <a:p>
            <a:endParaRPr lang="en-GB" sz="2800" dirty="0">
              <a:latin typeface="Lato"/>
            </a:endParaRPr>
          </a:p>
          <a:p>
            <a:endParaRPr lang="en-GB" sz="2800" dirty="0">
              <a:latin typeface="Lato"/>
            </a:endParaRPr>
          </a:p>
        </p:txBody>
      </p:sp>
      <p:pic>
        <p:nvPicPr>
          <p:cNvPr id="4" name="Picture 3">
            <a:extLst>
              <a:ext uri="{FF2B5EF4-FFF2-40B4-BE49-F238E27FC236}">
                <a16:creationId xmlns:a16="http://schemas.microsoft.com/office/drawing/2014/main" id="{C9CF47DB-09C8-4A8C-8DE9-5CE0AB534B2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59082" y="1713311"/>
            <a:ext cx="4779410" cy="3190255"/>
          </a:xfrm>
          <a:prstGeom prst="rect">
            <a:avLst/>
          </a:prstGeom>
        </p:spPr>
      </p:pic>
    </p:spTree>
    <p:extLst>
      <p:ext uri="{BB962C8B-B14F-4D97-AF65-F5344CB8AC3E}">
        <p14:creationId xmlns:p14="http://schemas.microsoft.com/office/powerpoint/2010/main" val="307340264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43FCF4A-9F4A-480B-96D8-3186A96D18F0}"/>
              </a:ext>
            </a:extLst>
          </p:cNvPr>
          <p:cNvSpPr txBox="1"/>
          <p:nvPr/>
        </p:nvSpPr>
        <p:spPr>
          <a:xfrm>
            <a:off x="390292" y="311345"/>
            <a:ext cx="12121979"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More activities</a:t>
            </a:r>
          </a:p>
        </p:txBody>
      </p:sp>
      <p:sp>
        <p:nvSpPr>
          <p:cNvPr id="3" name="TextBox 2">
            <a:extLst>
              <a:ext uri="{FF2B5EF4-FFF2-40B4-BE49-F238E27FC236}">
                <a16:creationId xmlns:a16="http://schemas.microsoft.com/office/drawing/2014/main" id="{71444839-1EA0-4D5A-A66A-EB606A7E9A36}"/>
              </a:ext>
            </a:extLst>
          </p:cNvPr>
          <p:cNvSpPr txBox="1"/>
          <p:nvPr/>
        </p:nvSpPr>
        <p:spPr>
          <a:xfrm>
            <a:off x="390292" y="1628079"/>
            <a:ext cx="6545767" cy="5062924"/>
          </a:xfrm>
          <a:prstGeom prst="rect">
            <a:avLst/>
          </a:prstGeom>
          <a:noFill/>
        </p:spPr>
        <p:txBody>
          <a:bodyPr wrap="square" rtlCol="0">
            <a:spAutoFit/>
          </a:bodyPr>
          <a:lstStyle/>
          <a:p>
            <a:r>
              <a:rPr lang="en-GB" sz="2800" dirty="0">
                <a:latin typeface="Lato"/>
              </a:rPr>
              <a:t>Choose one of the drugs we have learnt about in this lesson. Discuss the following questions:</a:t>
            </a:r>
          </a:p>
          <a:p>
            <a:endParaRPr lang="en-GB" sz="2800" dirty="0">
              <a:latin typeface="Lato"/>
            </a:endParaRPr>
          </a:p>
          <a:p>
            <a:pPr marL="457200" indent="-457200">
              <a:spcAft>
                <a:spcPts val="600"/>
              </a:spcAft>
              <a:buFont typeface="Arial" panose="020B0604020202020204" pitchFamily="34" charset="0"/>
              <a:buChar char="•"/>
            </a:pPr>
            <a:r>
              <a:rPr lang="en-GB" sz="2800" dirty="0">
                <a:latin typeface="Lato"/>
              </a:rPr>
              <a:t>What (if anything) would reduce the risk of using the drug? </a:t>
            </a:r>
          </a:p>
          <a:p>
            <a:pPr marL="457200" indent="-457200">
              <a:spcAft>
                <a:spcPts val="600"/>
              </a:spcAft>
              <a:buFont typeface="Arial" panose="020B0604020202020204" pitchFamily="34" charset="0"/>
              <a:buChar char="•"/>
            </a:pPr>
            <a:r>
              <a:rPr lang="en-GB" sz="2800" dirty="0">
                <a:latin typeface="Lato"/>
              </a:rPr>
              <a:t>What would increase the risk of using the drug? </a:t>
            </a:r>
          </a:p>
          <a:p>
            <a:pPr marL="457200" indent="-457200">
              <a:spcAft>
                <a:spcPts val="600"/>
              </a:spcAft>
              <a:buFont typeface="Arial" panose="020B0604020202020204" pitchFamily="34" charset="0"/>
              <a:buChar char="•"/>
            </a:pPr>
            <a:r>
              <a:rPr lang="en-GB" sz="2800" dirty="0">
                <a:latin typeface="Lato"/>
              </a:rPr>
              <a:t>What could someone do if they were worried about the risk</a:t>
            </a:r>
            <a:r>
              <a:rPr lang="en-GB" sz="2800" i="1" dirty="0">
                <a:latin typeface="Lato"/>
              </a:rPr>
              <a:t>? </a:t>
            </a:r>
            <a:endParaRPr lang="en-GB" sz="2800" dirty="0">
              <a:latin typeface="Lato"/>
            </a:endParaRPr>
          </a:p>
          <a:p>
            <a:pPr marL="457200" indent="-457200">
              <a:buFont typeface="Arial" panose="020B0604020202020204" pitchFamily="34" charset="0"/>
              <a:buChar char="•"/>
            </a:pPr>
            <a:endParaRPr lang="en-GB" sz="2800" dirty="0">
              <a:latin typeface="Lato"/>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15446" y="2018622"/>
            <a:ext cx="4051005" cy="4051005"/>
          </a:xfrm>
          <a:prstGeom prst="rect">
            <a:avLst/>
          </a:prstGeom>
        </p:spPr>
      </p:pic>
    </p:spTree>
    <p:extLst>
      <p:ext uri="{BB962C8B-B14F-4D97-AF65-F5344CB8AC3E}">
        <p14:creationId xmlns:p14="http://schemas.microsoft.com/office/powerpoint/2010/main" val="22126329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TotalTime>
  <Words>3288</Words>
  <Application>Microsoft Office PowerPoint</Application>
  <PresentationFormat>Widescreen</PresentationFormat>
  <Paragraphs>317</Paragraphs>
  <Slides>20</Slides>
  <Notes>20</Notes>
  <HiddenSlides>8</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20</vt:i4>
      </vt:variant>
    </vt:vector>
  </HeadingPairs>
  <TitlesOfParts>
    <vt:vector size="29" baseType="lpstr">
      <vt:lpstr>Calibri</vt:lpstr>
      <vt:lpstr>Calibri Light</vt:lpstr>
      <vt:lpstr>Times New Roman</vt:lpstr>
      <vt:lpstr>Lato</vt:lpstr>
      <vt:lpstr>Gill Sans MT</vt:lpstr>
      <vt:lpstr>League Spartan</vt:lpstr>
      <vt:lpstr>Arial</vt:lpstr>
      <vt:lpstr>Open Sans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Drug risk scenarios</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Lydia Stober</dc:creator>
  <cp:lastModifiedBy>Laura Greaves</cp:lastModifiedBy>
  <cp:revision>49</cp:revision>
  <dcterms:created xsi:type="dcterms:W3CDTF">2020-08-13T15:50:12Z</dcterms:created>
  <dcterms:modified xsi:type="dcterms:W3CDTF">2021-01-10T20:35:35Z</dcterms:modified>
</cp:coreProperties>
</file>