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 id="2147483684" r:id="rId3"/>
    <p:sldMasterId id="2147483696" r:id="rId4"/>
    <p:sldMasterId id="2147483708" r:id="rId5"/>
    <p:sldMasterId id="2147483720" r:id="rId6"/>
    <p:sldMasterId id="2147483732" r:id="rId7"/>
  </p:sldMasterIdLst>
  <p:notesMasterIdLst>
    <p:notesMasterId r:id="rId33"/>
  </p:notesMasterIdLst>
  <p:sldIdLst>
    <p:sldId id="257" r:id="rId8"/>
    <p:sldId id="284" r:id="rId9"/>
    <p:sldId id="285" r:id="rId10"/>
    <p:sldId id="260" r:id="rId11"/>
    <p:sldId id="281" r:id="rId12"/>
    <p:sldId id="286" r:id="rId13"/>
    <p:sldId id="262" r:id="rId14"/>
    <p:sldId id="263" r:id="rId15"/>
    <p:sldId id="264" r:id="rId16"/>
    <p:sldId id="282" r:id="rId17"/>
    <p:sldId id="266" r:id="rId18"/>
    <p:sldId id="267" r:id="rId19"/>
    <p:sldId id="268" r:id="rId20"/>
    <p:sldId id="276" r:id="rId21"/>
    <p:sldId id="296" r:id="rId22"/>
    <p:sldId id="270" r:id="rId23"/>
    <p:sldId id="271" r:id="rId24"/>
    <p:sldId id="292" r:id="rId25"/>
    <p:sldId id="293" r:id="rId26"/>
    <p:sldId id="295" r:id="rId27"/>
    <p:sldId id="294" r:id="rId28"/>
    <p:sldId id="272" r:id="rId29"/>
    <p:sldId id="273" r:id="rId30"/>
    <p:sldId id="274" r:id="rId31"/>
    <p:sldId id="288" r:id="rId32"/>
  </p:sldIdLst>
  <p:sldSz cx="12192000" cy="6858000"/>
  <p:notesSz cx="6858000" cy="9144000"/>
  <p:embeddedFontLst>
    <p:embeddedFont>
      <p:font typeface="Calibri" panose="020F0502020204030204" pitchFamily="34" charset="0"/>
      <p:regular r:id="rId34"/>
      <p:bold r:id="rId35"/>
      <p:italic r:id="rId36"/>
      <p:boldItalic r:id="rId37"/>
    </p:embeddedFont>
    <p:embeddedFont>
      <p:font typeface="Gill Sans MT" panose="020B0502020104020203" pitchFamily="34" charset="0"/>
      <p:regular r:id="rId38"/>
      <p:bold r:id="rId39"/>
      <p:italic r:id="rId40"/>
      <p:boldItalic r:id="rId41"/>
    </p:embeddedFont>
    <p:embeddedFont>
      <p:font typeface="Lato" panose="020F0502020204030203" pitchFamily="34" charset="0"/>
      <p:regular r:id="rId42"/>
      <p:bold r:id="rId43"/>
      <p:italic r:id="rId44"/>
      <p:boldItalic r:id="rId45"/>
    </p:embeddedFont>
    <p:embeddedFont>
      <p:font typeface="League Spartan" panose="00000800000000000000" pitchFamily="50" charset="0"/>
      <p:bold r:id="rId46"/>
    </p:embeddedFont>
    <p:embeddedFont>
      <p:font typeface="Open Sans Extrabold" panose="020B0906030804020204" pitchFamily="34" charset="0"/>
      <p:bold r:id="rId47"/>
      <p:boldItalic r:id="rId48"/>
    </p:embeddedFont>
    <p:embeddedFont>
      <p:font typeface="Open Sans Light" panose="020B0306030504020204" pitchFamily="34" charset="0"/>
      <p:regular r:id="rId49"/>
      <p:italic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Emerson" initials="HE" lastIdx="15" clrIdx="0">
    <p:extLst>
      <p:ext uri="{19B8F6BF-5375-455C-9EA6-DF929625EA0E}">
        <p15:presenceInfo xmlns:p15="http://schemas.microsoft.com/office/powerpoint/2012/main" userId="S-1-5-21-1285066173-1815393381-3561576999-2635" providerId="AD"/>
      </p:ext>
    </p:extLst>
  </p:cmAuthor>
  <p:cmAuthor id="2" name="Jenny Fox" initials="JF" lastIdx="27"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EB1A4"/>
    <a:srgbClr val="FD765F"/>
    <a:srgbClr val="B137C9"/>
    <a:srgbClr val="CC00CC"/>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12" autoAdjust="0"/>
    <p:restoredTop sz="78252" autoAdjust="0"/>
  </p:normalViewPr>
  <p:slideViewPr>
    <p:cSldViewPr snapToGrid="0">
      <p:cViewPr varScale="1">
        <p:scale>
          <a:sx n="67" d="100"/>
          <a:sy n="67" d="100"/>
        </p:scale>
        <p:origin x="1243" y="5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font" Target="fonts/font6.fntdata"/><Relationship Id="rId21" Type="http://schemas.openxmlformats.org/officeDocument/2006/relationships/slide" Target="slides/slide14.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font" Target="fonts/font14.fntdata"/><Relationship Id="rId50" Type="http://schemas.openxmlformats.org/officeDocument/2006/relationships/font" Target="fonts/font17.fntdata"/><Relationship Id="rId55"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font" Target="fonts/font12.fntdata"/><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font" Target="fonts/font11.fntdata"/><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font" Target="fonts/font15.fntdata"/><Relationship Id="rId8" Type="http://schemas.openxmlformats.org/officeDocument/2006/relationships/slide" Target="slides/slide1.xml"/><Relationship Id="rId51"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font" Target="fonts/font13.fntdata"/><Relationship Id="rId20" Type="http://schemas.openxmlformats.org/officeDocument/2006/relationships/slide" Target="slides/slide13.xml"/><Relationship Id="rId41" Type="http://schemas.openxmlformats.org/officeDocument/2006/relationships/font" Target="fonts/font8.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font" Target="fonts/font3.fntdata"/><Relationship Id="rId49" Type="http://schemas.openxmlformats.org/officeDocument/2006/relationships/font" Target="fonts/font1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B27D98-AE48-4215-AD04-C84E28473059}" type="datetimeFigureOut">
              <a:rPr lang="en-GB" smtClean="0"/>
              <a:t>05/10/2020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6180A3-F752-46A5-ACD5-6CA482B3B4A6}" type="slidenum">
              <a:rPr lang="en-GB" smtClean="0"/>
              <a:t>‹#›</a:t>
            </a:fld>
            <a:endParaRPr lang="en-GB" dirty="0"/>
          </a:p>
        </p:txBody>
      </p:sp>
    </p:spTree>
    <p:extLst>
      <p:ext uri="{BB962C8B-B14F-4D97-AF65-F5344CB8AC3E}">
        <p14:creationId xmlns:p14="http://schemas.microsoft.com/office/powerpoint/2010/main" val="576381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oystownpediatrics.org/KnowledgeCenter/Videos/Pages/The-Importance-of-Sleep-For-Teens.aspx"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3742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6086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3190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6836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information</a:t>
            </a:r>
            <a:r>
              <a:rPr lang="en-US" baseline="0" dirty="0"/>
              <a:t> can be found in the guidance notes that accompany this resource.</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1291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29974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3130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3160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4425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Use this slide to display your class agreement / ground rules for PSHE education lessons.  See </a:t>
            </a:r>
            <a:r>
              <a:rPr kumimoji="0" lang="en-GB" sz="1200" b="1" i="0" u="none" strike="noStrike" kern="1200" cap="none" spc="0" normalizeH="0" baseline="0" noProof="0" dirty="0">
                <a:ln>
                  <a:noFill/>
                </a:ln>
                <a:solidFill>
                  <a:prstClr val="black"/>
                </a:solidFill>
                <a:effectLst/>
                <a:uLnTx/>
                <a:uFillTx/>
                <a:latin typeface="+mn-lt"/>
                <a:ea typeface="+mn-ea"/>
                <a:cs typeface="+mn-cs"/>
              </a:rPr>
              <a:t>Accompanying Teacher Guidance Notes </a:t>
            </a:r>
            <a:r>
              <a:rPr kumimoji="0" lang="en-GB" sz="1200" b="0" i="0" u="none" strike="noStrike" kern="1200" cap="none" spc="0" normalizeH="0" baseline="0" noProof="0" dirty="0">
                <a:ln>
                  <a:noFill/>
                </a:ln>
                <a:solidFill>
                  <a:prstClr val="black"/>
                </a:solidFill>
                <a:effectLst/>
                <a:uLnTx/>
                <a:uFillTx/>
                <a:latin typeface="+mn-lt"/>
                <a:ea typeface="+mn-ea"/>
                <a:cs typeface="+mn-cs"/>
              </a:rPr>
              <a:t>(separate document). </a:t>
            </a:r>
          </a:p>
          <a:p>
            <a:endParaRPr lang="en-GB" b="0"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37311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 and outcomes, explaining that this lesson will explore and examine the importance of and need for good quality sleep.</a:t>
            </a: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r>
              <a:rPr lang="en-US" dirty="0"/>
              <a:t>Students</a:t>
            </a:r>
            <a:r>
              <a:rPr lang="en-US" baseline="0" dirty="0"/>
              <a:t> can be asked the following question to introduce the lesson:</a:t>
            </a:r>
          </a:p>
          <a:p>
            <a:r>
              <a:rPr lang="en-US" b="1" i="1" baseline="0" dirty="0"/>
              <a:t>‘</a:t>
            </a:r>
            <a:r>
              <a:rPr lang="en-US" b="1" i="1" dirty="0"/>
              <a:t>On average, how many hours of sleep per night should 14 - 16 year olds have?’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0854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GB" b="1" i="1" baseline="0" dirty="0"/>
              <a:t>Baseline activity (10 mins)</a:t>
            </a:r>
          </a:p>
          <a:p>
            <a:r>
              <a:rPr lang="en-GB" sz="1200" kern="1200" dirty="0">
                <a:solidFill>
                  <a:schemeClr val="tx1"/>
                </a:solidFill>
                <a:effectLst/>
                <a:latin typeface="+mn-lt"/>
                <a:ea typeface="+mn-ea"/>
                <a:cs typeface="+mn-cs"/>
              </a:rPr>
              <a:t>Hand out </a:t>
            </a:r>
            <a:r>
              <a:rPr lang="en-GB" sz="1200" i="1" kern="1200" dirty="0">
                <a:solidFill>
                  <a:schemeClr val="tx1"/>
                </a:solidFill>
                <a:effectLst/>
                <a:latin typeface="+mn-lt"/>
                <a:ea typeface="+mn-ea"/>
                <a:cs typeface="+mn-cs"/>
              </a:rPr>
              <a:t>Resource 1: Helpful and less helpful sleep behaviours. </a:t>
            </a:r>
            <a:r>
              <a:rPr lang="en-GB" sz="1200" i="0" kern="1200" dirty="0">
                <a:solidFill>
                  <a:schemeClr val="tx1"/>
                </a:solidFill>
                <a:effectLst/>
                <a:latin typeface="+mn-lt"/>
                <a:ea typeface="+mn-ea"/>
                <a:cs typeface="+mn-cs"/>
              </a:rPr>
              <a:t>Individually, ask students to read </a:t>
            </a:r>
            <a:r>
              <a:rPr lang="en-GB" sz="1200" kern="1200" dirty="0">
                <a:solidFill>
                  <a:schemeClr val="tx1"/>
                </a:solidFill>
                <a:effectLst/>
                <a:latin typeface="+mn-lt"/>
                <a:ea typeface="+mn-ea"/>
                <a:cs typeface="+mn-cs"/>
              </a:rPr>
              <a:t>through Abe’s scenario and to highlight behaviours which both help and detract from a healthy sleep pattern in two different colours. </a:t>
            </a:r>
          </a:p>
          <a:p>
            <a:r>
              <a:rPr lang="en-GB" sz="1200" kern="1200" dirty="0">
                <a:solidFill>
                  <a:schemeClr val="tx1"/>
                </a:solidFill>
                <a:effectLst/>
                <a:latin typeface="+mn-lt"/>
                <a:ea typeface="+mn-ea"/>
                <a:cs typeface="+mn-cs"/>
              </a:rPr>
              <a:t>Discuss responses as a class. You may wish to gauge understanding about Abe getting an early night, sleeping in after the alarm had gone off, missing breakfast, late night routines. This is a baseline activity to help assess students’ initial knowledge and understanding and should be used to help adapt the rest of the lesson. You may choose to explore these concepts now, or develop them during the lesson.</a:t>
            </a:r>
          </a:p>
          <a:p>
            <a:r>
              <a:rPr lang="en-US" baseline="0" dirty="0"/>
              <a:t>Put </a:t>
            </a:r>
            <a:r>
              <a:rPr kumimoji="0" lang="en-US" sz="1200" b="0" i="1" u="none" strike="noStrike" kern="1200" cap="none" spc="0" normalizeH="0" baseline="0" noProof="0" dirty="0">
                <a:ln>
                  <a:noFill/>
                </a:ln>
                <a:solidFill>
                  <a:prstClr val="black"/>
                </a:solidFill>
                <a:effectLst/>
                <a:uLnTx/>
                <a:uFillTx/>
                <a:latin typeface="+mn-lt"/>
                <a:ea typeface="+mn-ea"/>
                <a:cs typeface="+mn-cs"/>
              </a:rPr>
              <a:t>Resource 1:Helpful and less helpful sleep behaviours </a:t>
            </a:r>
            <a:r>
              <a:rPr lang="en-US" baseline="0" dirty="0"/>
              <a:t>to one side to revisit at end of lesson.</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39942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t>
            </a:r>
            <a:r>
              <a:rPr lang="en-US" b="1" baseline="0" dirty="0"/>
              <a:t> </a:t>
            </a:r>
            <a:r>
              <a:rPr kumimoji="0" lang="en-US" sz="1200" b="1" i="0" u="none" strike="noStrike" kern="1200" cap="none" spc="0" normalizeH="0" baseline="0" noProof="0" dirty="0">
                <a:ln>
                  <a:noFill/>
                </a:ln>
                <a:solidFill>
                  <a:prstClr val="black"/>
                </a:solidFill>
                <a:effectLst/>
                <a:uLnTx/>
                <a:uFillTx/>
                <a:latin typeface="+mn-lt"/>
                <a:ea typeface="+mn-ea"/>
                <a:cs typeface="+mn-cs"/>
              </a:rPr>
              <a:t>Watch and Comment (5 mins)</a:t>
            </a:r>
            <a:endParaRPr lang="en-US" b="1" dirty="0"/>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Watch</a:t>
            </a:r>
            <a:r>
              <a:rPr lang="en-US" b="0" baseline="0" dirty="0"/>
              <a:t> the embedded film clip (2.04mins) </a:t>
            </a:r>
            <a:r>
              <a:rPr lang="en-GB" sz="1200" u="sng" kern="1200" dirty="0">
                <a:solidFill>
                  <a:schemeClr val="tx1"/>
                </a:solidFill>
                <a:effectLst/>
                <a:latin typeface="+mn-lt"/>
                <a:ea typeface="+mn-ea"/>
                <a:cs typeface="+mn-cs"/>
                <a:hlinkClick r:id="rId3"/>
              </a:rPr>
              <a:t>https://www.boystownpediatrics.org/KnowledgeCenter/Videos/Pages/The-Importance-of-Sleep-For-Teens.aspx</a:t>
            </a:r>
            <a:r>
              <a:rPr lang="en-GB" sz="1200" u="none" kern="1200" baseline="0" dirty="0">
                <a:solidFill>
                  <a:schemeClr val="tx1"/>
                </a:solidFill>
                <a:effectLst/>
                <a:latin typeface="+mn-lt"/>
                <a:ea typeface="+mn-ea"/>
                <a:cs typeface="+mn-cs"/>
              </a:rPr>
              <a:t> </a:t>
            </a:r>
            <a:endParaRPr lang="en-US"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Watch then share reactions to the video outlining sleep-related issues for teenagers,</a:t>
            </a:r>
            <a:r>
              <a:rPr lang="en-GB" sz="1200" kern="1200" baseline="0" dirty="0">
                <a:solidFill>
                  <a:schemeClr val="tx1"/>
                </a:solidFill>
                <a:effectLst/>
                <a:latin typeface="+mn-lt"/>
                <a:ea typeface="+mn-ea"/>
                <a:cs typeface="+mn-cs"/>
              </a:rPr>
              <a:t> using the questions on the slide.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If preferred, the key learning point can be shared verbally instead: young people of their age need approximately 9 hours’ sleep per night. This is similar to that required during childhood but importantly, around 13/14 years old, there is a natural shift to a later sleep pattern i.e. around 11pm to sleep and 7-8am to rise. Yet this natural cycle can easily be impacted by social and academic commitments which in turn disrupt the natural sleep pattern and can make a young person more tired.</a:t>
            </a:r>
          </a:p>
          <a:p>
            <a:endParaRPr lang="en-GB"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86431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(15 MIN) </a:t>
            </a:r>
            <a:r>
              <a:rPr lang="en-US" b="1" i="1" dirty="0"/>
              <a:t>Consequences of poor sleep habits</a:t>
            </a:r>
          </a:p>
          <a:p>
            <a:r>
              <a:rPr lang="en-GB" sz="1200" kern="1200" dirty="0">
                <a:solidFill>
                  <a:schemeClr val="tx1"/>
                </a:solidFill>
                <a:effectLst/>
                <a:latin typeface="+mn-lt"/>
                <a:ea typeface="+mn-ea"/>
                <a:cs typeface="+mn-cs"/>
              </a:rPr>
              <a:t>Allocate one scenario from </a:t>
            </a:r>
            <a:r>
              <a:rPr lang="en-GB" sz="1200" i="1" kern="1200" dirty="0">
                <a:solidFill>
                  <a:schemeClr val="tx1"/>
                </a:solidFill>
                <a:effectLst/>
                <a:latin typeface="+mn-lt"/>
                <a:ea typeface="+mn-ea"/>
                <a:cs typeface="+mn-cs"/>
              </a:rPr>
              <a:t>Resource 2: Consequences of poor sleep habits </a:t>
            </a:r>
            <a:r>
              <a:rPr lang="en-GB" sz="1200" kern="1200" dirty="0">
                <a:solidFill>
                  <a:schemeClr val="tx1"/>
                </a:solidFill>
                <a:effectLst/>
                <a:latin typeface="+mn-lt"/>
                <a:ea typeface="+mn-ea"/>
                <a:cs typeface="+mn-cs"/>
              </a:rPr>
              <a:t>to each group of students (approximately 4-6 students per group). Ask them to discuss questions on the slide.</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D6180A3-F752-46A5-ACD5-6CA482B3B4A6}" type="slidenum">
              <a:rPr lang="en-GB" smtClean="0"/>
              <a:t>14</a:t>
            </a:fld>
            <a:endParaRPr lang="en-GB" dirty="0"/>
          </a:p>
        </p:txBody>
      </p:sp>
    </p:spTree>
    <p:extLst>
      <p:ext uri="{BB962C8B-B14F-4D97-AF65-F5344CB8AC3E}">
        <p14:creationId xmlns:p14="http://schemas.microsoft.com/office/powerpoint/2010/main" val="4180050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Take feedback from each group,</a:t>
            </a:r>
            <a:r>
              <a:rPr lang="en-GB" sz="1200" kern="1200" baseline="0" dirty="0">
                <a:solidFill>
                  <a:schemeClr val="tx1"/>
                </a:solidFill>
                <a:effectLst/>
                <a:latin typeface="+mn-lt"/>
                <a:ea typeface="+mn-ea"/>
                <a:cs typeface="+mn-cs"/>
              </a:rPr>
              <a:t> highlighting key points for each character.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effectLst/>
                <a:latin typeface="+mn-lt"/>
                <a:ea typeface="+mn-ea"/>
                <a:cs typeface="+mn-cs"/>
              </a:rPr>
              <a:t>Develop discussion using </a:t>
            </a:r>
            <a:r>
              <a:rPr lang="en-GB" sz="1200" i="1" kern="1200" dirty="0">
                <a:solidFill>
                  <a:schemeClr val="tx1"/>
                </a:solidFill>
                <a:effectLst/>
                <a:latin typeface="+mn-lt"/>
                <a:ea typeface="+mn-ea"/>
                <a:cs typeface="+mn-cs"/>
              </a:rPr>
              <a:t>Resource 2a: Consequences answer sheet</a:t>
            </a:r>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ED6180A3-F752-46A5-ACD5-6CA482B3B4A6}" type="slidenum">
              <a:rPr lang="en-GB" smtClean="0"/>
              <a:t>15</a:t>
            </a:fld>
            <a:endParaRPr lang="en-GB" dirty="0"/>
          </a:p>
        </p:txBody>
      </p:sp>
    </p:spTree>
    <p:extLst>
      <p:ext uri="{BB962C8B-B14F-4D97-AF65-F5344CB8AC3E}">
        <p14:creationId xmlns:p14="http://schemas.microsoft.com/office/powerpoint/2010/main" val="2842881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t>Teacher Notes (5</a:t>
            </a:r>
            <a:r>
              <a:rPr lang="en-US" b="1" i="0" baseline="0" dirty="0"/>
              <a:t> MIN) </a:t>
            </a:r>
            <a:r>
              <a:rPr lang="en-US" b="1" i="1" baseline="0" dirty="0"/>
              <a:t>Ideas to promote sleep</a:t>
            </a:r>
          </a:p>
          <a:p>
            <a:r>
              <a:rPr lang="en-GB" sz="1200" kern="1200" dirty="0">
                <a:solidFill>
                  <a:schemeClr val="tx1"/>
                </a:solidFill>
                <a:effectLst/>
                <a:latin typeface="+mn-lt"/>
                <a:ea typeface="+mn-ea"/>
                <a:cs typeface="+mn-cs"/>
              </a:rPr>
              <a:t>Create a class mind-map of ideas of how to promote sleep and how to avoid issues with sleep. Ideas could include avoiding stimulating activities for 60-90 minutes before bed, curbing caffeine, healthy lifestyle choices like avoiding alcohol and nicotine.</a:t>
            </a:r>
          </a:p>
          <a:p>
            <a:r>
              <a:rPr lang="en-GB" sz="1200" i="1" kern="1200" dirty="0">
                <a:solidFill>
                  <a:schemeClr val="tx1"/>
                </a:solidFill>
                <a:effectLst/>
                <a:latin typeface="+mn-lt"/>
                <a:ea typeface="+mn-ea"/>
                <a:cs typeface="+mn-cs"/>
              </a:rPr>
              <a:t>You may wish to share the concept of social jet lag – it has been suggested that for every hour change when a person travels across time zones, it takes the body 1 day to catch up. So if a person oversleeps at the weekend by 3 hours, it can take the body 3 days to catch up to this sleep pattern change. This is why sleeping in at the weekend can have such a big impact.</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Support: </a:t>
            </a:r>
            <a:r>
              <a:rPr lang="en-GB" sz="1200" b="0" i="0" u="none" strike="noStrike" kern="1200" baseline="0" dirty="0">
                <a:solidFill>
                  <a:schemeClr val="tx1"/>
                </a:solidFill>
                <a:latin typeface="+mn-lt"/>
                <a:ea typeface="+mn-ea"/>
                <a:cs typeface="+mn-cs"/>
              </a:rPr>
              <a:t>You may wish to provide a list or set of pictures to help students select which things</a:t>
            </a:r>
          </a:p>
          <a:p>
            <a:r>
              <a:rPr lang="en-GB" sz="1200" b="0" i="0" u="none" strike="noStrike" kern="1200" baseline="0" dirty="0">
                <a:solidFill>
                  <a:schemeClr val="tx1"/>
                </a:solidFill>
                <a:latin typeface="+mn-lt"/>
                <a:ea typeface="+mn-ea"/>
                <a:cs typeface="+mn-cs"/>
              </a:rPr>
              <a:t>they think will help a person to sleep.</a:t>
            </a:r>
            <a:endParaRPr lang="en-US" sz="1200" b="1" i="0" u="none" strike="noStrike" kern="1200" baseline="0" dirty="0">
              <a:solidFill>
                <a:schemeClr val="tx1"/>
              </a:solidFill>
              <a:latin typeface="+mn-lt"/>
              <a:ea typeface="+mn-ea"/>
              <a:cs typeface="+mn-cs"/>
            </a:endParaRPr>
          </a:p>
          <a:p>
            <a:pPr algn="l">
              <a:lnSpc>
                <a:spcPct val="115000"/>
              </a:lnSpc>
              <a:spcAft>
                <a:spcPts val="0"/>
              </a:spcAft>
            </a:pPr>
            <a:r>
              <a:rPr lang="en-US" sz="1200" b="1" i="0" u="none" strike="noStrike" kern="1200" baseline="0" dirty="0">
                <a:solidFill>
                  <a:schemeClr val="tx1"/>
                </a:solidFill>
                <a:latin typeface="+mn-lt"/>
                <a:ea typeface="+mn-ea"/>
                <a:cs typeface="+mn-cs"/>
              </a:rPr>
              <a:t>Challenge: </a:t>
            </a:r>
            <a:r>
              <a:rPr lang="en-GB" sz="1200" dirty="0">
                <a:effectLst/>
                <a:latin typeface="Calibri" panose="020F0502020204030204" pitchFamily="34" charset="0"/>
                <a:ea typeface="Calibri" panose="020F0502020204030204" pitchFamily="34" charset="0"/>
                <a:cs typeface="Times New Roman" panose="02020603050405020304" pitchFamily="18" charset="0"/>
              </a:rPr>
              <a:t>Invite students to complete more detailed online research on sleep hygiene and report back any interesting findings. Ensure websites used are suitable and encourage students to assess their reliability.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5775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(10</a:t>
            </a:r>
            <a:r>
              <a:rPr lang="en-US" b="1" baseline="0" dirty="0"/>
              <a:t> MIN) </a:t>
            </a:r>
            <a:r>
              <a:rPr lang="en-US" b="1" i="1" baseline="0" dirty="0"/>
              <a:t>Managing insomnia card sort</a:t>
            </a:r>
          </a:p>
          <a:p>
            <a:r>
              <a:rPr lang="en-GB" sz="1200" kern="1200" dirty="0">
                <a:solidFill>
                  <a:schemeClr val="tx1"/>
                </a:solidFill>
                <a:effectLst/>
                <a:latin typeface="+mn-lt"/>
                <a:ea typeface="+mn-ea"/>
                <a:cs typeface="+mn-cs"/>
              </a:rPr>
              <a:t>Ask students to sort the cards in </a:t>
            </a:r>
            <a:r>
              <a:rPr lang="en-GB" sz="1200" i="1" kern="1200" dirty="0">
                <a:solidFill>
                  <a:schemeClr val="tx1"/>
                </a:solidFill>
                <a:effectLst/>
                <a:latin typeface="+mn-lt"/>
                <a:ea typeface="+mn-ea"/>
                <a:cs typeface="+mn-cs"/>
              </a:rPr>
              <a:t>Resource 3: Managing sleep difficulties </a:t>
            </a:r>
            <a:r>
              <a:rPr lang="en-GB" sz="1200" kern="1200" dirty="0">
                <a:solidFill>
                  <a:schemeClr val="tx1"/>
                </a:solidFill>
                <a:effectLst/>
                <a:latin typeface="+mn-lt"/>
                <a:ea typeface="+mn-ea"/>
                <a:cs typeface="+mn-cs"/>
              </a:rPr>
              <a:t>into statements which are true and provide behaviours which support those having difficulties sleeping, and those which are false and may make it more difficult for someone to sleep.</a:t>
            </a:r>
          </a:p>
          <a:p>
            <a:r>
              <a:rPr lang="en-GB" sz="1200" i="1" kern="1200" dirty="0">
                <a:solidFill>
                  <a:schemeClr val="tx1"/>
                </a:solidFill>
                <a:effectLst/>
                <a:latin typeface="+mn-lt"/>
                <a:ea typeface="+mn-ea"/>
                <a:cs typeface="+mn-cs"/>
              </a:rPr>
              <a:t>When discussing shifting sleep habits, explain that it takes approximately 4 weeks to establish a new sleep routine. If a person is struggling to adapt their sleep pattern, they can try shifting their alarm by 10 minutes each week.</a:t>
            </a:r>
          </a:p>
          <a:p>
            <a:endParaRPr lang="en-US" i="1" dirty="0"/>
          </a:p>
          <a:p>
            <a:pPr algn="l"/>
            <a:r>
              <a:rPr lang="en-US" b="1" dirty="0"/>
              <a:t>Support</a:t>
            </a:r>
            <a:r>
              <a:rPr lang="en-US" b="1" baseline="0" dirty="0"/>
              <a:t>: </a:t>
            </a:r>
            <a:r>
              <a:rPr lang="en-US" b="0" baseline="0" dirty="0"/>
              <a:t>The </a:t>
            </a:r>
            <a:r>
              <a:rPr lang="en-US" sz="1200" b="0" i="0" u="none" strike="noStrike" baseline="0" dirty="0">
                <a:latin typeface="Calibri" panose="020F0502020204030204" pitchFamily="34" charset="0"/>
              </a:rPr>
              <a:t>number of cards provided could be reduced to focus on the challenges most likely to face the individuals concerned.</a:t>
            </a:r>
          </a:p>
          <a:p>
            <a:pPr algn="l"/>
            <a:endParaRPr lang="en-US" sz="1200" b="1" i="0" u="none" strike="noStrike" baseline="0" dirty="0">
              <a:latin typeface="Calibri" panose="020F0502020204030204" pitchFamily="34" charset="0"/>
            </a:endParaRPr>
          </a:p>
          <a:p>
            <a:pPr algn="l"/>
            <a:r>
              <a:rPr lang="en-US" sz="1200" b="1" i="0" u="none" strike="noStrike" baseline="0" dirty="0">
                <a:latin typeface="Calibri" panose="020F0502020204030204" pitchFamily="34" charset="0"/>
              </a:rPr>
              <a:t>Challenge: </a:t>
            </a:r>
            <a:r>
              <a:rPr lang="en-US" sz="1200" b="0" i="0" u="none" strike="noStrike" baseline="0" dirty="0">
                <a:latin typeface="Calibri" panose="020F0502020204030204" pitchFamily="34" charset="0"/>
              </a:rPr>
              <a:t>Invite students to rank the behaviours into those most to least likely to encourage sleep. This is likely to be based on personal reflection about what has the biggest impact on their and their family’s sleep quality and quantity rather than based </a:t>
            </a:r>
            <a:r>
              <a:rPr lang="en-GB" sz="1200" b="0" i="0" u="none" strike="noStrike" baseline="0" dirty="0">
                <a:latin typeface="Calibri" panose="020F0502020204030204" pitchFamily="34" charset="0"/>
              </a:rPr>
              <a:t>on objective research findings.</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42280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6180A3-F752-46A5-ACD5-6CA482B3B4A6}" type="slidenum">
              <a:rPr lang="en-GB" smtClean="0"/>
              <a:t>21</a:t>
            </a:fld>
            <a:endParaRPr lang="en-GB" dirty="0"/>
          </a:p>
        </p:txBody>
      </p:sp>
    </p:spTree>
    <p:extLst>
      <p:ext uri="{BB962C8B-B14F-4D97-AF65-F5344CB8AC3E}">
        <p14:creationId xmlns:p14="http://schemas.microsoft.com/office/powerpoint/2010/main" val="9778291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(10 MIN) </a:t>
            </a:r>
            <a:r>
              <a:rPr lang="en-US" b="1" i="1" dirty="0"/>
              <a:t>Endpoint assessment</a:t>
            </a:r>
          </a:p>
          <a:p>
            <a:r>
              <a:rPr lang="en-GB" sz="1200" kern="1200" dirty="0">
                <a:solidFill>
                  <a:schemeClr val="tx1"/>
                </a:solidFill>
                <a:effectLst/>
                <a:latin typeface="+mn-lt"/>
                <a:ea typeface="+mn-ea"/>
                <a:cs typeface="+mn-cs"/>
              </a:rPr>
              <a:t>Revisit the baseline scenario involving Abe. Ask students to annotate their original work to show any changes in opinion or to add comments based on what they have learnt in the lesson. All students should write at least 3 pieces of useful advice for Abe to help him sleep better.</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Review</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through class questioning and feedback to ensure students have met the learning outcomes.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baseline="0" dirty="0">
                <a:solidFill>
                  <a:prstClr val="black"/>
                </a:solidFill>
                <a:latin typeface="Lato" panose="020F0502020204030203" pitchFamily="34" charset="0"/>
                <a:ea typeface="Lato" panose="020F0502020204030203" pitchFamily="34" charset="0"/>
                <a:cs typeface="Lato" panose="020F0502020204030203" pitchFamily="34" charset="0"/>
              </a:rPr>
              <a:t>Discuss with the class some of the key learning that applies to Abe such as: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b="0" i="1" u="none" strike="noStrike" kern="1200" baseline="0" dirty="0">
                <a:solidFill>
                  <a:schemeClr val="tx1"/>
                </a:solidFill>
                <a:latin typeface="+mn-lt"/>
                <a:ea typeface="+mn-ea"/>
                <a:cs typeface="+mn-cs"/>
              </a:rPr>
              <a:t>‘Getting an early night’ can be counterproductive if it is a change of sleep pattern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b="0" i="1" u="none" strike="noStrike" kern="1200" baseline="0" dirty="0">
                <a:solidFill>
                  <a:schemeClr val="tx1"/>
                </a:solidFill>
                <a:latin typeface="+mn-lt"/>
                <a:ea typeface="+mn-ea"/>
                <a:cs typeface="+mn-cs"/>
              </a:rPr>
              <a:t>Pressing the ‘snooze’ button can again mean disrupting the normal sleep pattern</a:t>
            </a:r>
            <a:r>
              <a:rPr lang="en-US" sz="1200" b="0" i="0" u="none" strike="noStrike" kern="1200" baseline="0" dirty="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b="0" i="1" u="none" strike="noStrike" kern="1200" baseline="0" dirty="0">
                <a:solidFill>
                  <a:schemeClr val="tx1"/>
                </a:solidFill>
                <a:latin typeface="+mn-lt"/>
                <a:ea typeface="+mn-ea"/>
                <a:cs typeface="+mn-cs"/>
              </a:rPr>
              <a:t>Not eating breakfast increases the likelihood of sugar cravings and energy dips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b="0" i="1" u="none" strike="noStrike" kern="1200" baseline="0" dirty="0">
                <a:solidFill>
                  <a:schemeClr val="tx1"/>
                </a:solidFill>
                <a:latin typeface="+mn-lt"/>
                <a:ea typeface="+mn-ea"/>
                <a:cs typeface="+mn-cs"/>
              </a:rPr>
              <a:t>Eating a large meal late in the evening can make it more difficult to sleep</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b="0" i="1" u="none" strike="noStrike" kern="1200" baseline="0" dirty="0">
                <a:solidFill>
                  <a:schemeClr val="tx1"/>
                </a:solidFill>
                <a:latin typeface="+mn-lt"/>
                <a:ea typeface="+mn-ea"/>
                <a:cs typeface="+mn-cs"/>
              </a:rPr>
              <a:t>Preparing for the next day in advance is helpful.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u="none" strike="noStrike" kern="1200" baseline="0" dirty="0">
                <a:solidFill>
                  <a:schemeClr val="tx1"/>
                </a:solidFill>
                <a:latin typeface="+mn-lt"/>
                <a:ea typeface="+mn-ea"/>
                <a:cs typeface="+mn-cs"/>
              </a:rPr>
              <a:t>This will allow you to check that students have met the learning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Display ‘Further support ‘slide on next page as students are working.</a:t>
            </a:r>
            <a:endParaRPr lang="en-US" sz="1200" b="0" i="1"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D6180A3-F752-46A5-ACD5-6CA482B3B4A6}" type="slidenum">
              <a:rPr lang="en-GB" smtClean="0"/>
              <a:t>22</a:t>
            </a:fld>
            <a:endParaRPr lang="en-GB" dirty="0"/>
          </a:p>
        </p:txBody>
      </p:sp>
    </p:spTree>
    <p:extLst>
      <p:ext uri="{BB962C8B-B14F-4D97-AF65-F5344CB8AC3E}">
        <p14:creationId xmlns:p14="http://schemas.microsoft.com/office/powerpoint/2010/main" val="202884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t>Teacher Notes</a:t>
            </a:r>
          </a:p>
          <a:p>
            <a:r>
              <a:rPr lang="en-US" b="0" i="0" dirty="0"/>
              <a:t>Remind students</a:t>
            </a:r>
            <a:r>
              <a:rPr lang="en-US" b="0" i="0" baseline="0" dirty="0"/>
              <a:t> of where they can seek help and support if they have any worries or concerns arising form today’s lesson. This can be displayed as students are finishing endpoint task and packing away.</a:t>
            </a:r>
            <a:endParaRPr lang="en-GB" b="0" i="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40959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t>Teacher Notes</a:t>
            </a:r>
          </a:p>
          <a:p>
            <a:r>
              <a:rPr lang="en-US" i="0" dirty="0"/>
              <a:t>These activities can be used to extend the learning</a:t>
            </a:r>
            <a:r>
              <a:rPr lang="en-US" i="0" baseline="0" dirty="0"/>
              <a:t>, either in lessons or as home learning.</a:t>
            </a:r>
          </a:p>
          <a:p>
            <a:r>
              <a:rPr lang="en-GB" sz="1200" kern="1200" dirty="0">
                <a:solidFill>
                  <a:schemeClr val="tx1"/>
                </a:solidFill>
                <a:effectLst/>
                <a:latin typeface="+mn-lt"/>
                <a:ea typeface="+mn-ea"/>
                <a:cs typeface="+mn-cs"/>
              </a:rPr>
              <a:t>Ensure any follow up discussions from this activity are suitably distanced to ensure young people do not share sensitive details.</a:t>
            </a:r>
          </a:p>
          <a:p>
            <a:r>
              <a:rPr lang="en-GB" sz="1200" kern="1200" dirty="0">
                <a:solidFill>
                  <a:schemeClr val="tx1"/>
                </a:solidFill>
                <a:effectLst/>
                <a:latin typeface="+mn-lt"/>
                <a:ea typeface="+mn-ea"/>
                <a:cs typeface="+mn-cs"/>
              </a:rPr>
              <a:t> </a:t>
            </a:r>
          </a:p>
          <a:p>
            <a:endParaRPr lang="en-GB" i="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15322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t>Teacher Notes</a:t>
            </a:r>
          </a:p>
          <a:p>
            <a:r>
              <a:rPr lang="en-US" i="0" dirty="0"/>
              <a:t>These activities can be used to extend the learning</a:t>
            </a:r>
            <a:r>
              <a:rPr lang="en-US" i="0" baseline="0" dirty="0"/>
              <a:t>, either in lessons or as home learning.</a:t>
            </a:r>
          </a:p>
          <a:p>
            <a:r>
              <a:rPr lang="en-GB" sz="1200" kern="1200" dirty="0">
                <a:solidFill>
                  <a:schemeClr val="tx1"/>
                </a:solidFill>
                <a:effectLst/>
                <a:latin typeface="+mn-lt"/>
                <a:ea typeface="+mn-ea"/>
                <a:cs typeface="+mn-cs"/>
              </a:rPr>
              <a:t>Ensure any follow up discussions from this activity are suitably distanced to ensure young people do not share sensitive details.</a:t>
            </a:r>
          </a:p>
          <a:p>
            <a:r>
              <a:rPr lang="en-GB" sz="1200" kern="1200" dirty="0">
                <a:solidFill>
                  <a:schemeClr val="tx1"/>
                </a:solidFill>
                <a:effectLst/>
                <a:latin typeface="+mn-lt"/>
                <a:ea typeface="+mn-ea"/>
                <a:cs typeface="+mn-cs"/>
              </a:rPr>
              <a:t>This could be a video played in assembly or tutor times, a poster which is displayed around the school or a leaflet which is passed to younger students or parents.</a:t>
            </a:r>
          </a:p>
          <a:p>
            <a:endParaRPr lang="en-GB" i="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8165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Calibri" panose="020F05020202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4470F4-175C-4A70-8ECA-46736DE131C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3770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859388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8E2805F-DA71-4224-9B1D-7B332DC352D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4720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36E0B-35A5-4DF2-ACE2-1A1E85DBD40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276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AEDC1C9-F2F6-4A2B-B860-DDCD2DDDF51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8463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3AF0C7C-4974-4629-A2CD-C62706C669CA}"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3376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621162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EDA5EB-EE76-45BE-8113-F2C30DAF07B6}"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1720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7388F7C-F017-4C39-9FD0-28AEE7A64FB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8454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D82577-5986-4170-AE62-BB82E79D9AE7}"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1765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C40F6-1D2E-4892-9964-988432149B1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74823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Calibri" panose="020F05020202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4470F4-175C-4A70-8ECA-46736DE131C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780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9794352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8E2805F-DA71-4224-9B1D-7B332DC352D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1752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36E0B-35A5-4DF2-ACE2-1A1E85DBD40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35864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AEDC1C9-F2F6-4A2B-B860-DDCD2DDDF51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79828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3AF0C7C-4974-4629-A2CD-C62706C669CA}"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665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11927107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EDA5EB-EE76-45BE-8113-F2C30DAF07B6}"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56787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7388F7C-F017-4C39-9FD0-28AEE7A64FB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80303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D82577-5986-4170-AE62-BB82E79D9AE7}"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70894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C40F6-1D2E-4892-9964-988432149B1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24578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Calibri" panose="020F05020202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4470F4-175C-4A70-8ECA-46736DE131C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29509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7237442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8E2805F-DA71-4224-9B1D-7B332DC352D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04801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36E0B-35A5-4DF2-ACE2-1A1E85DBD40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40993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AEDC1C9-F2F6-4A2B-B860-DDCD2DDDF51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74039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3AF0C7C-4974-4629-A2CD-C62706C669CA}"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5714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4504820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EDA5EB-EE76-45BE-8113-F2C30DAF07B6}"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49027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7388F7C-F017-4C39-9FD0-28AEE7A64FB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10342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D82577-5986-4170-AE62-BB82E79D9AE7}"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67071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C40F6-1D2E-4892-9964-988432149B1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9609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Calibri" panose="020F05020202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4470F4-175C-4A70-8ECA-46736DE131C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19352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4746352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8E2805F-DA71-4224-9B1D-7B332DC352D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18215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36E0B-35A5-4DF2-ACE2-1A1E85DBD40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80462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AEDC1C9-F2F6-4A2B-B860-DDCD2DDDF51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41049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3AF0C7C-4974-4629-A2CD-C62706C669CA}"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44344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10944863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EDA5EB-EE76-45BE-8113-F2C30DAF07B6}"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52241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7388F7C-F017-4C39-9FD0-28AEE7A64FB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52236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D82577-5986-4170-AE62-BB82E79D9AE7}"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6253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C40F6-1D2E-4892-9964-988432149B1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111594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Calibri" panose="020F05020202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4470F4-175C-4A70-8ECA-46736DE131C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0049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193723024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8E2805F-DA71-4224-9B1D-7B332DC352D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91855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36E0B-35A5-4DF2-ACE2-1A1E85DBD40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30405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AEDC1C9-F2F6-4A2B-B860-DDCD2DDDF51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637999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3AF0C7C-4974-4629-A2CD-C62706C669CA}"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76936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98657852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EDA5EB-EE76-45BE-8113-F2C30DAF07B6}"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70954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7388F7C-F017-4C39-9FD0-28AEE7A64FB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719542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D82577-5986-4170-AE62-BB82E79D9AE7}"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81105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C40F6-1D2E-4892-9964-988432149B1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202809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Calibri" panose="020F05020202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4470F4-175C-4A70-8ECA-46736DE131C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909014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28274401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8E2805F-DA71-4224-9B1D-7B332DC352D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69426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36E0B-35A5-4DF2-ACE2-1A1E85DBD40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68709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AEDC1C9-F2F6-4A2B-B860-DDCD2DDDF51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143508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3AF0C7C-4974-4629-A2CD-C62706C669CA}"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70291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62359133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EDA5EB-EE76-45BE-8113-F2C30DAF07B6}"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187874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7388F7C-F017-4C39-9FD0-28AEE7A64FB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125908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D82577-5986-4170-AE62-BB82E79D9AE7}"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664061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C40F6-1D2E-4892-9964-988432149B1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472112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atin typeface="Calibri" panose="020F05020202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4470F4-175C-4A70-8ECA-46736DE131C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834467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24355664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8E2805F-DA71-4224-9B1D-7B332DC352D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772187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36E0B-35A5-4DF2-ACE2-1A1E85DBD40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044791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AEDC1C9-F2F6-4A2B-B860-DDCD2DDDF51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576995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3AF0C7C-4974-4629-A2CD-C62706C669CA}"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57835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1437083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EDA5EB-EE76-45BE-8113-F2C30DAF07B6}"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843841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atin typeface="Calibri" panose="020F0502020204030204" pitchFamily="34" charset="0"/>
              </a:defRPr>
            </a:lvl1pPr>
          </a:lstStyle>
          <a:p>
            <a:r>
              <a:rPr lang="en-US" dirty="0"/>
              <a:t>Click to edit Master title style</a:t>
            </a:r>
            <a:endParaRPr lang="en-GB" dirty="0"/>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7388F7C-F017-4C39-9FD0-28AEE7A64FB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278364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D82577-5986-4170-AE62-BB82E79D9AE7}"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155878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lvl1pPr>
              <a:defRPr>
                <a:latin typeface="Calibri" panose="020F0502020204030204" pitchFamily="34" charset="0"/>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C40F6-1D2E-4892-9964-988432149B1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4710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5551396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42839106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314244689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29530439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20675462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71897163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8917489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curriculum-and-resources/resources/sleep-factor-lesson-plan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5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6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www.pshe-association.org.uk/" TargetMode="External"/><Relationship Id="rId5" Type="http://schemas.openxmlformats.org/officeDocument/2006/relationships/image" Target="../media/image1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12.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8.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hyperlink" Target="https://www.boystownpediatrics.org/KnowledgeCenter/Videos/Pages/The-Importance-of-Sleep-For-Teens.aspx" TargetMode="External"/><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8.xml"/><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8.xml"/><Relationship Id="rId5" Type="http://schemas.openxmlformats.org/officeDocument/2006/relationships/image" Target="../media/image28.jpe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hyperlink" Target="http://www.nhs.uk/" TargetMode="Externa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hyperlink" Target="https://sleepcouncil.org.uk/"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617518" y="4698174"/>
            <a:ext cx="7601921" cy="584775"/>
          </a:xfrm>
          <a:prstGeom prst="rect">
            <a:avLst/>
          </a:prstGeom>
          <a:noFill/>
        </p:spPr>
        <p:txBody>
          <a:bodyPr wrap="square" rtlCol="0">
            <a:spAutoFit/>
          </a:bodyPr>
          <a:lstStyle/>
          <a:p>
            <a:pPr marR="0" lvl="0" algn="ctr" defTabSz="914400" rtl="0" eaLnBrk="1" fontAlgn="auto" latinLnBrk="0" hangingPunct="1">
              <a:lnSpc>
                <a:spcPct val="100000"/>
              </a:lnSpc>
              <a:spcBef>
                <a:spcPts val="0"/>
              </a:spcBef>
              <a:spcAft>
                <a:spcPts val="0"/>
              </a:spcAft>
              <a:buClrTx/>
              <a:buSzTx/>
              <a:tabLst/>
              <a:defRPr/>
            </a:pPr>
            <a:r>
              <a:rPr kumimoji="0" lang="pt-BR" sz="3200" b="1" i="0" u="none" strike="noStrike" kern="1200" cap="none" spc="0" normalizeH="0" baseline="0" noProof="0" dirty="0">
                <a:ln>
                  <a:noFill/>
                </a:ln>
                <a:solidFill>
                  <a:prstClr val="white"/>
                </a:solidFill>
                <a:effectLst/>
                <a:uLnTx/>
                <a:uFillTx/>
                <a:latin typeface="League Spartan" panose="020B0604020202020204" charset="0"/>
                <a:ea typeface="Open Sans Extrabold" panose="020B0906030804020204" pitchFamily="34" charset="0"/>
                <a:cs typeface="Open Sans Extrabold" panose="020B0906030804020204" pitchFamily="34" charset="0"/>
              </a:rPr>
              <a:t>The importance</a:t>
            </a:r>
            <a:r>
              <a:rPr kumimoji="0" lang="pt-BR" sz="3200" b="1" i="0" u="none" strike="noStrike" kern="1200" cap="none" spc="0" normalizeH="0" noProof="0" dirty="0">
                <a:ln>
                  <a:noFill/>
                </a:ln>
                <a:solidFill>
                  <a:prstClr val="white"/>
                </a:solidFill>
                <a:effectLst/>
                <a:uLnTx/>
                <a:uFillTx/>
                <a:latin typeface="League Spartan" panose="020B0604020202020204" charset="0"/>
                <a:ea typeface="Open Sans Extrabold" panose="020B0906030804020204" pitchFamily="34" charset="0"/>
                <a:cs typeface="Open Sans Extrabold" panose="020B0906030804020204" pitchFamily="34" charset="0"/>
              </a:rPr>
              <a:t> of sleep</a:t>
            </a:r>
            <a:endParaRPr kumimoji="0" lang="en-GB" sz="3200" b="1" i="0" u="none" strike="noStrike" kern="1200" cap="none" spc="0" normalizeH="0" baseline="0" noProof="0" dirty="0">
              <a:ln>
                <a:noFill/>
              </a:ln>
              <a:solidFill>
                <a:prstClr val="white"/>
              </a:solidFill>
              <a:effectLst/>
              <a:uLnTx/>
              <a:uFillTx/>
              <a:latin typeface="League Spartan" panose="020B0604020202020204" charset="0"/>
              <a:ea typeface="Open Sans Extrabold" panose="020B0906030804020204" pitchFamily="34" charset="0"/>
              <a:cs typeface="Open Sans Extrabold" panose="020B0906030804020204"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863050" y="2900410"/>
            <a:ext cx="7098689" cy="1754326"/>
          </a:xfrm>
          <a:prstGeom prst="rect">
            <a:avLst/>
          </a:prstGeom>
          <a:solidFill>
            <a:srgbClr val="95519E"/>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The Sleep Factor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KS4</a:t>
            </a:r>
          </a:p>
        </p:txBody>
      </p:sp>
      <p:pic>
        <p:nvPicPr>
          <p:cNvPr id="21" name="Picture 20">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67804" y="3091864"/>
            <a:ext cx="2404173" cy="3400743"/>
          </a:xfrm>
          <a:prstGeom prst="rect">
            <a:avLst/>
          </a:prstGeom>
          <a:ln>
            <a:solidFill>
              <a:srgbClr val="95519E"/>
            </a:solidFill>
          </a:ln>
        </p:spPr>
      </p:pic>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Footer Placeholder 1"/>
          <p:cNvSpPr>
            <a:spLocks noGrp="1"/>
          </p:cNvSpPr>
          <p:nvPr>
            <p:ph type="ftr" sz="quarter" idx="4294967295"/>
          </p:nvPr>
        </p:nvSpPr>
        <p:spPr>
          <a:xfrm>
            <a:off x="0" y="6558386"/>
            <a:ext cx="12192000" cy="30797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Cloud Callout 6"/>
          <p:cNvSpPr/>
          <p:nvPr/>
        </p:nvSpPr>
        <p:spPr>
          <a:xfrm>
            <a:off x="5705622" y="363207"/>
            <a:ext cx="3902635" cy="1932775"/>
          </a:xfrm>
          <a:prstGeom prst="cloudCallout">
            <a:avLst>
              <a:gd name="adj1" fmla="val 50146"/>
              <a:gd name="adj2" fmla="val 76301"/>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lvl="0" algn="ctr">
              <a:defRPr/>
            </a:pPr>
            <a:r>
              <a:rPr lang="en-US" sz="2000" b="1" dirty="0">
                <a:solidFill>
                  <a:prstClr val="black"/>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pic>
        <p:nvPicPr>
          <p:cNvPr id="3" name="Picture 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780486" y="1560760"/>
            <a:ext cx="1523574" cy="1104039"/>
          </a:xfrm>
          <a:prstGeom prst="rect">
            <a:avLst/>
          </a:prstGeom>
        </p:spPr>
      </p:pic>
      <p:sp>
        <p:nvSpPr>
          <p:cNvPr id="13" name="TextBox 12"/>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slide</a:t>
            </a:r>
            <a:endPar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4057083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 name="TextBox 2"/>
          <p:cNvSpPr txBox="1"/>
          <p:nvPr/>
        </p:nvSpPr>
        <p:spPr>
          <a:xfrm>
            <a:off x="243507" y="508057"/>
            <a:ext cx="9177913" cy="830997"/>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6" name="TextBox 5"/>
          <p:cNvSpPr txBox="1"/>
          <p:nvPr/>
        </p:nvSpPr>
        <p:spPr>
          <a:xfrm>
            <a:off x="523052" y="1635158"/>
            <a:ext cx="11457666" cy="43396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marR="0" lvl="0" indent="-514350" algn="l" defTabSz="914400" rtl="0" eaLnBrk="1" fontAlgn="auto" latinLnBrk="0" hangingPunct="1">
              <a:lnSpc>
                <a:spcPct val="150000"/>
              </a:lnSpc>
              <a:spcBef>
                <a:spcPts val="0"/>
              </a:spcBef>
              <a:spcAft>
                <a:spcPts val="0"/>
              </a:spcAft>
              <a:buClrTx/>
              <a:buSzTx/>
              <a:buFontTx/>
              <a:buAutoNum type="romanLcParenBoth"/>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Teacher slides</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 (purple) – provide key information regarding lesson preparation</a:t>
            </a:r>
          </a:p>
          <a:p>
            <a:pPr marL="514350" marR="0" lvl="0" indent="-514350" algn="l" defTabSz="914400" rtl="0" eaLnBrk="1" fontAlgn="auto" latinLnBrk="0" hangingPunct="1">
              <a:lnSpc>
                <a:spcPct val="150000"/>
              </a:lnSpc>
              <a:spcBef>
                <a:spcPts val="0"/>
              </a:spcBef>
              <a:spcAft>
                <a:spcPts val="0"/>
              </a:spcAft>
              <a:buClrTx/>
              <a:buSzTx/>
              <a:buFontTx/>
              <a:buAutoNum type="romanLcParenBoth"/>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Pupil slides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marR="0" lvl="0" indent="-514350" algn="l" defTabSz="914400" rtl="0" eaLnBrk="1" fontAlgn="auto" latinLnBrk="0" hangingPunct="1">
              <a:lnSpc>
                <a:spcPct val="150000"/>
              </a:lnSpc>
              <a:spcBef>
                <a:spcPts val="0"/>
              </a:spcBef>
              <a:spcAft>
                <a:spcPts val="0"/>
              </a:spcAft>
              <a:buClrTx/>
              <a:buSzTx/>
              <a:buFontTx/>
              <a:buAutoNum type="romanLcParenBoth"/>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10" name="Footer Placeholder 1"/>
          <p:cNvSpPr txBox="1">
            <a:spLocks/>
          </p:cNvSpPr>
          <p:nvPr/>
        </p:nvSpPr>
        <p:spPr>
          <a:xfrm>
            <a:off x="0"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84076" y="5709684"/>
            <a:ext cx="1285360" cy="931420"/>
          </a:xfrm>
          <a:prstGeom prst="rect">
            <a:avLst/>
          </a:prstGeom>
        </p:spPr>
      </p:pic>
      <p:sp>
        <p:nvSpPr>
          <p:cNvPr id="8" name="TextBox 7"/>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slide</a:t>
            </a:r>
            <a:endPar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9860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489547">
            <a:off x="9842963" y="3204079"/>
            <a:ext cx="1966668" cy="1660913"/>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 name="TextBox 2"/>
          <p:cNvSpPr txBox="1"/>
          <p:nvPr/>
        </p:nvSpPr>
        <p:spPr>
          <a:xfrm>
            <a:off x="249491" y="504123"/>
            <a:ext cx="9177913" cy="830997"/>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kumimoji="0" lang="en-GB" sz="4800" b="1" i="0" u="none" strike="sng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517790" cy="52629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Challenge activities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Support activities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Support</a:t>
            </a:r>
          </a:p>
        </p:txBody>
      </p:sp>
      <p:pic>
        <p:nvPicPr>
          <p:cNvPr id="14" name="Picture 1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227696" y="5662475"/>
            <a:ext cx="1388591" cy="1006225"/>
          </a:xfrm>
          <a:prstGeom prst="rect">
            <a:avLst/>
          </a:prstGeom>
        </p:spPr>
      </p:pic>
      <p:sp>
        <p:nvSpPr>
          <p:cNvPr id="17" name="TextBox 16"/>
          <p:cNvSpPr txBox="1"/>
          <p:nvPr/>
        </p:nvSpPr>
        <p:spPr>
          <a:xfrm>
            <a:off x="6412422" y="1532883"/>
            <a:ext cx="5291914"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Look for the logo on the student</a:t>
            </a:r>
            <a:r>
              <a:rPr lang="en-US" sz="2400" dirty="0">
                <a:solidFill>
                  <a:prstClr val="white"/>
                </a:solidFill>
                <a:latin typeface="Lato" panose="020F0502020204030203" pitchFamily="34" charset="0"/>
                <a:ea typeface="Lato" panose="020F0502020204030203" pitchFamily="34" charset="0"/>
                <a:cs typeface="Lato" panose="020F0502020204030203" pitchFamily="34" charset="0"/>
              </a:rPr>
              <a:t>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slides.  See delivery notes for details of the activities.</a:t>
            </a:r>
          </a:p>
        </p:txBody>
      </p:sp>
      <p:sp>
        <p:nvSpPr>
          <p:cNvPr id="18" name="TextBox 17"/>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slide</a:t>
            </a:r>
            <a:endPar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9" name="Footer Placeholder 1"/>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GB">
                <a:solidFill>
                  <a:prstClr val="white"/>
                </a:solidFill>
              </a:rPr>
              <a:t>© PSHE Association 2018 	 </a:t>
            </a:r>
            <a:endParaRPr lang="en-GB" dirty="0">
              <a:solidFill>
                <a:prstClr val="white"/>
              </a:solidFill>
            </a:endParaRPr>
          </a:p>
        </p:txBody>
      </p:sp>
    </p:spTree>
    <p:extLst>
      <p:ext uri="{BB962C8B-B14F-4D97-AF65-F5344CB8AC3E}">
        <p14:creationId xmlns:p14="http://schemas.microsoft.com/office/powerpoint/2010/main" val="2183399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TextBox 16"/>
          <p:cNvSpPr txBox="1"/>
          <p:nvPr/>
        </p:nvSpPr>
        <p:spPr>
          <a:xfrm>
            <a:off x="731535" y="1576920"/>
            <a:ext cx="4819308" cy="4154984"/>
          </a:xfrm>
          <a:prstGeom prst="rect">
            <a:avLst/>
          </a:prstGeom>
          <a:noFill/>
        </p:spPr>
        <p:txBody>
          <a:bodyPr wrap="square" rtlCol="0">
            <a:spAutoFit/>
          </a:bodyPr>
          <a:lstStyle/>
          <a:p>
            <a:pPr lvl="0"/>
            <a:r>
              <a:rPr lang="en-US" sz="2400" dirty="0">
                <a:solidFill>
                  <a:prstClr val="white"/>
                </a:solidFill>
                <a:latin typeface="Lato" panose="020F0502020204030203" pitchFamily="34" charset="0"/>
                <a:ea typeface="Lato" panose="020F0502020204030203" pitchFamily="34" charset="0"/>
                <a:cs typeface="Lato" panose="020F0502020204030203" pitchFamily="34" charset="0"/>
              </a:rPr>
              <a:t>This lesson seeks to help young people to expand their</a:t>
            </a:r>
          </a:p>
          <a:p>
            <a:pPr lvl="0"/>
            <a:r>
              <a:rPr lang="en-US" sz="2400" dirty="0">
                <a:solidFill>
                  <a:prstClr val="white"/>
                </a:solidFill>
                <a:latin typeface="Lato" panose="020F0502020204030203" pitchFamily="34" charset="0"/>
                <a:ea typeface="Lato" panose="020F0502020204030203" pitchFamily="34" charset="0"/>
                <a:cs typeface="Lato" panose="020F0502020204030203" pitchFamily="34" charset="0"/>
              </a:rPr>
              <a:t>understanding of the impact of sleep quality in an age-appropriate context. The lesson activities develop awareness of ways to address common sleep-related problems through information on</a:t>
            </a:r>
          </a:p>
          <a:p>
            <a:pPr lvl="0"/>
            <a:r>
              <a:rPr lang="en-US" sz="2400" dirty="0">
                <a:solidFill>
                  <a:prstClr val="white"/>
                </a:solidFill>
                <a:latin typeface="Lato" panose="020F0502020204030203" pitchFamily="34" charset="0"/>
                <a:ea typeface="Lato" panose="020F0502020204030203" pitchFamily="34" charset="0"/>
                <a:cs typeface="Lato" panose="020F0502020204030203" pitchFamily="34" charset="0"/>
              </a:rPr>
              <a:t>getting sufficient, good quality sleep.</a:t>
            </a:r>
            <a:endParaRPr kumimoji="0" lang="en-GB"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399384" y="2211902"/>
            <a:ext cx="5227036" cy="2684418"/>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GB" sz="2400" dirty="0">
                <a:solidFill>
                  <a:prstClr val="white"/>
                </a:solidFill>
                <a:latin typeface="Lato" panose="020F0502020204030203" pitchFamily="34" charset="0"/>
                <a:ea typeface="Lato" panose="020F0502020204030203" pitchFamily="34" charset="0"/>
                <a:cs typeface="Lato" panose="020F0502020204030203" pitchFamily="34" charset="0"/>
              </a:rPr>
              <a:t>This lesson is best used within the context of a unit of work on healthy, balanced lifestyles. </a:t>
            </a:r>
            <a:endParaRPr lang="en-US" sz="2400" dirty="0">
              <a:solidFill>
                <a:prstClr val="white"/>
              </a:solidFill>
              <a:latin typeface="Lato" panose="020F0502020204030203" pitchFamily="34" charset="0"/>
              <a:ea typeface="Lato" panose="020F0502020204030203" pitchFamily="34" charset="0"/>
              <a:cs typeface="Lato" panose="020F0502020204030203" pitchFamily="34" charset="0"/>
            </a:endParaRPr>
          </a:p>
          <a:p>
            <a:pPr lvl="0">
              <a:defRPr/>
            </a:pPr>
            <a:endParaRPr kumimoji="0" lang="en-GB" sz="9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lvl="0">
              <a:defRPr/>
            </a:pPr>
            <a:r>
              <a:rPr lang="en-US" sz="2400" dirty="0">
                <a:solidFill>
                  <a:prstClr val="white"/>
                </a:solidFill>
                <a:latin typeface="Lato" panose="020F0502020204030203" pitchFamily="34" charset="0"/>
                <a:ea typeface="Lato" panose="020F0502020204030203" pitchFamily="34" charset="0"/>
                <a:cs typeface="Lato" panose="020F0502020204030203" pitchFamily="34" charset="0"/>
              </a:rPr>
              <a:t>There is an accompanying lesson for Key Stage 1, which explores good sleep habits; key stage 2, which explores the impact of puberty on changing sleep patterns; and for key stage 3</a:t>
            </a:r>
            <a:r>
              <a:rPr kumimoji="0" lang="en-GB"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 which explores the importance of good quality sleep</a:t>
            </a: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a:t>
            </a: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 name="Footer Placeholder 3"/>
          <p:cNvSpPr>
            <a:spLocks noGrp="1"/>
          </p:cNvSpPr>
          <p:nvPr>
            <p:ph type="ftr" sz="quarter" idx="4294967295"/>
          </p:nvPr>
        </p:nvSpPr>
        <p:spPr>
          <a:xfrm>
            <a:off x="0" y="6567488"/>
            <a:ext cx="12192000" cy="30797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12" name="TextBox 11"/>
          <p:cNvSpPr txBox="1"/>
          <p:nvPr/>
        </p:nvSpPr>
        <p:spPr>
          <a:xfrm>
            <a:off x="264907" y="536279"/>
            <a:ext cx="3155553" cy="923330"/>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Context</a:t>
            </a:r>
            <a:endParaRPr kumimoji="0" lang="en-GB" sz="4800" b="1"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380845" y="5634879"/>
            <a:ext cx="1388591" cy="1006225"/>
          </a:xfrm>
          <a:prstGeom prst="rect">
            <a:avLst/>
          </a:prstGeom>
        </p:spPr>
      </p:pic>
      <p:sp>
        <p:nvSpPr>
          <p:cNvPr id="13" name="TextBox 12"/>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slide</a:t>
            </a:r>
            <a:endPar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2703356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TextBox 16"/>
          <p:cNvSpPr txBox="1"/>
          <p:nvPr/>
        </p:nvSpPr>
        <p:spPr>
          <a:xfrm>
            <a:off x="658383" y="1308241"/>
            <a:ext cx="10818438" cy="461665"/>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TextBox 11"/>
          <p:cNvSpPr txBox="1"/>
          <p:nvPr/>
        </p:nvSpPr>
        <p:spPr>
          <a:xfrm>
            <a:off x="252193" y="530291"/>
            <a:ext cx="10782420" cy="769441"/>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p>
        </p:txBody>
      </p:sp>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645621" y="5484410"/>
            <a:ext cx="1388591" cy="1006225"/>
          </a:xfrm>
          <a:prstGeom prst="rect">
            <a:avLst/>
          </a:prstGeom>
        </p:spPr>
      </p:pic>
      <p:sp>
        <p:nvSpPr>
          <p:cNvPr id="2" name="TextBox 1"/>
          <p:cNvSpPr txBox="1"/>
          <p:nvPr/>
        </p:nvSpPr>
        <p:spPr>
          <a:xfrm>
            <a:off x="252193" y="1188213"/>
            <a:ext cx="11092964" cy="5293757"/>
          </a:xfrm>
          <a:prstGeom prst="rect">
            <a:avLst/>
          </a:prstGeom>
          <a:noFill/>
        </p:spPr>
        <p:txBody>
          <a:bodyPr wrap="square" rtlCol="0">
            <a:spAutoFit/>
          </a:bodyPr>
          <a:lstStyle/>
          <a:p>
            <a:pPr marL="342900" lvl="0" indent="-342900">
              <a:buFont typeface="Arial" panose="020B0604020202020204" pitchFamily="34" charset="0"/>
              <a:buChar char="•"/>
              <a:defRPr/>
            </a:pPr>
            <a:r>
              <a:rPr lang="en-US" sz="2600" dirty="0">
                <a:solidFill>
                  <a:prstClr val="white"/>
                </a:solidFill>
                <a:latin typeface="Lato" panose="020B0604020202020204" charset="0"/>
                <a:ea typeface="Lato" panose="020B0604020202020204" charset="0"/>
                <a:cs typeface="Lato" panose="020B0604020202020204" charset="0"/>
              </a:rPr>
              <a:t>Teenagers need approximately 9 hours of sleep per night.</a:t>
            </a:r>
          </a:p>
          <a:p>
            <a:pPr marL="342900" lvl="0" indent="-342900">
              <a:buFont typeface="Arial" panose="020B0604020202020204" pitchFamily="34" charset="0"/>
              <a:buChar char="•"/>
              <a:defRPr/>
            </a:pPr>
            <a:r>
              <a:rPr lang="en-US" sz="2600" dirty="0">
                <a:solidFill>
                  <a:prstClr val="white"/>
                </a:solidFill>
                <a:latin typeface="Lato" panose="020B0604020202020204" charset="0"/>
                <a:ea typeface="Lato" panose="020B0604020202020204" charset="0"/>
                <a:cs typeface="Lato" panose="020B0604020202020204" charset="0"/>
              </a:rPr>
              <a:t>Many are averaging approximately 7 hours.</a:t>
            </a:r>
          </a:p>
          <a:p>
            <a:pPr marL="342900" lvl="0" indent="-342900">
              <a:buFont typeface="Arial" panose="020B0604020202020204" pitchFamily="34" charset="0"/>
              <a:buChar char="•"/>
              <a:defRPr/>
            </a:pPr>
            <a:r>
              <a:rPr lang="en-US" sz="2600" dirty="0">
                <a:solidFill>
                  <a:prstClr val="white"/>
                </a:solidFill>
                <a:latin typeface="Lato" panose="020B0604020202020204" charset="0"/>
                <a:ea typeface="Lato" panose="020B0604020202020204" charset="0"/>
                <a:cs typeface="Lato" panose="020B0604020202020204" charset="0"/>
              </a:rPr>
              <a:t>After puberty, the internal clock of an adolescent undergoes a biological shift of up to 2 hours later.</a:t>
            </a:r>
          </a:p>
          <a:p>
            <a:pPr marL="342900" lvl="0" indent="-342900">
              <a:buFont typeface="Arial" panose="020B0604020202020204" pitchFamily="34" charset="0"/>
              <a:buChar char="•"/>
              <a:defRPr/>
            </a:pPr>
            <a:r>
              <a:rPr lang="en-US" sz="2600" dirty="0">
                <a:solidFill>
                  <a:prstClr val="white"/>
                </a:solidFill>
                <a:latin typeface="Lato" panose="020B0604020202020204" charset="0"/>
                <a:ea typeface="Lato" panose="020B0604020202020204" charset="0"/>
                <a:cs typeface="Lato" panose="020B0604020202020204" charset="0"/>
              </a:rPr>
              <a:t>The time that teenagers naturally wake up also shifts by up to 2 hours later.</a:t>
            </a:r>
          </a:p>
          <a:p>
            <a:pPr marL="342900" lvl="0" indent="-342900">
              <a:buFont typeface="Arial" panose="020B0604020202020204" pitchFamily="34" charset="0"/>
              <a:buChar char="•"/>
              <a:defRPr/>
            </a:pPr>
            <a:r>
              <a:rPr lang="en-US" sz="2600" dirty="0">
                <a:solidFill>
                  <a:prstClr val="white"/>
                </a:solidFill>
                <a:latin typeface="Lato" panose="020B0604020202020204" charset="0"/>
                <a:ea typeface="Lato" panose="020B0604020202020204" charset="0"/>
                <a:cs typeface="Lato" panose="020B0604020202020204" charset="0"/>
              </a:rPr>
              <a:t>Teenagers will benefit from a regular sleep schedule.</a:t>
            </a:r>
          </a:p>
          <a:p>
            <a:pPr marL="342900" lvl="0" indent="-342900">
              <a:buFont typeface="Arial" panose="020B0604020202020204" pitchFamily="34" charset="0"/>
              <a:buChar char="•"/>
              <a:defRPr/>
            </a:pPr>
            <a:r>
              <a:rPr lang="en-US" sz="2600" dirty="0">
                <a:solidFill>
                  <a:prstClr val="white"/>
                </a:solidFill>
                <a:latin typeface="Lato" panose="020B0604020202020204" charset="0"/>
                <a:ea typeface="Lato" panose="020B0604020202020204" charset="0"/>
                <a:cs typeface="Lato" panose="020B0604020202020204" charset="0"/>
              </a:rPr>
              <a:t>The time before bed (at least 60 minutes) should allow for winding down and must avoid screen use (e.g. TV, phones, tablets etc.).</a:t>
            </a:r>
          </a:p>
          <a:p>
            <a:pPr marL="342900" lvl="0" indent="-342900">
              <a:buFont typeface="Arial" panose="020B0604020202020204" pitchFamily="34" charset="0"/>
              <a:buChar char="•"/>
              <a:defRPr/>
            </a:pPr>
            <a:r>
              <a:rPr lang="en-US" sz="2600" dirty="0">
                <a:solidFill>
                  <a:prstClr val="white"/>
                </a:solidFill>
                <a:latin typeface="Lato" panose="020B0604020202020204" charset="0"/>
                <a:ea typeface="Lato" panose="020B0604020202020204" charset="0"/>
                <a:cs typeface="Lato" panose="020B0604020202020204" charset="0"/>
              </a:rPr>
              <a:t>Teenagers should avoid caffeinated or high-sugar products such as fizzy drinks, tea or coffee and sweets.</a:t>
            </a:r>
          </a:p>
          <a:p>
            <a:pPr marL="342900" lvl="0" indent="-342900">
              <a:buFont typeface="Arial" panose="020B0604020202020204" pitchFamily="34" charset="0"/>
              <a:buChar char="•"/>
              <a:defRPr/>
            </a:pPr>
            <a:r>
              <a:rPr lang="en-US" sz="2600" dirty="0">
                <a:solidFill>
                  <a:prstClr val="white"/>
                </a:solidFill>
                <a:latin typeface="Lato" panose="020B0604020202020204" charset="0"/>
                <a:ea typeface="Lato" panose="020B0604020202020204" charset="0"/>
                <a:cs typeface="Lato" panose="020B0604020202020204" charset="0"/>
              </a:rPr>
              <a:t>Spending time outdoors every day (especially in the morning) can </a:t>
            </a:r>
          </a:p>
          <a:p>
            <a:pPr lvl="0">
              <a:defRPr/>
            </a:pPr>
            <a:r>
              <a:rPr lang="en-US" sz="2600" dirty="0">
                <a:solidFill>
                  <a:prstClr val="white"/>
                </a:solidFill>
                <a:latin typeface="Lato" panose="020B0604020202020204" charset="0"/>
                <a:ea typeface="Lato" panose="020B0604020202020204" charset="0"/>
                <a:cs typeface="Lato" panose="020B0604020202020204" charset="0"/>
              </a:rPr>
              <a:t>    be beneficial to sleep.</a:t>
            </a:r>
            <a:endParaRPr lang="en-GB" sz="2600" dirty="0">
              <a:solidFill>
                <a:prstClr val="white"/>
              </a:solidFill>
              <a:latin typeface="Lato" panose="020B0604020202020204" charset="0"/>
              <a:ea typeface="Lato" panose="020B0604020202020204" charset="0"/>
              <a:cs typeface="Lato" panose="020B0604020202020204" charset="0"/>
            </a:endParaRPr>
          </a:p>
        </p:txBody>
      </p:sp>
      <p:sp>
        <p:nvSpPr>
          <p:cNvPr id="16" name="TextBox 15"/>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slide</a:t>
            </a:r>
            <a:endPar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8" name="Footer Placeholder 1"/>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GB">
                <a:solidFill>
                  <a:prstClr val="white"/>
                </a:solidFill>
              </a:rPr>
              <a:t>© PSHE Association 2018 	 </a:t>
            </a:r>
            <a:endParaRPr lang="en-GB" dirty="0">
              <a:solidFill>
                <a:prstClr val="white"/>
              </a:solidFill>
            </a:endParaRPr>
          </a:p>
        </p:txBody>
      </p:sp>
    </p:spTree>
    <p:extLst>
      <p:ext uri="{BB962C8B-B14F-4D97-AF65-F5344CB8AC3E}">
        <p14:creationId xmlns:p14="http://schemas.microsoft.com/office/powerpoint/2010/main" val="2342927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3" name="TextBox 12"/>
          <p:cNvSpPr txBox="1"/>
          <p:nvPr/>
        </p:nvSpPr>
        <p:spPr>
          <a:xfrm>
            <a:off x="513085" y="2530625"/>
            <a:ext cx="9145524" cy="3754874"/>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Learning outcomes</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League Spartan" panose="00000800000000000000" pitchFamily="50" charset="0"/>
              </a:rPr>
              <a:t>Student</a:t>
            </a:r>
            <a:r>
              <a:rPr kumimoji="0" lang="en-GB" sz="1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s will be able to:</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lvl="0" indent="-457200">
              <a:buSzPct val="202000"/>
              <a:buBlip>
                <a:blip r:embed="rId3"/>
              </a:buBlip>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explain the importance of sleep for wellbeing and brain function — particularly during adolescence</a:t>
            </a:r>
          </a:p>
          <a:p>
            <a:pPr lvl="0">
              <a:buSzPct val="202000"/>
            </a:pPr>
            <a:endParaRPr lang="en-GB" sz="12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explain how lifestyle choices can affect sleep quality</a:t>
            </a:r>
          </a:p>
          <a:p>
            <a:pPr lvl="0">
              <a:buSzPct val="202000"/>
            </a:pPr>
            <a:endParaRPr lang="en-GB" sz="12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describe a range of strategies for ensuring appropriate sleep patterns and suggest advice for those struggling to sleep.</a:t>
            </a:r>
          </a:p>
          <a:p>
            <a:pPr lvl="0">
              <a:buSzPct val="202000"/>
            </a:pPr>
            <a:endParaRPr lang="en-GB" sz="600"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538199"/>
            <a:ext cx="9145524" cy="1631216"/>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Learning objective</a:t>
            </a: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lvl="0" indent="-457200">
              <a:buSzPct val="202000"/>
              <a:buBlip>
                <a:blip r:embed="rId3"/>
              </a:buBlip>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To learn about the importance of sleep and strategies to maintain good sleep habits.</a:t>
            </a:r>
            <a:endParaRPr lang="en-GB" sz="9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marR="0" lvl="1" indent="0" algn="l" defTabSz="914400" rtl="0" eaLnBrk="1" fontAlgn="auto" latinLnBrk="0" hangingPunct="1">
              <a:lnSpc>
                <a:spcPct val="200000"/>
              </a:lnSpc>
              <a:spcBef>
                <a:spcPts val="0"/>
              </a:spcBef>
              <a:spcAft>
                <a:spcPts val="0"/>
              </a:spcAft>
              <a:buClrTx/>
              <a:buSzPct val="202000"/>
              <a:buFontTx/>
              <a:buNone/>
              <a:tabLst/>
              <a:defRPr/>
            </a:pPr>
            <a:endParaRPr kumimoji="0" lang="en-GB" sz="5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211" y="538199"/>
            <a:ext cx="962364" cy="962364"/>
          </a:xfrm>
          <a:prstGeom prst="rect">
            <a:avLst/>
          </a:prstGeom>
        </p:spPr>
      </p:pic>
      <p:pic>
        <p:nvPicPr>
          <p:cNvPr id="19" name="Picture 1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0262557" y="5669010"/>
            <a:ext cx="1506879" cy="1091941"/>
          </a:xfrm>
          <a:prstGeom prst="rect">
            <a:avLst/>
          </a:prstGeom>
        </p:spPr>
      </p:pic>
      <p:pic>
        <p:nvPicPr>
          <p:cNvPr id="17" name="Picture 16"/>
          <p:cNvPicPr>
            <a:picLocks noChangeAspect="1"/>
          </p:cNvPicPr>
          <p:nvPr/>
        </p:nvPicPr>
        <p:blipFill rotWithShape="1">
          <a:blip r:embed="rId6" cstate="screen">
            <a:extLst>
              <a:ext uri="{28A0092B-C50C-407E-A947-70E740481C1C}">
                <a14:useLocalDpi xmlns:a14="http://schemas.microsoft.com/office/drawing/2010/main"/>
              </a:ext>
            </a:extLst>
          </a:blip>
          <a:srcRect l="10502" r="10174"/>
          <a:stretch/>
        </p:blipFill>
        <p:spPr>
          <a:xfrm>
            <a:off x="731535" y="2525367"/>
            <a:ext cx="877333" cy="1001704"/>
          </a:xfrm>
          <a:prstGeom prst="rect">
            <a:avLst/>
          </a:prstGeom>
        </p:spPr>
      </p:pic>
      <p:sp>
        <p:nvSpPr>
          <p:cNvPr id="21" name="TextBox 20"/>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slide</a:t>
            </a:r>
            <a:endPar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2" name="Footer Placeholder 1"/>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GB">
                <a:solidFill>
                  <a:prstClr val="white"/>
                </a:solidFill>
              </a:rPr>
              <a:t>© PSHE Association 2018 	 </a:t>
            </a:r>
            <a:endParaRPr lang="en-GB" dirty="0">
              <a:solidFill>
                <a:prstClr val="white"/>
              </a:solidFill>
            </a:endParaRPr>
          </a:p>
        </p:txBody>
      </p:sp>
    </p:spTree>
    <p:extLst>
      <p:ext uri="{BB962C8B-B14F-4D97-AF65-F5344CB8AC3E}">
        <p14:creationId xmlns:p14="http://schemas.microsoft.com/office/powerpoint/2010/main" val="3860296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 name="TextBox 5"/>
          <p:cNvSpPr txBox="1"/>
          <p:nvPr/>
        </p:nvSpPr>
        <p:spPr>
          <a:xfrm>
            <a:off x="224681" y="505717"/>
            <a:ext cx="7546540" cy="92333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TextBox 15"/>
          <p:cNvSpPr txBox="1"/>
          <p:nvPr/>
        </p:nvSpPr>
        <p:spPr>
          <a:xfrm>
            <a:off x="388762" y="1442174"/>
            <a:ext cx="5494464" cy="3046988"/>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rPr>
              <a:t>Climate for learning</a:t>
            </a: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Pct val="202000"/>
              <a:buFontTx/>
              <a:buNone/>
              <a:tabLst/>
              <a:defRPr/>
            </a:pPr>
            <a:r>
              <a:rPr kumimoji="0" lang="en-GB" sz="1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a:t>
            </a:r>
            <a:r>
              <a:rPr kumimoji="0" lang="en-GB" sz="1800" b="0" i="0" u="none" strike="noStrike" kern="1200" cap="none" spc="0" normalizeH="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a:t>
            </a:r>
            <a:r>
              <a:rPr kumimoji="0" lang="en-GB" sz="1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t>
            </a:r>
            <a:r>
              <a:rPr lang="en-GB" dirty="0">
                <a:solidFill>
                  <a:prstClr val="black"/>
                </a:solidFill>
                <a:latin typeface="Lato" panose="020F0502020204030203" pitchFamily="34" charset="0"/>
                <a:ea typeface="Lato" panose="020F0502020204030203" pitchFamily="34" charset="0"/>
                <a:cs typeface="Lato" panose="020F0502020204030203" pitchFamily="34" charset="0"/>
              </a:rPr>
              <a:t> </a:t>
            </a:r>
            <a:r>
              <a:rPr kumimoji="0" lang="en-GB" sz="1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for guidance on establishing ground rules, the limits of confidentiality, communication and handling</a:t>
            </a:r>
          </a:p>
          <a:p>
            <a:pPr marL="0" marR="0" lvl="0" indent="0" algn="l" defTabSz="914400" rtl="0" eaLnBrk="1" fontAlgn="auto" latinLnBrk="0" hangingPunct="1">
              <a:lnSpc>
                <a:spcPct val="100000"/>
              </a:lnSpc>
              <a:spcBef>
                <a:spcPts val="0"/>
              </a:spcBef>
              <a:spcAft>
                <a:spcPts val="0"/>
              </a:spcAft>
              <a:buClrTx/>
              <a:buSzPct val="202000"/>
              <a:buFontTx/>
              <a:buNone/>
              <a:tabLst/>
              <a:defRPr/>
            </a:pPr>
            <a:r>
              <a:rPr kumimoji="0" lang="en-GB" sz="1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questions effectively.</a:t>
            </a:r>
          </a:p>
          <a:p>
            <a:pPr marL="0" marR="0" lvl="0" indent="0" algn="l" defTabSz="914400" rtl="0" eaLnBrk="1" fontAlgn="auto" latinLnBrk="0" hangingPunct="1">
              <a:lnSpc>
                <a:spcPct val="100000"/>
              </a:lnSpc>
              <a:spcBef>
                <a:spcPts val="0"/>
              </a:spcBef>
              <a:spcAft>
                <a:spcPts val="0"/>
              </a:spcAft>
              <a:buClrTx/>
              <a:buSzPct val="202000"/>
              <a:buFontTx/>
              <a:buNone/>
              <a:tabLst/>
              <a:defRPr/>
            </a:pPr>
            <a:endParaRPr kumimoji="0" lang="en-GB" sz="1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Pct val="202000"/>
              <a:buFontTx/>
              <a:buNone/>
              <a:tabLst/>
              <a:defRPr/>
            </a:pPr>
            <a:endParaRPr kumimoji="0" lang="en-GB" sz="5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7375" y="1515629"/>
            <a:ext cx="1078406" cy="1078406"/>
          </a:xfrm>
          <a:prstGeom prst="rect">
            <a:avLst/>
          </a:prstGeom>
        </p:spPr>
      </p:pic>
      <p:sp>
        <p:nvSpPr>
          <p:cNvPr id="21" name="TextBox 20"/>
          <p:cNvSpPr txBox="1"/>
          <p:nvPr/>
        </p:nvSpPr>
        <p:spPr>
          <a:xfrm>
            <a:off x="6078679" y="1424494"/>
            <a:ext cx="5833242" cy="3062377"/>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rPr>
              <a:t>Resources required</a:t>
            </a: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0" indent="-457200" algn="l" defTabSz="914400" rtl="0" eaLnBrk="1" fontAlgn="auto" latinLnBrk="0" hangingPunct="1">
              <a:lnSpc>
                <a:spcPct val="150000"/>
              </a:lnSpc>
              <a:spcBef>
                <a:spcPts val="0"/>
              </a:spcBef>
              <a:spcAft>
                <a:spcPts val="0"/>
              </a:spcAft>
              <a:buClrTx/>
              <a:buSzPct val="202000"/>
              <a:buFontTx/>
              <a:buBlip>
                <a:blip r:embed="rId4"/>
              </a:buBlip>
              <a:tabLst/>
              <a:defRPr/>
            </a:pPr>
            <a:r>
              <a:rPr kumimoji="0" lang="en-GB"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Box or envelope for anonymous questions</a:t>
            </a:r>
            <a:endParaRPr lang="en-GB" sz="16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lnSpc>
                <a:spcPct val="150000"/>
              </a:lnSpc>
              <a:buSzPct val="202000"/>
              <a:buBlip>
                <a:blip r:embed="rId4"/>
              </a:buBlip>
            </a:pPr>
            <a:r>
              <a:rPr lang="en-US" sz="1600" b="1" dirty="0">
                <a:solidFill>
                  <a:prstClr val="black"/>
                </a:solidFill>
                <a:latin typeface="Lato" panose="020F0502020204030203" pitchFamily="34" charset="0"/>
                <a:ea typeface="Lato" panose="020F0502020204030203" pitchFamily="34" charset="0"/>
                <a:cs typeface="Lato" panose="020F0502020204030203" pitchFamily="34" charset="0"/>
              </a:rPr>
              <a:t>Resource 1:Helpful and less helpful sleep behaviours</a:t>
            </a:r>
          </a:p>
          <a:p>
            <a:pPr marL="457200" lvl="0" indent="-457200">
              <a:lnSpc>
                <a:spcPct val="150000"/>
              </a:lnSpc>
              <a:buSzPct val="202000"/>
              <a:buBlip>
                <a:blip r:embed="rId4"/>
              </a:buBlip>
            </a:pPr>
            <a:r>
              <a:rPr lang="en-US" sz="1600" b="1" dirty="0">
                <a:solidFill>
                  <a:prstClr val="black"/>
                </a:solidFill>
                <a:latin typeface="Lato" panose="020F0502020204030203" pitchFamily="34" charset="0"/>
                <a:ea typeface="Lato" panose="020F0502020204030203" pitchFamily="34" charset="0"/>
                <a:cs typeface="Lato" panose="020F0502020204030203" pitchFamily="34" charset="0"/>
              </a:rPr>
              <a:t>Resource 2:Consequences of poor sleep habits</a:t>
            </a:r>
          </a:p>
          <a:p>
            <a:pPr marL="457200" lvl="0" indent="-457200">
              <a:lnSpc>
                <a:spcPct val="150000"/>
              </a:lnSpc>
              <a:buSzPct val="202000"/>
              <a:buBlip>
                <a:blip r:embed="rId4"/>
              </a:buBlip>
            </a:pPr>
            <a:r>
              <a:rPr lang="en-US" sz="1600" b="1" dirty="0">
                <a:solidFill>
                  <a:prstClr val="black"/>
                </a:solidFill>
                <a:latin typeface="Lato" panose="020F0502020204030203" pitchFamily="34" charset="0"/>
                <a:ea typeface="Lato" panose="020F0502020204030203" pitchFamily="34" charset="0"/>
                <a:cs typeface="Lato" panose="020F0502020204030203" pitchFamily="34" charset="0"/>
              </a:rPr>
              <a:t>Resource 2a:Consequences answer sheet</a:t>
            </a:r>
          </a:p>
          <a:p>
            <a:pPr marL="457200" lvl="0" indent="-457200">
              <a:lnSpc>
                <a:spcPct val="150000"/>
              </a:lnSpc>
              <a:buSzPct val="202000"/>
              <a:buBlip>
                <a:blip r:embed="rId4"/>
              </a:buBlip>
            </a:pPr>
            <a:r>
              <a:rPr lang="en-US" sz="1600" b="1" dirty="0">
                <a:solidFill>
                  <a:prstClr val="black"/>
                </a:solidFill>
                <a:latin typeface="Lato" panose="020F0502020204030203" pitchFamily="34" charset="0"/>
                <a:ea typeface="Lato" panose="020F0502020204030203" pitchFamily="34" charset="0"/>
                <a:cs typeface="Lato" panose="020F0502020204030203" pitchFamily="34" charset="0"/>
              </a:rPr>
              <a:t>Resource 3:Managing sleep difficulties</a:t>
            </a:r>
          </a:p>
          <a:p>
            <a:pPr marL="457200" lvl="0" indent="-457200">
              <a:lnSpc>
                <a:spcPct val="150000"/>
              </a:lnSpc>
              <a:buSzPct val="202000"/>
              <a:buBlip>
                <a:blip r:embed="rId4"/>
              </a:buBlip>
            </a:pPr>
            <a:r>
              <a:rPr lang="en-US" sz="1600" b="1" dirty="0">
                <a:solidFill>
                  <a:prstClr val="black"/>
                </a:solidFill>
                <a:latin typeface="Lato" panose="020F0502020204030203" pitchFamily="34" charset="0"/>
                <a:ea typeface="Lato" panose="020F0502020204030203" pitchFamily="34" charset="0"/>
                <a:cs typeface="Lato" panose="020F0502020204030203" pitchFamily="34" charset="0"/>
              </a:rPr>
              <a:t>Resource 3a:Sleep difficulties answer sheet</a:t>
            </a:r>
          </a:p>
        </p:txBody>
      </p:sp>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rPr>
              <a:t>Duration</a:t>
            </a: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Pct val="202000"/>
              <a:buFontTx/>
              <a:buNone/>
              <a:tabLst/>
              <a:defRPr/>
            </a:pPr>
            <a:r>
              <a:rPr kumimoji="0" lang="en-GB"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marL="1371600" marR="0" lvl="3" indent="0" algn="l" defTabSz="914400" rtl="0" eaLnBrk="1" fontAlgn="auto" latinLnBrk="0" hangingPunct="1">
              <a:lnSpc>
                <a:spcPct val="100000"/>
              </a:lnSpc>
              <a:spcBef>
                <a:spcPts val="0"/>
              </a:spcBef>
              <a:spcAft>
                <a:spcPts val="0"/>
              </a:spcAft>
              <a:buClrTx/>
              <a:buSzPct val="202000"/>
              <a:buFontTx/>
              <a:buNone/>
              <a:tabLst/>
              <a:defRPr/>
            </a:pPr>
            <a:endParaRPr kumimoji="0" lang="en-GB" sz="12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1371600" marR="0" lvl="3" indent="0" algn="l" defTabSz="914400" rtl="0" eaLnBrk="1" fontAlgn="auto" latinLnBrk="0" hangingPunct="1">
              <a:lnSpc>
                <a:spcPct val="100000"/>
              </a:lnSpc>
              <a:spcBef>
                <a:spcPts val="0"/>
              </a:spcBef>
              <a:spcAft>
                <a:spcPts val="0"/>
              </a:spcAft>
              <a:buClrTx/>
              <a:buSzPct val="202000"/>
              <a:buFontTx/>
              <a:buNone/>
              <a:tabLst/>
              <a:defRPr/>
            </a:pPr>
            <a:endParaRPr kumimoji="0" lang="en-GB" sz="8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1371600" marR="0" lvl="3" indent="0" algn="l" defTabSz="914400" rtl="0" eaLnBrk="1" fontAlgn="auto" latinLnBrk="0" hangingPunct="1">
              <a:lnSpc>
                <a:spcPct val="100000"/>
              </a:lnSpc>
              <a:spcBef>
                <a:spcPts val="0"/>
              </a:spcBef>
              <a:spcAft>
                <a:spcPts val="0"/>
              </a:spcAft>
              <a:buClrTx/>
              <a:buSzPct val="202000"/>
              <a:buFontTx/>
              <a:buNone/>
              <a:tabLst/>
              <a:defRPr/>
            </a:pPr>
            <a:endParaRPr kumimoji="0" lang="en-GB" sz="8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0146" y="4895384"/>
            <a:ext cx="817394" cy="1611545"/>
          </a:xfrm>
          <a:prstGeom prst="rect">
            <a:avLst/>
          </a:prstGeom>
        </p:spPr>
      </p:pic>
      <p:sp>
        <p:nvSpPr>
          <p:cNvPr id="24" name="TextBox 23"/>
          <p:cNvSpPr txBox="1"/>
          <p:nvPr/>
        </p:nvSpPr>
        <p:spPr>
          <a:xfrm>
            <a:off x="637375" y="5851437"/>
            <a:ext cx="55254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95519E"/>
                </a:solidFill>
                <a:effectLst/>
                <a:uLnTx/>
                <a:uFillTx/>
                <a:latin typeface="Gill Sans MT" panose="020B0502020104020203" pitchFamily="34" charset="0"/>
                <a:ea typeface="+mn-ea"/>
                <a:cs typeface="+mn-cs"/>
              </a:rPr>
              <a:t>60</a:t>
            </a:r>
          </a:p>
        </p:txBody>
      </p:sp>
      <p:sp>
        <p:nvSpPr>
          <p:cNvPr id="17" name="TextBox 16"/>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320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s</a:t>
            </a: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lide</a:t>
            </a:r>
          </a:p>
        </p:txBody>
      </p:sp>
      <p:sp>
        <p:nvSpPr>
          <p:cNvPr id="18" name="Footer Placeholder 3"/>
          <p:cNvSpPr txBox="1">
            <a:spLocks/>
          </p:cNvSpPr>
          <p:nvPr/>
        </p:nvSpPr>
        <p:spPr>
          <a:xfrm>
            <a:off x="0" y="656748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19" name="TextBox 18"/>
          <p:cNvSpPr txBox="1"/>
          <p:nvPr/>
        </p:nvSpPr>
        <p:spPr>
          <a:xfrm>
            <a:off x="6096000" y="4715054"/>
            <a:ext cx="5815921" cy="1815882"/>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rPr>
              <a:t>Further guidance</a:t>
            </a: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Pct val="202000"/>
              <a:buFontTx/>
              <a:buNone/>
              <a:tabLst/>
              <a:defRPr/>
            </a:pPr>
            <a:r>
              <a:rPr kumimoji="0" lang="en-GB"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Members of the Association can access our website for further guidance</a:t>
            </a:r>
          </a:p>
          <a:p>
            <a:pPr marL="1371600" marR="0" lvl="3" indent="0" algn="l" defTabSz="914400" rtl="0" eaLnBrk="1" fontAlgn="auto" latinLnBrk="0" hangingPunct="1">
              <a:lnSpc>
                <a:spcPct val="100000"/>
              </a:lnSpc>
              <a:spcBef>
                <a:spcPts val="0"/>
              </a:spcBef>
              <a:spcAft>
                <a:spcPts val="0"/>
              </a:spcAft>
              <a:buClrTx/>
              <a:buSzPct val="202000"/>
              <a:buFontTx/>
              <a:buNone/>
              <a:tabLst/>
              <a:defRPr/>
            </a:pPr>
            <a:r>
              <a:rPr kumimoji="0" lang="en-GB"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a:t>
            </a:r>
            <a:r>
              <a:rPr kumimoji="0" lang="en-GB"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hlinkClick r:id="rId6"/>
              </a:rPr>
              <a:t>www.pshe-association.org.uk</a:t>
            </a:r>
            <a:endParaRPr kumimoji="0" lang="en-GB"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1371600" marR="0" lvl="3" indent="0" algn="l" defTabSz="914400" rtl="0" eaLnBrk="1" fontAlgn="auto" latinLnBrk="0" hangingPunct="1">
              <a:lnSpc>
                <a:spcPct val="100000"/>
              </a:lnSpc>
              <a:spcBef>
                <a:spcPts val="0"/>
              </a:spcBef>
              <a:spcAft>
                <a:spcPts val="0"/>
              </a:spcAft>
              <a:buClrTx/>
              <a:buSzPct val="202000"/>
              <a:buFontTx/>
              <a:buNone/>
              <a:tabLst/>
              <a:defRPr/>
            </a:pPr>
            <a:r>
              <a:rPr kumimoji="0" lang="en-GB"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a:t>
            </a:r>
          </a:p>
          <a:p>
            <a:pPr marL="1371600" marR="0" lvl="3" indent="0" algn="l" defTabSz="914400" rtl="0" eaLnBrk="1" fontAlgn="auto" latinLnBrk="0" hangingPunct="1">
              <a:lnSpc>
                <a:spcPct val="100000"/>
              </a:lnSpc>
              <a:spcBef>
                <a:spcPts val="0"/>
              </a:spcBef>
              <a:spcAft>
                <a:spcPts val="0"/>
              </a:spcAft>
              <a:buClrTx/>
              <a:buSzPct val="202000"/>
              <a:buFontTx/>
              <a:buNone/>
              <a:tabLst/>
              <a:defRPr/>
            </a:pPr>
            <a:endParaRPr kumimoji="0" lang="en-GB" sz="12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143007" y="4740602"/>
            <a:ext cx="1247672" cy="809660"/>
          </a:xfrm>
          <a:prstGeom prst="rect">
            <a:avLst/>
          </a:prstGeom>
        </p:spPr>
      </p:pic>
      <p:pic>
        <p:nvPicPr>
          <p:cNvPr id="3" name="Picture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269132" y="1457236"/>
            <a:ext cx="762290" cy="762290"/>
          </a:xfrm>
          <a:prstGeom prst="rect">
            <a:avLst/>
          </a:prstGeom>
        </p:spPr>
      </p:pic>
    </p:spTree>
    <p:extLst>
      <p:ext uri="{BB962C8B-B14F-4D97-AF65-F5344CB8AC3E}">
        <p14:creationId xmlns:p14="http://schemas.microsoft.com/office/powerpoint/2010/main" val="1884807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6" name="TextBox 5"/>
          <p:cNvSpPr txBox="1"/>
          <p:nvPr/>
        </p:nvSpPr>
        <p:spPr>
          <a:xfrm>
            <a:off x="229138" y="507715"/>
            <a:ext cx="6377352"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League Spartan" panose="00000800000000000000" pitchFamily="50" charset="0"/>
                <a:ea typeface="+mn-ea"/>
                <a:cs typeface="+mn-cs"/>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940393240"/>
              </p:ext>
            </p:extLst>
          </p:nvPr>
        </p:nvGraphicFramePr>
        <p:xfrm>
          <a:off x="271670" y="1477562"/>
          <a:ext cx="11648660" cy="5125623"/>
        </p:xfrm>
        <a:graphic>
          <a:graphicData uri="http://schemas.openxmlformats.org/drawingml/2006/table">
            <a:tbl>
              <a:tblPr firstRow="1" bandRow="1">
                <a:tableStyleId>{5940675A-B579-460E-94D1-54222C63F5DA}</a:tableStyleId>
              </a:tblPr>
              <a:tblGrid>
                <a:gridCol w="3697215">
                  <a:extLst>
                    <a:ext uri="{9D8B030D-6E8A-4147-A177-3AD203B41FA5}">
                      <a16:colId xmlns:a16="http://schemas.microsoft.com/office/drawing/2014/main" val="4041274174"/>
                    </a:ext>
                  </a:extLst>
                </a:gridCol>
                <a:gridCol w="6281671">
                  <a:extLst>
                    <a:ext uri="{9D8B030D-6E8A-4147-A177-3AD203B41FA5}">
                      <a16:colId xmlns:a16="http://schemas.microsoft.com/office/drawing/2014/main" val="2234187062"/>
                    </a:ext>
                  </a:extLst>
                </a:gridCol>
                <a:gridCol w="1669774">
                  <a:extLst>
                    <a:ext uri="{9D8B030D-6E8A-4147-A177-3AD203B41FA5}">
                      <a16:colId xmlns:a16="http://schemas.microsoft.com/office/drawing/2014/main" val="3063766827"/>
                    </a:ext>
                  </a:extLst>
                </a:gridCol>
              </a:tblGrid>
              <a:tr h="467173">
                <a:tc>
                  <a:txBody>
                    <a:bodyPr/>
                    <a:lstStyle/>
                    <a:p>
                      <a:pPr algn="ctr"/>
                      <a:r>
                        <a:rPr lang="en-GB" sz="2400" dirty="0">
                          <a:latin typeface="League Spartan" panose="00000800000000000000" pitchFamily="50" charset="0"/>
                        </a:rPr>
                        <a:t>Activity</a:t>
                      </a:r>
                    </a:p>
                  </a:txBody>
                  <a:tcPr>
                    <a:solidFill>
                      <a:schemeClr val="bg1">
                        <a:lumMod val="95000"/>
                      </a:schemeClr>
                    </a:solidFill>
                  </a:tcPr>
                </a:tc>
                <a:tc>
                  <a:txBody>
                    <a:bodyPr/>
                    <a:lstStyle/>
                    <a:p>
                      <a:pPr algn="ctr"/>
                      <a:r>
                        <a:rPr lang="en-GB" sz="2400" dirty="0">
                          <a:latin typeface="League Spartan" panose="00000800000000000000" pitchFamily="50" charset="0"/>
                        </a:rPr>
                        <a:t>Description</a:t>
                      </a:r>
                    </a:p>
                  </a:txBody>
                  <a:tcPr>
                    <a:solidFill>
                      <a:schemeClr val="bg1">
                        <a:lumMod val="95000"/>
                      </a:schemeClr>
                    </a:solidFill>
                  </a:tcPr>
                </a:tc>
                <a:tc>
                  <a:txBody>
                    <a:bodyPr/>
                    <a:lstStyle/>
                    <a:p>
                      <a:pPr algn="ctr"/>
                      <a:r>
                        <a:rPr lang="en-GB" sz="24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497460">
                <a:tc>
                  <a:txBody>
                    <a:bodyPr/>
                    <a:lstStyle/>
                    <a:p>
                      <a:pPr marL="342900" indent="-342900">
                        <a:buAutoNum type="arabicPeriod"/>
                      </a:pPr>
                      <a:r>
                        <a:rPr lang="en-GB" sz="2000" b="1" dirty="0">
                          <a:latin typeface="League Spartan" panose="00000800000000000000" pitchFamily="50" charset="0"/>
                        </a:rPr>
                        <a:t>Introduction</a:t>
                      </a:r>
                    </a:p>
                  </a:txBody>
                  <a:tcPr anchor="ctr">
                    <a:solidFill>
                      <a:schemeClr val="bg1">
                        <a:lumMod val="95000"/>
                      </a:schemeClr>
                    </a:solidFill>
                  </a:tcPr>
                </a:tc>
                <a:tc>
                  <a:txBody>
                    <a:bodyPr/>
                    <a:lstStyle/>
                    <a:p>
                      <a:r>
                        <a:rPr lang="en-US" sz="1600" dirty="0">
                          <a:latin typeface="Lato" panose="020F0502020204030203" pitchFamily="34" charset="0"/>
                          <a:ea typeface="Lato" panose="020F0502020204030203" pitchFamily="34" charset="0"/>
                          <a:cs typeface="Lato" panose="020F0502020204030203" pitchFamily="34" charset="0"/>
                        </a:rPr>
                        <a:t>Outline the lesson objectives and outcomes. Recap ground</a:t>
                      </a:r>
                      <a:r>
                        <a:rPr lang="en-US" sz="1600" baseline="0" dirty="0">
                          <a:latin typeface="Lato" panose="020F0502020204030203" pitchFamily="34" charset="0"/>
                          <a:ea typeface="Lato" panose="020F0502020204030203" pitchFamily="34" charset="0"/>
                          <a:cs typeface="Lato" panose="020F0502020204030203" pitchFamily="34" charset="0"/>
                        </a:rPr>
                        <a:t> </a:t>
                      </a:r>
                      <a:r>
                        <a:rPr lang="en-US" sz="1600" dirty="0">
                          <a:latin typeface="Lato" panose="020F0502020204030203" pitchFamily="34" charset="0"/>
                          <a:ea typeface="Lato" panose="020F0502020204030203" pitchFamily="34" charset="0"/>
                          <a:cs typeface="Lato" panose="020F0502020204030203" pitchFamily="34" charset="0"/>
                        </a:rPr>
                        <a:t>rules. Ask how many hours of sleep year 10 students should</a:t>
                      </a:r>
                      <a:r>
                        <a:rPr lang="en-US" sz="1600" baseline="0" dirty="0">
                          <a:latin typeface="Lato" panose="020F0502020204030203" pitchFamily="34" charset="0"/>
                          <a:ea typeface="Lato" panose="020F0502020204030203" pitchFamily="34" charset="0"/>
                          <a:cs typeface="Lato" panose="020F0502020204030203" pitchFamily="34" charset="0"/>
                        </a:rPr>
                        <a:t> </a:t>
                      </a:r>
                      <a:r>
                        <a:rPr lang="en-US" sz="1600" dirty="0">
                          <a:latin typeface="Lato" panose="020F0502020204030203" pitchFamily="34" charset="0"/>
                          <a:ea typeface="Lato" panose="020F0502020204030203" pitchFamily="34" charset="0"/>
                          <a:cs typeface="Lato" panose="020F0502020204030203" pitchFamily="34" charset="0"/>
                        </a:rPr>
                        <a:t>be getting.</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474858058"/>
                  </a:ext>
                </a:extLst>
              </a:tr>
              <a:tr h="565066">
                <a:tc>
                  <a:txBody>
                    <a:bodyPr/>
                    <a:lstStyle/>
                    <a:p>
                      <a:r>
                        <a:rPr lang="en-GB" sz="2000" b="1" dirty="0">
                          <a:latin typeface="League Spartan" panose="00000800000000000000" pitchFamily="50" charset="0"/>
                        </a:rPr>
                        <a:t>2. Baseline</a:t>
                      </a:r>
                      <a:r>
                        <a:rPr lang="en-GB" sz="2000" b="1" baseline="0" dirty="0">
                          <a:latin typeface="League Spartan" panose="00000800000000000000" pitchFamily="50" charset="0"/>
                        </a:rPr>
                        <a:t> assessment</a:t>
                      </a:r>
                      <a:endParaRPr lang="en-GB" sz="2000" b="1" dirty="0">
                        <a:latin typeface="League Spartan" panose="00000800000000000000" pitchFamily="50" charset="0"/>
                      </a:endParaRPr>
                    </a:p>
                  </a:txBody>
                  <a:tcPr anchor="ctr">
                    <a:solidFill>
                      <a:schemeClr val="bg1">
                        <a:lumMod val="95000"/>
                      </a:schemeClr>
                    </a:solidFill>
                  </a:tcPr>
                </a:tc>
                <a:tc>
                  <a:txBody>
                    <a:bodyPr/>
                    <a:lstStyle/>
                    <a:p>
                      <a:r>
                        <a:rPr lang="en-US" sz="1600" kern="1200" dirty="0">
                          <a:solidFill>
                            <a:schemeClr val="tx1"/>
                          </a:solidFill>
                          <a:latin typeface="Lato" panose="020F0502020204030203" pitchFamily="34" charset="0"/>
                          <a:ea typeface="Lato" panose="020F0502020204030203" pitchFamily="34" charset="0"/>
                          <a:cs typeface="Lato" panose="020F0502020204030203" pitchFamily="34" charset="0"/>
                        </a:rPr>
                        <a:t>Read through Abe’s scenario and highlight behaviours which</a:t>
                      </a:r>
                      <a:r>
                        <a:rPr lang="en-US" sz="1600" kern="1200" baseline="0" dirty="0">
                          <a:solidFill>
                            <a:schemeClr val="tx1"/>
                          </a:solidFill>
                          <a:latin typeface="Lato" panose="020F0502020204030203" pitchFamily="34" charset="0"/>
                          <a:ea typeface="Lato" panose="020F0502020204030203" pitchFamily="34" charset="0"/>
                          <a:cs typeface="Lato" panose="020F0502020204030203" pitchFamily="34" charset="0"/>
                        </a:rPr>
                        <a:t> </a:t>
                      </a:r>
                      <a:r>
                        <a:rPr lang="en-US" sz="1600" kern="1200" dirty="0">
                          <a:solidFill>
                            <a:schemeClr val="tx1"/>
                          </a:solidFill>
                          <a:latin typeface="Lato" panose="020F0502020204030203" pitchFamily="34" charset="0"/>
                          <a:ea typeface="Lato" panose="020F0502020204030203" pitchFamily="34" charset="0"/>
                          <a:cs typeface="Lato" panose="020F0502020204030203" pitchFamily="34" charset="0"/>
                        </a:rPr>
                        <a:t>both help and detract from a healthy sleep pattern.</a:t>
                      </a:r>
                      <a:endParaRPr lang="en-GB" sz="1600" kern="1200" dirty="0">
                        <a:solidFill>
                          <a:schemeClr val="tx1"/>
                        </a:solidFill>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346566372"/>
                  </a:ext>
                </a:extLst>
              </a:tr>
              <a:tr h="610184">
                <a:tc>
                  <a:txBody>
                    <a:bodyPr/>
                    <a:lstStyle/>
                    <a:p>
                      <a:r>
                        <a:rPr lang="en-GB" sz="2000" b="1" dirty="0">
                          <a:latin typeface="League Spartan" panose="00000800000000000000" pitchFamily="50" charset="0"/>
                        </a:rPr>
                        <a:t>3. Watch and</a:t>
                      </a:r>
                      <a:r>
                        <a:rPr lang="en-GB" sz="2000" b="1" baseline="0" dirty="0">
                          <a:latin typeface="League Spartan" panose="00000800000000000000" pitchFamily="50" charset="0"/>
                        </a:rPr>
                        <a:t> comment</a:t>
                      </a:r>
                      <a:endParaRPr lang="en-GB" sz="2000" b="1" dirty="0">
                        <a:latin typeface="League Spartan" panose="00000800000000000000" pitchFamily="50" charset="0"/>
                      </a:endParaRPr>
                    </a:p>
                  </a:txBody>
                  <a:tcPr anchor="ctr">
                    <a:solidFill>
                      <a:schemeClr val="bg1">
                        <a:lumMod val="95000"/>
                      </a:schemeClr>
                    </a:solidFill>
                  </a:tcPr>
                </a:tc>
                <a:tc>
                  <a:txBody>
                    <a:bodyPr/>
                    <a:lstStyle/>
                    <a:p>
                      <a:r>
                        <a:rPr lang="en-US" sz="1600" dirty="0">
                          <a:latin typeface="Lato" panose="020F0502020204030203" pitchFamily="34" charset="0"/>
                          <a:ea typeface="Lato" panose="020F0502020204030203" pitchFamily="34" charset="0"/>
                          <a:cs typeface="Lato" panose="020F0502020204030203" pitchFamily="34" charset="0"/>
                        </a:rPr>
                        <a:t>Watch then share reactions to a video outlining sleep-related</a:t>
                      </a:r>
                      <a:r>
                        <a:rPr lang="en-US" sz="1600" baseline="0" dirty="0">
                          <a:latin typeface="Lato" panose="020F0502020204030203" pitchFamily="34" charset="0"/>
                          <a:ea typeface="Lato" panose="020F0502020204030203" pitchFamily="34" charset="0"/>
                          <a:cs typeface="Lato" panose="020F0502020204030203" pitchFamily="34" charset="0"/>
                        </a:rPr>
                        <a:t> </a:t>
                      </a:r>
                      <a:r>
                        <a:rPr lang="en-US" sz="1600" dirty="0">
                          <a:latin typeface="Lato" panose="020F0502020204030203" pitchFamily="34" charset="0"/>
                          <a:ea typeface="Lato" panose="020F0502020204030203" pitchFamily="34" charset="0"/>
                          <a:cs typeface="Lato" panose="020F0502020204030203" pitchFamily="34" charset="0"/>
                        </a:rPr>
                        <a:t>issues for teenagers.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62548691"/>
                  </a:ext>
                </a:extLst>
              </a:tr>
              <a:tr h="767093">
                <a:tc>
                  <a:txBody>
                    <a:bodyPr/>
                    <a:lstStyle/>
                    <a:p>
                      <a:r>
                        <a:rPr lang="en-GB" sz="2000" b="1" dirty="0">
                          <a:latin typeface="League Spartan" panose="00000800000000000000" pitchFamily="50" charset="0"/>
                        </a:rPr>
                        <a:t>4. </a:t>
                      </a:r>
                      <a:r>
                        <a:rPr lang="en-US" sz="2000" b="1" dirty="0">
                          <a:latin typeface="League Spartan" panose="00000800000000000000" pitchFamily="50" charset="0"/>
                        </a:rPr>
                        <a:t>Consequences</a:t>
                      </a:r>
                      <a:r>
                        <a:rPr lang="en-US" sz="2000" b="1" baseline="0" dirty="0">
                          <a:latin typeface="League Spartan" panose="00000800000000000000" pitchFamily="50" charset="0"/>
                        </a:rPr>
                        <a:t> o</a:t>
                      </a:r>
                      <a:r>
                        <a:rPr lang="en-US" sz="2000" b="1" dirty="0">
                          <a:latin typeface="League Spartan" panose="00000800000000000000" pitchFamily="50" charset="0"/>
                        </a:rPr>
                        <a:t>f poor sleep</a:t>
                      </a:r>
                      <a:r>
                        <a:rPr lang="en-US" sz="2000" b="1" baseline="0" dirty="0">
                          <a:latin typeface="League Spartan" panose="00000800000000000000" pitchFamily="50" charset="0"/>
                        </a:rPr>
                        <a:t> h</a:t>
                      </a:r>
                      <a:r>
                        <a:rPr lang="en-US" sz="2000" b="1" dirty="0">
                          <a:latin typeface="League Spartan" panose="00000800000000000000" pitchFamily="50" charset="0"/>
                        </a:rPr>
                        <a:t>abits</a:t>
                      </a:r>
                      <a:endParaRPr lang="en-GB" sz="2000" b="1" dirty="0">
                        <a:latin typeface="League Spartan" panose="00000800000000000000" pitchFamily="50" charset="0"/>
                      </a:endParaRPr>
                    </a:p>
                  </a:txBody>
                  <a:tcPr anchor="ctr">
                    <a:solidFill>
                      <a:schemeClr val="bg1">
                        <a:lumMod val="95000"/>
                      </a:schemeClr>
                    </a:solidFill>
                  </a:tcPr>
                </a:tc>
                <a:tc>
                  <a:txBody>
                    <a:bodyPr/>
                    <a:lstStyle/>
                    <a:p>
                      <a:r>
                        <a:rPr lang="en-US" sz="1600" dirty="0">
                          <a:latin typeface="Lato" panose="020F0502020204030203" pitchFamily="34" charset="0"/>
                          <a:ea typeface="Lato" panose="020F0502020204030203" pitchFamily="34" charset="0"/>
                          <a:cs typeface="Lato" panose="020F0502020204030203" pitchFamily="34" charset="0"/>
                        </a:rPr>
                        <a:t>Ask how different situations might be impacted by a lack of</a:t>
                      </a:r>
                      <a:r>
                        <a:rPr lang="en-US" sz="1600" baseline="0" dirty="0">
                          <a:latin typeface="Lato" panose="020F0502020204030203" pitchFamily="34" charset="0"/>
                          <a:ea typeface="Lato" panose="020F0502020204030203" pitchFamily="34" charset="0"/>
                          <a:cs typeface="Lato" panose="020F0502020204030203" pitchFamily="34" charset="0"/>
                        </a:rPr>
                        <a:t> </a:t>
                      </a:r>
                      <a:r>
                        <a:rPr lang="en-US" sz="1600" dirty="0">
                          <a:latin typeface="Lato" panose="020F0502020204030203" pitchFamily="34" charset="0"/>
                          <a:ea typeface="Lato" panose="020F0502020204030203" pitchFamily="34" charset="0"/>
                          <a:cs typeface="Lato" panose="020F0502020204030203" pitchFamily="34" charset="0"/>
                        </a:rPr>
                        <a:t>sleep.</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1658251162"/>
                  </a:ext>
                </a:extLst>
              </a:tr>
              <a:tr h="644264">
                <a:tc>
                  <a:txBody>
                    <a:bodyPr/>
                    <a:lstStyle/>
                    <a:p>
                      <a:r>
                        <a:rPr lang="en-GB" sz="2000" b="1" dirty="0">
                          <a:latin typeface="League Spartan" panose="00000800000000000000" pitchFamily="50" charset="0"/>
                        </a:rPr>
                        <a:t>5. </a:t>
                      </a:r>
                      <a:r>
                        <a:rPr lang="en-GB" sz="2000" b="1" kern="1200" dirty="0">
                          <a:solidFill>
                            <a:schemeClr val="tx1"/>
                          </a:solidFill>
                          <a:latin typeface="League Spartan" panose="00000800000000000000" pitchFamily="50" charset="0"/>
                          <a:ea typeface="+mn-ea"/>
                          <a:cs typeface="+mn-cs"/>
                        </a:rPr>
                        <a:t>Ideas to promote sleep</a:t>
                      </a:r>
                    </a:p>
                  </a:txBody>
                  <a:tcPr anchor="ctr">
                    <a:solidFill>
                      <a:schemeClr val="bg1">
                        <a:lumMod val="95000"/>
                      </a:schemeClr>
                    </a:solidFill>
                  </a:tcPr>
                </a:tc>
                <a:tc>
                  <a:txBody>
                    <a:bodyPr/>
                    <a:lstStyle/>
                    <a:p>
                      <a:r>
                        <a:rPr lang="en-US" sz="1600" dirty="0">
                          <a:latin typeface="Lato" panose="020F0502020204030203" pitchFamily="34" charset="0"/>
                          <a:ea typeface="Lato" panose="020F0502020204030203" pitchFamily="34" charset="0"/>
                          <a:cs typeface="Lato" panose="020F0502020204030203" pitchFamily="34" charset="0"/>
                        </a:rPr>
                        <a:t>Collate class’s ideas on what supports effective sleep by creating</a:t>
                      </a:r>
                      <a:r>
                        <a:rPr lang="en-US" sz="1600" baseline="0" dirty="0">
                          <a:latin typeface="Lato" panose="020F0502020204030203" pitchFamily="34" charset="0"/>
                          <a:ea typeface="Lato" panose="020F0502020204030203" pitchFamily="34" charset="0"/>
                          <a:cs typeface="Lato" panose="020F0502020204030203" pitchFamily="34" charset="0"/>
                        </a:rPr>
                        <a:t> </a:t>
                      </a:r>
                      <a:r>
                        <a:rPr lang="en-US" sz="1600" dirty="0">
                          <a:latin typeface="Lato" panose="020F0502020204030203" pitchFamily="34" charset="0"/>
                          <a:ea typeface="Lato" panose="020F0502020204030203" pitchFamily="34" charset="0"/>
                          <a:cs typeface="Lato" panose="020F0502020204030203" pitchFamily="34" charset="0"/>
                        </a:rPr>
                        <a:t>a class mind map.</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815134140"/>
                  </a:ext>
                </a:extLst>
              </a:tr>
              <a:tr h="591609">
                <a:tc>
                  <a:txBody>
                    <a:bodyPr/>
                    <a:lstStyle/>
                    <a:p>
                      <a:r>
                        <a:rPr lang="en-GB" sz="2000" b="1" dirty="0">
                          <a:latin typeface="League Spartan" panose="00000800000000000000" pitchFamily="50" charset="0"/>
                        </a:rPr>
                        <a:t>6. Managing insomnia </a:t>
                      </a:r>
                    </a:p>
                    <a:p>
                      <a:r>
                        <a:rPr lang="en-GB" sz="2000" b="1" dirty="0">
                          <a:latin typeface="League Spartan" panose="00000800000000000000" pitchFamily="50" charset="0"/>
                        </a:rPr>
                        <a:t>card sort </a:t>
                      </a:r>
                    </a:p>
                  </a:txBody>
                  <a:tcPr anchor="ctr">
                    <a:solidFill>
                      <a:schemeClr val="bg1">
                        <a:lumMod val="95000"/>
                      </a:schemeClr>
                    </a:solidFill>
                  </a:tcPr>
                </a:tc>
                <a:tc>
                  <a:txBody>
                    <a:bodyPr/>
                    <a:lstStyle/>
                    <a:p>
                      <a:r>
                        <a:rPr lang="en-US" sz="1600" dirty="0">
                          <a:latin typeface="Lato" panose="020F0502020204030203" pitchFamily="34" charset="0"/>
                          <a:ea typeface="Lato" panose="020F0502020204030203" pitchFamily="34" charset="0"/>
                          <a:cs typeface="Lato" panose="020F0502020204030203" pitchFamily="34" charset="0"/>
                        </a:rPr>
                        <a:t>Sort cards into true and false when managing insomnia.</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780862879"/>
                  </a:ext>
                </a:extLst>
              </a:tr>
              <a:tr h="777629">
                <a:tc>
                  <a:txBody>
                    <a:bodyPr/>
                    <a:lstStyle/>
                    <a:p>
                      <a:r>
                        <a:rPr lang="en-US" sz="2000" b="1" dirty="0">
                          <a:latin typeface="League Spartan" panose="00000800000000000000" pitchFamily="50" charset="0"/>
                        </a:rPr>
                        <a:t>7. Endpoint</a:t>
                      </a:r>
                      <a:endParaRPr lang="en-GB" sz="2000" b="1" dirty="0">
                        <a:latin typeface="League Spartan" panose="00000800000000000000" pitchFamily="50" charset="0"/>
                      </a:endParaRPr>
                    </a:p>
                  </a:txBody>
                  <a:tcPr anchor="ctr">
                    <a:solidFill>
                      <a:schemeClr val="bg1">
                        <a:lumMod val="95000"/>
                      </a:schemeClr>
                    </a:solidFill>
                  </a:tcPr>
                </a:tc>
                <a:tc>
                  <a:txBody>
                    <a:bodyPr/>
                    <a:lstStyle/>
                    <a:p>
                      <a:r>
                        <a:rPr lang="en-US" sz="1600" dirty="0">
                          <a:latin typeface="Lato" panose="020F0502020204030203" pitchFamily="34" charset="0"/>
                          <a:ea typeface="Lato" panose="020F0502020204030203" pitchFamily="34" charset="0"/>
                          <a:cs typeface="Lato" panose="020F0502020204030203" pitchFamily="34" charset="0"/>
                        </a:rPr>
                        <a:t>Revisit baseline scenario — write advice for Abe to help him</a:t>
                      </a:r>
                    </a:p>
                    <a:p>
                      <a:r>
                        <a:rPr lang="en-US" sz="1600" dirty="0">
                          <a:latin typeface="Lato" panose="020F0502020204030203" pitchFamily="34" charset="0"/>
                          <a:ea typeface="Lato" panose="020F0502020204030203" pitchFamily="34" charset="0"/>
                          <a:cs typeface="Lato" panose="020F0502020204030203" pitchFamily="34" charset="0"/>
                        </a:rPr>
                        <a:t>sleep better.</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US" sz="1600" dirty="0">
                          <a:latin typeface="Lato" panose="020F0502020204030203" pitchFamily="34" charset="0"/>
                          <a:ea typeface="Lato" panose="020F0502020204030203" pitchFamily="34" charset="0"/>
                          <a:cs typeface="Lato" panose="020F0502020204030203" pitchFamily="34" charset="0"/>
                        </a:rPr>
                        <a:t>10 MINS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50962450"/>
                  </a:ext>
                </a:extLst>
              </a:tr>
            </a:tbl>
          </a:graphicData>
        </a:graphic>
      </p:graphicFrame>
      <p:sp>
        <p:nvSpPr>
          <p:cNvPr id="9" name="TextBox 8"/>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320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s</a:t>
            </a: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lide</a:t>
            </a:r>
          </a:p>
        </p:txBody>
      </p:sp>
      <p:sp>
        <p:nvSpPr>
          <p:cNvPr id="12" name="Footer Placeholder 3"/>
          <p:cNvSpPr txBox="1">
            <a:spLocks/>
          </p:cNvSpPr>
          <p:nvPr/>
        </p:nvSpPr>
        <p:spPr>
          <a:xfrm>
            <a:off x="0"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08135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7750" y="4072757"/>
            <a:ext cx="1009649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The importance of </a:t>
            </a:r>
            <a:r>
              <a:rPr lang="en-GB" sz="6000" b="1" dirty="0">
                <a:solidFill>
                  <a:prstClr val="black"/>
                </a:solidFill>
                <a:latin typeface="League Spartan" panose="00000800000000000000" pitchFamily="50" charset="0"/>
              </a:rPr>
              <a:t>s</a:t>
            </a:r>
            <a:r>
              <a:rPr kumimoji="0" lang="en-GB" sz="60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leep</a:t>
            </a:r>
            <a:r>
              <a:rPr kumimoji="0" lang="en-GB" sz="4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1447440"/>
            <a:ext cx="2457450" cy="2457450"/>
          </a:xfrm>
          <a:prstGeom prst="rect">
            <a:avLst/>
          </a:prstGeom>
        </p:spPr>
      </p:pic>
      <p:sp>
        <p:nvSpPr>
          <p:cNvPr id="21" name="TextBox 20"/>
          <p:cNvSpPr txBox="1"/>
          <p:nvPr/>
        </p:nvSpPr>
        <p:spPr>
          <a:xfrm rot="20567810">
            <a:off x="3818708" y="809508"/>
            <a:ext cx="73426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Z</a:t>
            </a:r>
          </a:p>
        </p:txBody>
      </p:sp>
      <p:sp>
        <p:nvSpPr>
          <p:cNvPr id="22" name="TextBox 21"/>
          <p:cNvSpPr txBox="1"/>
          <p:nvPr/>
        </p:nvSpPr>
        <p:spPr>
          <a:xfrm rot="19861463">
            <a:off x="4372265" y="1172867"/>
            <a:ext cx="4401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Z</a:t>
            </a:r>
          </a:p>
        </p:txBody>
      </p:sp>
      <p:sp>
        <p:nvSpPr>
          <p:cNvPr id="23" name="TextBox 22"/>
          <p:cNvSpPr txBox="1"/>
          <p:nvPr/>
        </p:nvSpPr>
        <p:spPr>
          <a:xfrm rot="20260471">
            <a:off x="4819583" y="1310298"/>
            <a:ext cx="73426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Z</a:t>
            </a:r>
          </a:p>
        </p:txBody>
      </p:sp>
      <p:sp>
        <p:nvSpPr>
          <p:cNvPr id="24" name="TextBox 23"/>
          <p:cNvSpPr txBox="1"/>
          <p:nvPr/>
        </p:nvSpPr>
        <p:spPr>
          <a:xfrm rot="20260471">
            <a:off x="5075180" y="1680821"/>
            <a:ext cx="73426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Z</a:t>
            </a:r>
          </a:p>
        </p:txBody>
      </p:sp>
      <p:sp>
        <p:nvSpPr>
          <p:cNvPr id="11"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060076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[Add your class rules here]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7"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570662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49847" y="2966667"/>
            <a:ext cx="10965901" cy="1831271"/>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We will be able to: </a:t>
            </a: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914400" lvl="1" indent="-457200">
              <a:buSzPct val="202000"/>
              <a:buBlip>
                <a:blip r:embed="rId3"/>
              </a:buBlip>
            </a:pPr>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explain the importance of sleep for wellbeing and brain function - particularly during adolescence.</a:t>
            </a:r>
            <a:endParaRPr kumimoji="0" lang="en-GB"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0" name="TextBox 9"/>
          <p:cNvSpPr txBox="1"/>
          <p:nvPr/>
        </p:nvSpPr>
        <p:spPr>
          <a:xfrm>
            <a:off x="1575488" y="255503"/>
            <a:ext cx="9642387" cy="2077492"/>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League Spartan" panose="020B0604020202020204" charset="0"/>
            </a:endParaRPr>
          </a:p>
          <a:p>
            <a:pPr marL="914400" lvl="1" indent="-457200">
              <a:buSzPct val="202000"/>
              <a:buBlip>
                <a:blip r:embed="rId3"/>
              </a:buBlip>
            </a:pPr>
            <a:r>
              <a:rPr lang="en-US" sz="2800" b="1" dirty="0">
                <a:solidFill>
                  <a:prstClr val="black"/>
                </a:solidFill>
                <a:latin typeface="League Spartan" panose="020B0604020202020204" charset="0"/>
                <a:ea typeface="Lato" panose="020F0502020204030203" pitchFamily="34" charset="0"/>
                <a:cs typeface="Lato" panose="020F0502020204030203" pitchFamily="34" charset="0"/>
              </a:rPr>
              <a:t>We are learning about the importance of good quality sleep and strategies to maintain good sleep habits.</a:t>
            </a:r>
            <a:endParaRPr kumimoji="0" lang="en-GB" sz="1000" b="1" i="0" u="none" strike="noStrike" kern="1200" cap="none" spc="0" normalizeH="0" baseline="0" noProof="0" dirty="0">
              <a:ln>
                <a:noFill/>
              </a:ln>
              <a:solidFill>
                <a:prstClr val="black"/>
              </a:solidFill>
              <a:effectLst/>
              <a:uLnTx/>
              <a:uFillTx/>
              <a:latin typeface="League Spartan" panose="020B060402020202020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5534" y="884060"/>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045534" y="2574302"/>
            <a:ext cx="968621" cy="1105933"/>
          </a:xfrm>
          <a:prstGeom prst="rect">
            <a:avLst/>
          </a:prstGeom>
        </p:spPr>
      </p:pic>
      <p:sp>
        <p:nvSpPr>
          <p:cNvPr id="9" name="TextBox 8"/>
          <p:cNvSpPr txBox="1"/>
          <p:nvPr/>
        </p:nvSpPr>
        <p:spPr>
          <a:xfrm>
            <a:off x="749847" y="4929703"/>
            <a:ext cx="10965901" cy="461665"/>
          </a:xfrm>
          <a:prstGeom prst="rect">
            <a:avLst/>
          </a:prstGeom>
          <a:solidFill>
            <a:schemeClr val="bg1"/>
          </a:solidFill>
        </p:spPr>
        <p:txBody>
          <a:bodyPr wrap="square" rtlCol="0">
            <a:spAutoFit/>
          </a:bodyPr>
          <a:lstStyle/>
          <a:p>
            <a:pPr marL="914400" lvl="1" indent="-457200">
              <a:buSzPct val="202000"/>
              <a:buBlip>
                <a:blip r:embed="rId3"/>
              </a:buBlip>
            </a:pPr>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explain how lifestyle choices can affect sleep quality.</a:t>
            </a:r>
            <a:endParaRPr kumimoji="0" lang="en-GB"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3" name="TextBox 12"/>
          <p:cNvSpPr txBox="1"/>
          <p:nvPr/>
        </p:nvSpPr>
        <p:spPr>
          <a:xfrm>
            <a:off x="749846" y="5516096"/>
            <a:ext cx="10965901" cy="830997"/>
          </a:xfrm>
          <a:prstGeom prst="rect">
            <a:avLst/>
          </a:prstGeom>
          <a:solidFill>
            <a:schemeClr val="bg1"/>
          </a:solidFill>
        </p:spPr>
        <p:txBody>
          <a:bodyPr wrap="square" rtlCol="0">
            <a:spAutoFit/>
          </a:bodyPr>
          <a:lstStyle/>
          <a:p>
            <a:pPr marL="914400" lvl="1" indent="-457200">
              <a:buSzPct val="202000"/>
              <a:buBlip>
                <a:blip r:embed="rId3"/>
              </a:buBlip>
            </a:pPr>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describe a range of strategies for ensuring appropriate sleep patterns and suggest advice for those struggling to sleep.</a:t>
            </a:r>
            <a:endParaRPr kumimoji="0" lang="en-GB"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4"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66321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TextBox 1"/>
          <p:cNvSpPr txBox="1"/>
          <p:nvPr/>
        </p:nvSpPr>
        <p:spPr>
          <a:xfrm>
            <a:off x="2758585" y="1732022"/>
            <a:ext cx="6810335" cy="4031873"/>
          </a:xfrm>
          <a:prstGeom prst="rect">
            <a:avLst/>
          </a:prstGeom>
          <a:noFill/>
        </p:spPr>
        <p:txBody>
          <a:bodyPr wrap="square" rtlCol="0">
            <a:spAutoFit/>
          </a:bodyPr>
          <a:lstStyle/>
          <a:p>
            <a:r>
              <a:rPr lang="en-US" sz="3200" dirty="0">
                <a:latin typeface="Lato" panose="020B0604020202020204" charset="0"/>
                <a:ea typeface="Lato" panose="020B0604020202020204" charset="0"/>
                <a:cs typeface="Lato" panose="020B0604020202020204" charset="0"/>
              </a:rPr>
              <a:t>Highlight in one colour, anything that Abe is doing to </a:t>
            </a:r>
            <a:r>
              <a:rPr lang="en-US" sz="3200" b="1" dirty="0">
                <a:latin typeface="Lato" panose="020B0604020202020204" charset="0"/>
                <a:ea typeface="Lato" panose="020B0604020202020204" charset="0"/>
                <a:cs typeface="Lato" panose="020B0604020202020204" charset="0"/>
              </a:rPr>
              <a:t>promote </a:t>
            </a:r>
            <a:r>
              <a:rPr lang="en-US" sz="3200" dirty="0">
                <a:latin typeface="Lato" panose="020B0604020202020204" charset="0"/>
                <a:ea typeface="Lato" panose="020B0604020202020204" charset="0"/>
                <a:cs typeface="Lato" panose="020B0604020202020204" charset="0"/>
              </a:rPr>
              <a:t>a healthy sleep pattern</a:t>
            </a:r>
            <a:endParaRPr lang="en-GB" sz="3200" dirty="0">
              <a:latin typeface="Lato" panose="020B0604020202020204" charset="0"/>
              <a:ea typeface="Lato" panose="020B0604020202020204" charset="0"/>
              <a:cs typeface="Lato" panose="020B0604020202020204" charset="0"/>
            </a:endParaRPr>
          </a:p>
          <a:p>
            <a:endParaRPr lang="en-US" sz="3200" dirty="0">
              <a:latin typeface="Lato" panose="020B0604020202020204" charset="0"/>
              <a:ea typeface="Lato" panose="020B0604020202020204" charset="0"/>
              <a:cs typeface="Lato" panose="020B0604020202020204" charset="0"/>
            </a:endParaRPr>
          </a:p>
          <a:p>
            <a:endParaRPr lang="en-US" sz="3200" dirty="0">
              <a:latin typeface="Lato" panose="020B0604020202020204" charset="0"/>
              <a:ea typeface="Lato" panose="020B0604020202020204" charset="0"/>
              <a:cs typeface="Lato" panose="020B0604020202020204" charset="0"/>
            </a:endParaRPr>
          </a:p>
          <a:p>
            <a:r>
              <a:rPr lang="en-US" sz="3200" dirty="0">
                <a:latin typeface="Lato" panose="020B0604020202020204" charset="0"/>
                <a:ea typeface="Lato" panose="020B0604020202020204" charset="0"/>
                <a:cs typeface="Lato" panose="020B0604020202020204" charset="0"/>
              </a:rPr>
              <a:t>Highlight in a different colour, anything Abe is doing that might </a:t>
            </a:r>
            <a:r>
              <a:rPr lang="en-US" sz="3200" b="1" dirty="0">
                <a:latin typeface="Lato" panose="020B0604020202020204" charset="0"/>
                <a:ea typeface="Lato" panose="020B0604020202020204" charset="0"/>
                <a:cs typeface="Lato" panose="020B0604020202020204" charset="0"/>
              </a:rPr>
              <a:t>detract</a:t>
            </a:r>
            <a:r>
              <a:rPr lang="en-US" sz="3200" dirty="0">
                <a:latin typeface="Lato" panose="020B0604020202020204" charset="0"/>
                <a:ea typeface="Lato" panose="020B0604020202020204" charset="0"/>
                <a:cs typeface="Lato" panose="020B0604020202020204" charset="0"/>
              </a:rPr>
              <a:t> from a healthy sleep pattern</a:t>
            </a:r>
            <a:endParaRPr lang="en-GB" sz="3200" dirty="0">
              <a:latin typeface="Lato" panose="020B0604020202020204" charset="0"/>
              <a:ea typeface="Lato" panose="020B0604020202020204" charset="0"/>
              <a:cs typeface="Lato" panose="020B0604020202020204" charset="0"/>
            </a:endParaRPr>
          </a:p>
        </p:txBody>
      </p:sp>
      <p:pic>
        <p:nvPicPr>
          <p:cNvPr id="1026" name="Picture 2" descr="Highlight, Highlighter, Highlighting, Light, Mark"/>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46854" y="1740235"/>
            <a:ext cx="1248206" cy="16924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lue, Cyan, Highlight, Highlighter, Highlighting, Ligh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46854" y="4000550"/>
            <a:ext cx="1300466" cy="17633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64188" y="527062"/>
            <a:ext cx="10666608"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Abe’s sleep pattern</a:t>
            </a:r>
            <a:endParaRPr lang="en-GB" sz="4400" b="1" dirty="0">
              <a:latin typeface="League Spartan" panose="020B0604020202020204" charset="0"/>
              <a:ea typeface="Lato" panose="020B0604020202020204" charset="0"/>
              <a:cs typeface="Lato" panose="020B0604020202020204" charset="0"/>
            </a:endParaRPr>
          </a:p>
        </p:txBody>
      </p:sp>
      <p:pic>
        <p:nvPicPr>
          <p:cNvPr id="3" name="Picture 2" descr="Sleeping, Bed, Bedtime, Icon, Dream, Human, Design"/>
          <p:cNvPicPr>
            <a:picLocks noChangeAspect="1" noChangeArrowheads="1"/>
          </p:cNvPicPr>
          <p:nvPr/>
        </p:nvPicPr>
        <p:blipFill>
          <a:blip r:embed="rId5" cstate="screen">
            <a:duotone>
              <a:prstClr val="black"/>
              <a:srgbClr val="B137C9">
                <a:tint val="45000"/>
                <a:satMod val="400000"/>
              </a:srgbClr>
            </a:duotone>
            <a:extLst>
              <a:ext uri="{28A0092B-C50C-407E-A947-70E740481C1C}">
                <a14:useLocalDpi xmlns:a14="http://schemas.microsoft.com/office/drawing/2010/main"/>
              </a:ext>
            </a:extLst>
          </a:blip>
          <a:srcRect/>
          <a:stretch>
            <a:fillRect/>
          </a:stretch>
        </p:blipFill>
        <p:spPr bwMode="auto">
          <a:xfrm>
            <a:off x="9165694" y="2515102"/>
            <a:ext cx="2696792" cy="2696792"/>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962641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6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16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 name="TextBox 3"/>
          <p:cNvSpPr txBox="1"/>
          <p:nvPr/>
        </p:nvSpPr>
        <p:spPr>
          <a:xfrm>
            <a:off x="-10633" y="508353"/>
            <a:ext cx="10714182" cy="769441"/>
          </a:xfrm>
          <a:prstGeom prst="rect">
            <a:avLst/>
          </a:prstGeom>
          <a:noFill/>
        </p:spPr>
        <p:txBody>
          <a:bodyPr wrap="square" rtlCol="0">
            <a:spAutoFit/>
          </a:bodyPr>
          <a:lstStyle/>
          <a:p>
            <a:pPr lvl="0"/>
            <a:r>
              <a:rPr kumimoji="0" lang="en-GB" sz="4400" b="1" i="0" u="none" strike="noStrike" kern="1200" cap="none" spc="0" normalizeH="0" baseline="0" noProof="0" dirty="0">
                <a:ln>
                  <a:noFill/>
                </a:ln>
                <a:effectLst/>
                <a:uLnTx/>
                <a:uFillTx/>
                <a:latin typeface="Calibri" panose="020F0502020204030204"/>
                <a:ea typeface="+mn-ea"/>
                <a:cs typeface="+mn-cs"/>
              </a:rPr>
              <a:t>  </a:t>
            </a:r>
            <a:r>
              <a:rPr lang="en-GB" sz="4400" b="1" dirty="0">
                <a:solidFill>
                  <a:srgbClr val="95519E"/>
                </a:solidFill>
                <a:latin typeface="League Spartan" panose="00000800000000000000" pitchFamily="50" charset="0"/>
              </a:rPr>
              <a:t>How much sleep?</a:t>
            </a:r>
            <a:endParaRPr kumimoji="0" lang="en-GB" sz="4400" b="1" i="0" u="none" strike="noStrike" kern="1200" cap="none" spc="0" normalizeH="0" baseline="0" noProof="0" dirty="0">
              <a:ln>
                <a:noFill/>
              </a:ln>
              <a:effectLst/>
              <a:uLnTx/>
              <a:uFillTx/>
              <a:latin typeface="League Spartan" panose="00000800000000000000" pitchFamily="50" charset="0"/>
              <a:ea typeface="+mn-ea"/>
              <a:cs typeface="+mn-cs"/>
            </a:endParaRPr>
          </a:p>
        </p:txBody>
      </p:sp>
      <p:sp>
        <p:nvSpPr>
          <p:cNvPr id="6" name="TextBox 5"/>
          <p:cNvSpPr txBox="1"/>
          <p:nvPr/>
        </p:nvSpPr>
        <p:spPr>
          <a:xfrm>
            <a:off x="4800600" y="1404183"/>
            <a:ext cx="7180118" cy="4832092"/>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1. How does the recommendation of 9-9 ¼ hours’ sleep compare with the original estimates from the </a:t>
            </a:r>
            <a:r>
              <a:rPr lang="en-GB" sz="2800" dirty="0">
                <a:latin typeface="Lato" panose="020B0604020202020204" charset="0"/>
                <a:ea typeface="Lato" panose="020B0604020202020204" charset="0"/>
                <a:cs typeface="Lato" panose="020B0604020202020204" charset="0"/>
              </a:rPr>
              <a:t>start of the lesson?</a:t>
            </a:r>
          </a:p>
          <a:p>
            <a:endParaRPr lang="en-GB"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2. What do you think are the biggest barriers to young people getting enough sleep?</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3. What are the challenges for young people in getting the right sleep environment in their </a:t>
            </a:r>
            <a:r>
              <a:rPr lang="en-GB" sz="2800" dirty="0">
                <a:latin typeface="Lato" panose="020B0604020202020204" charset="0"/>
                <a:ea typeface="Lato" panose="020B0604020202020204" charset="0"/>
                <a:cs typeface="Lato" panose="020B0604020202020204" charset="0"/>
              </a:rPr>
              <a:t>bedrooms?</a:t>
            </a:r>
          </a:p>
        </p:txBody>
      </p:sp>
      <p:pic>
        <p:nvPicPr>
          <p:cNvPr id="9" name="Picture 8">
            <a:hlinkClick r:id="rId3"/>
          </p:cNvPr>
          <p:cNvPicPr/>
          <p:nvPr/>
        </p:nvPicPr>
        <p:blipFill rotWithShape="1">
          <a:blip r:embed="rId4" cstate="screen">
            <a:extLst>
              <a:ext uri="{28A0092B-C50C-407E-A947-70E740481C1C}">
                <a14:useLocalDpi xmlns:a14="http://schemas.microsoft.com/office/drawing/2010/main"/>
              </a:ext>
            </a:extLst>
          </a:blip>
          <a:srcRect/>
          <a:stretch/>
        </p:blipFill>
        <p:spPr bwMode="auto">
          <a:xfrm>
            <a:off x="468342" y="1962151"/>
            <a:ext cx="3856008" cy="2990849"/>
          </a:xfrm>
          <a:prstGeom prst="rect">
            <a:avLst/>
          </a:prstGeom>
          <a:ln>
            <a:noFill/>
          </a:ln>
          <a:extLst>
            <a:ext uri="{53640926-AAD7-44D8-BBD7-CCE9431645EC}">
              <a14:shadowObscured xmlns:a14="http://schemas.microsoft.com/office/drawing/2010/main"/>
            </a:ext>
          </a:extLst>
        </p:spPr>
      </p:pic>
      <p:sp>
        <p:nvSpPr>
          <p:cNvPr id="7"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582498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4" name="Picture 3"/>
          <p:cNvPicPr>
            <a:picLocks noChangeAspect="1"/>
          </p:cNvPicPr>
          <p:nvPr/>
        </p:nvPicPr>
        <p:blipFill>
          <a:blip r:embed="rId3"/>
          <a:stretch>
            <a:fillRect/>
          </a:stretch>
        </p:blipFill>
        <p:spPr>
          <a:xfrm>
            <a:off x="7139972" y="3303689"/>
            <a:ext cx="4474852" cy="2237426"/>
          </a:xfrm>
          <a:prstGeom prst="rect">
            <a:avLst/>
          </a:prstGeom>
        </p:spPr>
      </p:pic>
      <p:pic>
        <p:nvPicPr>
          <p:cNvPr id="5" name="Picture 4"/>
          <p:cNvPicPr>
            <a:picLocks noChangeAspect="1"/>
          </p:cNvPicPr>
          <p:nvPr/>
        </p:nvPicPr>
        <p:blipFill>
          <a:blip r:embed="rId4"/>
          <a:stretch>
            <a:fillRect/>
          </a:stretch>
        </p:blipFill>
        <p:spPr>
          <a:xfrm>
            <a:off x="9803611" y="2462092"/>
            <a:ext cx="1219306" cy="1091279"/>
          </a:xfrm>
          <a:prstGeom prst="rect">
            <a:avLst/>
          </a:prstGeom>
        </p:spPr>
      </p:pic>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911370" y="2191455"/>
            <a:ext cx="1121040" cy="1091279"/>
          </a:xfrm>
          <a:prstGeom prst="rect">
            <a:avLst/>
          </a:prstGeom>
        </p:spPr>
      </p:pic>
      <p:sp>
        <p:nvSpPr>
          <p:cNvPr id="7" name="TextBox 6"/>
          <p:cNvSpPr txBox="1"/>
          <p:nvPr/>
        </p:nvSpPr>
        <p:spPr>
          <a:xfrm>
            <a:off x="535187" y="1880359"/>
            <a:ext cx="6368308" cy="4247317"/>
          </a:xfrm>
          <a:prstGeom prst="rect">
            <a:avLst/>
          </a:prstGeom>
          <a:noFill/>
        </p:spPr>
        <p:txBody>
          <a:bodyPr wrap="square" rtlCol="0">
            <a:spAutoFit/>
          </a:bodyPr>
          <a:lstStyle/>
          <a:p>
            <a:pPr marL="514350" indent="-514350">
              <a:buAutoNum type="arabicPeriod"/>
            </a:pPr>
            <a:r>
              <a:rPr lang="en-US" sz="3000" dirty="0">
                <a:latin typeface="Lato" panose="020B0604020202020204" charset="0"/>
                <a:ea typeface="Lato" panose="020B0604020202020204" charset="0"/>
                <a:cs typeface="Lato" panose="020B0604020202020204" charset="0"/>
              </a:rPr>
              <a:t>What might the consequences of poor sleep be for the character?</a:t>
            </a:r>
          </a:p>
          <a:p>
            <a:pPr marL="514350" indent="-514350">
              <a:buAutoNum type="arabicPeriod"/>
            </a:pPr>
            <a:endParaRPr lang="en-US" sz="3000" dirty="0">
              <a:latin typeface="Lato" panose="020B0604020202020204" charset="0"/>
              <a:ea typeface="Lato" panose="020B0604020202020204" charset="0"/>
              <a:cs typeface="Lato" panose="020B0604020202020204" charset="0"/>
            </a:endParaRPr>
          </a:p>
          <a:p>
            <a:pPr marL="514350" indent="-514350">
              <a:buFont typeface="+mj-lt"/>
              <a:buAutoNum type="arabicPeriod"/>
            </a:pPr>
            <a:r>
              <a:rPr lang="en-US" sz="3000" dirty="0">
                <a:latin typeface="Lato" panose="020B0604020202020204" charset="0"/>
                <a:ea typeface="Lato" panose="020B0604020202020204" charset="0"/>
                <a:cs typeface="Lato" panose="020B0604020202020204" charset="0"/>
              </a:rPr>
              <a:t>What could the character do next?</a:t>
            </a:r>
          </a:p>
          <a:p>
            <a:pPr marL="514350" indent="-514350">
              <a:buFont typeface="+mj-lt"/>
              <a:buAutoNum type="arabicPeriod"/>
            </a:pPr>
            <a:endParaRPr lang="en-US" sz="3000" dirty="0">
              <a:latin typeface="Lato" panose="020B0604020202020204" charset="0"/>
              <a:ea typeface="Lato" panose="020B0604020202020204" charset="0"/>
              <a:cs typeface="Lato" panose="020B0604020202020204" charset="0"/>
            </a:endParaRPr>
          </a:p>
          <a:p>
            <a:pPr marL="514350" indent="-514350">
              <a:buFont typeface="+mj-lt"/>
              <a:buAutoNum type="arabicPeriod"/>
            </a:pPr>
            <a:r>
              <a:rPr lang="en-US" sz="3000" dirty="0">
                <a:latin typeface="Lato" panose="020B0604020202020204" charset="0"/>
                <a:ea typeface="Lato" panose="020B0604020202020204" charset="0"/>
                <a:cs typeface="Lato" panose="020B0604020202020204" charset="0"/>
              </a:rPr>
              <a:t>How could the character change or improve their sleep patterns?</a:t>
            </a:r>
          </a:p>
          <a:p>
            <a:pPr marL="514350" indent="-514350">
              <a:buFont typeface="+mj-lt"/>
              <a:buAutoNum type="arabicPeriod"/>
            </a:pPr>
            <a:endParaRPr lang="en-GB" sz="3000" b="1" dirty="0">
              <a:latin typeface="Lato" panose="020B0604020202020204" charset="0"/>
              <a:ea typeface="Lato" panose="020B0604020202020204" charset="0"/>
              <a:cs typeface="Lato" panose="020B0604020202020204" charset="0"/>
            </a:endParaRPr>
          </a:p>
        </p:txBody>
      </p:sp>
      <p:sp>
        <p:nvSpPr>
          <p:cNvPr id="8" name="Rectangle 7"/>
          <p:cNvSpPr/>
          <p:nvPr/>
        </p:nvSpPr>
        <p:spPr>
          <a:xfrm>
            <a:off x="259806" y="529815"/>
            <a:ext cx="10259860" cy="769441"/>
          </a:xfrm>
          <a:prstGeom prst="rect">
            <a:avLst/>
          </a:prstGeom>
        </p:spPr>
        <p:txBody>
          <a:bodyPr wrap="none">
            <a:spAutoFit/>
          </a:bodyPr>
          <a:lstStyle/>
          <a:p>
            <a:r>
              <a:rPr lang="en-US" sz="4400" b="1" dirty="0">
                <a:solidFill>
                  <a:srgbClr val="95519E"/>
                </a:solidFill>
                <a:latin typeface="League Spartan" panose="00000800000000000000" pitchFamily="50" charset="0"/>
              </a:rPr>
              <a:t>Consequences of poor sleep habits</a:t>
            </a:r>
          </a:p>
        </p:txBody>
      </p:sp>
      <p:sp>
        <p:nvSpPr>
          <p:cNvPr id="9"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781932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Slide Number Placeholder 7"/>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9" name="Table 8"/>
          <p:cNvGraphicFramePr>
            <a:graphicFrameLocks noGrp="1"/>
          </p:cNvGraphicFramePr>
          <p:nvPr>
            <p:extLst>
              <p:ext uri="{D42A27DB-BD31-4B8C-83A1-F6EECF244321}">
                <p14:modId xmlns:p14="http://schemas.microsoft.com/office/powerpoint/2010/main" val="2606455093"/>
              </p:ext>
            </p:extLst>
          </p:nvPr>
        </p:nvGraphicFramePr>
        <p:xfrm>
          <a:off x="1" y="0"/>
          <a:ext cx="12191999" cy="6858000"/>
        </p:xfrm>
        <a:graphic>
          <a:graphicData uri="http://schemas.openxmlformats.org/drawingml/2006/table">
            <a:tbl>
              <a:tblPr firstRow="1" bandRow="1">
                <a:tableStyleId>{5940675A-B579-460E-94D1-54222C63F5DA}</a:tableStyleId>
              </a:tblPr>
              <a:tblGrid>
                <a:gridCol w="3756596">
                  <a:extLst>
                    <a:ext uri="{9D8B030D-6E8A-4147-A177-3AD203B41FA5}">
                      <a16:colId xmlns:a16="http://schemas.microsoft.com/office/drawing/2014/main" val="1396948840"/>
                    </a:ext>
                  </a:extLst>
                </a:gridCol>
                <a:gridCol w="4371403">
                  <a:extLst>
                    <a:ext uri="{9D8B030D-6E8A-4147-A177-3AD203B41FA5}">
                      <a16:colId xmlns:a16="http://schemas.microsoft.com/office/drawing/2014/main" val="3203643013"/>
                    </a:ext>
                  </a:extLst>
                </a:gridCol>
                <a:gridCol w="4064000">
                  <a:extLst>
                    <a:ext uri="{9D8B030D-6E8A-4147-A177-3AD203B41FA5}">
                      <a16:colId xmlns:a16="http://schemas.microsoft.com/office/drawing/2014/main" val="2644993490"/>
                    </a:ext>
                  </a:extLst>
                </a:gridCol>
              </a:tblGrid>
              <a:tr h="3502583">
                <a:tc>
                  <a:txBody>
                    <a:bodyPr/>
                    <a:lstStyle/>
                    <a:p>
                      <a:endParaRPr lang="en-GB" sz="26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2600" dirty="0"/>
                    </a:p>
                    <a:p>
                      <a:endParaRPr lang="en-GB" sz="2600" dirty="0"/>
                    </a:p>
                  </a:txBody>
                  <a:tcPr>
                    <a:solidFill>
                      <a:schemeClr val="bg1"/>
                    </a:solidFill>
                  </a:tcPr>
                </a:tc>
                <a:tc>
                  <a:txBody>
                    <a:bodyPr/>
                    <a:lstStyle/>
                    <a:p>
                      <a:endParaRPr lang="en-GB" sz="2600" dirty="0"/>
                    </a:p>
                    <a:p>
                      <a:endParaRPr lang="en-GB" sz="2600" dirty="0"/>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6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2600" dirty="0"/>
                    </a:p>
                    <a:p>
                      <a:endParaRPr lang="en-GB" sz="2600" dirty="0"/>
                    </a:p>
                  </a:txBody>
                  <a:tcPr>
                    <a:solidFill>
                      <a:schemeClr val="bg1"/>
                    </a:solidFill>
                  </a:tcPr>
                </a:tc>
                <a:extLst>
                  <a:ext uri="{0D108BD9-81ED-4DB2-BD59-A6C34878D82A}">
                    <a16:rowId xmlns:a16="http://schemas.microsoft.com/office/drawing/2014/main" val="1860253270"/>
                  </a:ext>
                </a:extLst>
              </a:tr>
              <a:tr h="3355417">
                <a:tc>
                  <a:txBody>
                    <a:bodyPr/>
                    <a:lstStyle/>
                    <a:p>
                      <a:endParaRPr lang="en-GB" sz="2600" dirty="0"/>
                    </a:p>
                    <a:p>
                      <a:endParaRPr lang="en-GB" sz="2600" dirty="0"/>
                    </a:p>
                    <a:p>
                      <a:endParaRPr lang="en-GB" sz="2600" dirty="0"/>
                    </a:p>
                  </a:txBody>
                  <a:tcPr>
                    <a:solidFill>
                      <a:schemeClr val="bg1"/>
                    </a:solidFill>
                  </a:tcPr>
                </a:tc>
                <a:tc>
                  <a:txBody>
                    <a:bodyPr/>
                    <a:lstStyle/>
                    <a:p>
                      <a:endParaRPr lang="en-GB" sz="2600" dirty="0"/>
                    </a:p>
                    <a:p>
                      <a:endParaRPr lang="en-GB" sz="2600" dirty="0"/>
                    </a:p>
                  </a:txBody>
                  <a:tcPr>
                    <a:solidFill>
                      <a:schemeClr val="bg1"/>
                    </a:solidFill>
                  </a:tcPr>
                </a:tc>
                <a:tc>
                  <a:txBody>
                    <a:bodyPr/>
                    <a:lstStyle/>
                    <a:p>
                      <a:endParaRPr lang="en-GB" sz="2600" dirty="0"/>
                    </a:p>
                    <a:p>
                      <a:endParaRPr lang="en-GB" sz="2600" dirty="0"/>
                    </a:p>
                  </a:txBody>
                  <a:tcPr>
                    <a:solidFill>
                      <a:schemeClr val="bg1"/>
                    </a:solidFill>
                  </a:tcPr>
                </a:tc>
                <a:extLst>
                  <a:ext uri="{0D108BD9-81ED-4DB2-BD59-A6C34878D82A}">
                    <a16:rowId xmlns:a16="http://schemas.microsoft.com/office/drawing/2014/main" val="3928240606"/>
                  </a:ext>
                </a:extLst>
              </a:tr>
            </a:tbl>
          </a:graphicData>
        </a:graphic>
      </p:graphicFrame>
      <p:sp>
        <p:nvSpPr>
          <p:cNvPr id="10" name="Rectangle 9"/>
          <p:cNvSpPr/>
          <p:nvPr/>
        </p:nvSpPr>
        <p:spPr>
          <a:xfrm>
            <a:off x="92141" y="188675"/>
            <a:ext cx="1358000" cy="584775"/>
          </a:xfrm>
          <a:prstGeom prst="rect">
            <a:avLst/>
          </a:prstGeom>
        </p:spPr>
        <p:txBody>
          <a:bodyPr wrap="none">
            <a:spAutoFit/>
          </a:bodyPr>
          <a:lstStyle/>
          <a:p>
            <a:pPr lvl="0" algn="ctr"/>
            <a:r>
              <a:rPr lang="en-GB" sz="3200" dirty="0">
                <a:solidFill>
                  <a:srgbClr val="95519E"/>
                </a:solidFill>
                <a:latin typeface="League Spartan" panose="00000800000000000000" pitchFamily="50" charset="0"/>
              </a:rPr>
              <a:t>Layla</a:t>
            </a:r>
            <a:endParaRPr lang="en-GB" sz="3200" dirty="0">
              <a:solidFill>
                <a:prstClr val="black"/>
              </a:solidFill>
              <a:latin typeface="League Spartan" panose="020B0604020202020204" charset="0"/>
            </a:endParaRPr>
          </a:p>
        </p:txBody>
      </p:sp>
      <p:sp>
        <p:nvSpPr>
          <p:cNvPr id="11" name="Text Placeholder 4"/>
          <p:cNvSpPr txBox="1">
            <a:spLocks/>
          </p:cNvSpPr>
          <p:nvPr/>
        </p:nvSpPr>
        <p:spPr>
          <a:xfrm>
            <a:off x="3857189" y="219849"/>
            <a:ext cx="1707053"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dirty="0">
                <a:solidFill>
                  <a:srgbClr val="95519E"/>
                </a:solidFill>
                <a:latin typeface="League Spartan" panose="00000800000000000000" pitchFamily="50" charset="0"/>
              </a:rPr>
              <a:t>Abdi</a:t>
            </a:r>
            <a:endParaRPr lang="en-GB" sz="3200" dirty="0">
              <a:solidFill>
                <a:prstClr val="black"/>
              </a:solidFill>
              <a:latin typeface="League Spartan" panose="020B0604020202020204" charset="0"/>
            </a:endParaRPr>
          </a:p>
        </p:txBody>
      </p:sp>
      <p:sp>
        <p:nvSpPr>
          <p:cNvPr id="12" name="Text Placeholder 4"/>
          <p:cNvSpPr txBox="1">
            <a:spLocks/>
          </p:cNvSpPr>
          <p:nvPr/>
        </p:nvSpPr>
        <p:spPr>
          <a:xfrm>
            <a:off x="8239970" y="223972"/>
            <a:ext cx="1470025" cy="5494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dirty="0">
                <a:solidFill>
                  <a:srgbClr val="95519E"/>
                </a:solidFill>
                <a:latin typeface="League Spartan" panose="00000800000000000000" pitchFamily="50" charset="0"/>
              </a:rPr>
              <a:t>Su</a:t>
            </a:r>
            <a:endParaRPr lang="en-GB" sz="3200" dirty="0">
              <a:solidFill>
                <a:prstClr val="black"/>
              </a:solidFill>
              <a:latin typeface="League Spartan" panose="020B0604020202020204" charset="0"/>
            </a:endParaRPr>
          </a:p>
        </p:txBody>
      </p:sp>
      <p:sp>
        <p:nvSpPr>
          <p:cNvPr id="13" name="Text Placeholder 4"/>
          <p:cNvSpPr txBox="1">
            <a:spLocks/>
          </p:cNvSpPr>
          <p:nvPr/>
        </p:nvSpPr>
        <p:spPr>
          <a:xfrm>
            <a:off x="92141" y="3671610"/>
            <a:ext cx="1126372"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dirty="0">
                <a:solidFill>
                  <a:srgbClr val="95519E"/>
                </a:solidFill>
                <a:latin typeface="League Spartan" panose="00000800000000000000" pitchFamily="50" charset="0"/>
              </a:rPr>
              <a:t>Tal</a:t>
            </a:r>
            <a:endParaRPr lang="en-GB" sz="3200" dirty="0">
              <a:solidFill>
                <a:prstClr val="black"/>
              </a:solidFill>
              <a:latin typeface="League Spartan" panose="020B0604020202020204" charset="0"/>
            </a:endParaRPr>
          </a:p>
        </p:txBody>
      </p:sp>
      <p:sp>
        <p:nvSpPr>
          <p:cNvPr id="14" name="Text Placeholder 4"/>
          <p:cNvSpPr txBox="1">
            <a:spLocks/>
          </p:cNvSpPr>
          <p:nvPr/>
        </p:nvSpPr>
        <p:spPr>
          <a:xfrm>
            <a:off x="3967396" y="3671610"/>
            <a:ext cx="1486637" cy="485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dirty="0" err="1">
                <a:solidFill>
                  <a:srgbClr val="95519E"/>
                </a:solidFill>
                <a:latin typeface="League Spartan" panose="00000800000000000000" pitchFamily="50" charset="0"/>
              </a:rPr>
              <a:t>Alima</a:t>
            </a:r>
            <a:endParaRPr lang="en-GB" sz="3200" dirty="0">
              <a:solidFill>
                <a:prstClr val="black"/>
              </a:solidFill>
              <a:latin typeface="League Spartan" panose="020B0604020202020204" charset="0"/>
            </a:endParaRPr>
          </a:p>
        </p:txBody>
      </p:sp>
      <p:sp>
        <p:nvSpPr>
          <p:cNvPr id="15" name="Text Placeholder 4"/>
          <p:cNvSpPr txBox="1">
            <a:spLocks/>
          </p:cNvSpPr>
          <p:nvPr/>
        </p:nvSpPr>
        <p:spPr>
          <a:xfrm>
            <a:off x="8239970" y="3671610"/>
            <a:ext cx="2134299" cy="6463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dirty="0">
                <a:solidFill>
                  <a:srgbClr val="95519E"/>
                </a:solidFill>
                <a:latin typeface="League Spartan" panose="00000800000000000000" pitchFamily="50" charset="0"/>
              </a:rPr>
              <a:t>Connor</a:t>
            </a:r>
            <a:endParaRPr lang="en-GB" sz="3200" dirty="0">
              <a:solidFill>
                <a:prstClr val="black"/>
              </a:solidFill>
              <a:latin typeface="League Spartan" panose="020B0604020202020204" charset="0"/>
            </a:endParaRPr>
          </a:p>
        </p:txBody>
      </p:sp>
      <p:sp>
        <p:nvSpPr>
          <p:cNvPr id="16" name="TextBox 15"/>
          <p:cNvSpPr txBox="1"/>
          <p:nvPr/>
        </p:nvSpPr>
        <p:spPr>
          <a:xfrm>
            <a:off x="92141" y="773450"/>
            <a:ext cx="3527359" cy="2492990"/>
          </a:xfrm>
          <a:prstGeom prst="rect">
            <a:avLst/>
          </a:prstGeom>
          <a:noFill/>
        </p:spPr>
        <p:txBody>
          <a:bodyPr wrap="square" rtlCol="0">
            <a:spAutoFit/>
          </a:bodyPr>
          <a:lstStyle/>
          <a:p>
            <a:r>
              <a:rPr lang="en-US" sz="2600" dirty="0"/>
              <a:t>It would help for Layla and her dad to talk about a better morning routine to avoid similar occurrences</a:t>
            </a:r>
          </a:p>
          <a:p>
            <a:endParaRPr lang="en-GB" sz="2600" dirty="0"/>
          </a:p>
        </p:txBody>
      </p:sp>
      <p:sp>
        <p:nvSpPr>
          <p:cNvPr id="17" name="TextBox 16"/>
          <p:cNvSpPr txBox="1"/>
          <p:nvPr/>
        </p:nvSpPr>
        <p:spPr>
          <a:xfrm>
            <a:off x="3896365" y="657435"/>
            <a:ext cx="4260366" cy="2893100"/>
          </a:xfrm>
          <a:prstGeom prst="rect">
            <a:avLst/>
          </a:prstGeom>
          <a:noFill/>
        </p:spPr>
        <p:txBody>
          <a:bodyPr wrap="square" rtlCol="0">
            <a:spAutoFit/>
          </a:bodyPr>
          <a:lstStyle/>
          <a:p>
            <a:r>
              <a:rPr lang="en-US" sz="2600" dirty="0">
                <a:latin typeface="Lato" panose="020F0502020204030203" pitchFamily="34" charset="0"/>
                <a:ea typeface="Lato" panose="020F0502020204030203" pitchFamily="34" charset="0"/>
                <a:cs typeface="Lato" panose="020F0502020204030203" pitchFamily="34" charset="0"/>
              </a:rPr>
              <a:t>It is important that Abdi discusses this with his parents so that he and his family are not put at risk when using the tools and machinery without enough sleep</a:t>
            </a:r>
            <a:endParaRPr lang="en-GB" sz="2600" dirty="0">
              <a:latin typeface="Lato" panose="020F0502020204030203" pitchFamily="34" charset="0"/>
              <a:ea typeface="Lato" panose="020F0502020204030203" pitchFamily="34" charset="0"/>
              <a:cs typeface="Lato" panose="020F0502020204030203" pitchFamily="34" charset="0"/>
            </a:endParaRPr>
          </a:p>
        </p:txBody>
      </p:sp>
      <p:sp>
        <p:nvSpPr>
          <p:cNvPr id="18" name="Rectangle 17"/>
          <p:cNvSpPr/>
          <p:nvPr/>
        </p:nvSpPr>
        <p:spPr>
          <a:xfrm>
            <a:off x="8239970" y="809568"/>
            <a:ext cx="3952030" cy="2492990"/>
          </a:xfrm>
          <a:prstGeom prst="rect">
            <a:avLst/>
          </a:prstGeom>
        </p:spPr>
        <p:txBody>
          <a:bodyPr wrap="square">
            <a:spAutoFit/>
          </a:bodyPr>
          <a:lstStyle/>
          <a:p>
            <a:pPr>
              <a:defRPr/>
            </a:pPr>
            <a:r>
              <a:rPr lang="en-US" sz="2600" dirty="0">
                <a:latin typeface="Lato" panose="020F0502020204030203" pitchFamily="34" charset="0"/>
                <a:ea typeface="Lato" panose="020F0502020204030203" pitchFamily="34" charset="0"/>
                <a:cs typeface="Lato" panose="020F0502020204030203" pitchFamily="34" charset="0"/>
              </a:rPr>
              <a:t>Su can make minimal impact on her performance for this game but can plan better next time, and get a good night’s sleep. </a:t>
            </a:r>
          </a:p>
        </p:txBody>
      </p:sp>
      <p:sp>
        <p:nvSpPr>
          <p:cNvPr id="19" name="Rectangle 18"/>
          <p:cNvSpPr/>
          <p:nvPr/>
        </p:nvSpPr>
        <p:spPr>
          <a:xfrm>
            <a:off x="179420" y="4311654"/>
            <a:ext cx="3352800" cy="1692771"/>
          </a:xfrm>
          <a:prstGeom prst="rect">
            <a:avLst/>
          </a:prstGeom>
        </p:spPr>
        <p:txBody>
          <a:bodyPr wrap="square">
            <a:spAutoFit/>
          </a:bodyPr>
          <a:lstStyle/>
          <a:p>
            <a:r>
              <a:rPr lang="en-GB" sz="2600" dirty="0">
                <a:latin typeface="Lato" panose="020F0502020204030203" pitchFamily="34" charset="0"/>
                <a:ea typeface="Lato" panose="020F0502020204030203" pitchFamily="34" charset="0"/>
                <a:cs typeface="Lato" panose="020F0502020204030203" pitchFamily="34" charset="0"/>
              </a:rPr>
              <a:t>Tal needs to stick to a normal sleep pattern and allocate revision accordingly.</a:t>
            </a:r>
          </a:p>
        </p:txBody>
      </p:sp>
      <p:sp>
        <p:nvSpPr>
          <p:cNvPr id="20" name="Rectangle 19"/>
          <p:cNvSpPr/>
          <p:nvPr/>
        </p:nvSpPr>
        <p:spPr>
          <a:xfrm>
            <a:off x="3907588" y="4203264"/>
            <a:ext cx="4067231" cy="2492990"/>
          </a:xfrm>
          <a:prstGeom prst="rect">
            <a:avLst/>
          </a:prstGeom>
        </p:spPr>
        <p:txBody>
          <a:bodyPr wrap="square">
            <a:spAutoFit/>
          </a:bodyPr>
          <a:lstStyle/>
          <a:p>
            <a:pPr>
              <a:defRPr/>
            </a:pPr>
            <a:r>
              <a:rPr lang="en-US" sz="2600" dirty="0">
                <a:latin typeface="Lato" panose="020F0502020204030203" pitchFamily="34" charset="0"/>
                <a:ea typeface="Lato" panose="020F0502020204030203" pitchFamily="34" charset="0"/>
                <a:cs typeface="Lato" panose="020F0502020204030203" pitchFamily="34" charset="0"/>
              </a:rPr>
              <a:t>It’s really important that </a:t>
            </a:r>
            <a:r>
              <a:rPr lang="en-US" sz="2600" dirty="0" err="1">
                <a:latin typeface="Lato" panose="020F0502020204030203" pitchFamily="34" charset="0"/>
                <a:ea typeface="Lato" panose="020F0502020204030203" pitchFamily="34" charset="0"/>
                <a:cs typeface="Lato" panose="020F0502020204030203" pitchFamily="34" charset="0"/>
              </a:rPr>
              <a:t>Alima</a:t>
            </a:r>
            <a:r>
              <a:rPr lang="en-US" sz="2600" dirty="0">
                <a:latin typeface="Lato" panose="020F0502020204030203" pitchFamily="34" charset="0"/>
                <a:ea typeface="Lato" panose="020F0502020204030203" pitchFamily="34" charset="0"/>
                <a:cs typeface="Lato" panose="020F0502020204030203" pitchFamily="34" charset="0"/>
              </a:rPr>
              <a:t> does not drive if she does not feel alert enough to do so, as this could be very dangerous for </a:t>
            </a:r>
            <a:r>
              <a:rPr lang="en-US" sz="2600" dirty="0" err="1">
                <a:latin typeface="Lato" panose="020F0502020204030203" pitchFamily="34" charset="0"/>
                <a:ea typeface="Lato" panose="020F0502020204030203" pitchFamily="34" charset="0"/>
                <a:cs typeface="Lato" panose="020F0502020204030203" pitchFamily="34" charset="0"/>
              </a:rPr>
              <a:t>Alima</a:t>
            </a:r>
            <a:r>
              <a:rPr lang="en-US" sz="2600" dirty="0">
                <a:latin typeface="Lato" panose="020F0502020204030203" pitchFamily="34" charset="0"/>
                <a:ea typeface="Lato" panose="020F0502020204030203" pitchFamily="34" charset="0"/>
                <a:cs typeface="Lato" panose="020F0502020204030203" pitchFamily="34" charset="0"/>
              </a:rPr>
              <a:t> and other road users </a:t>
            </a:r>
          </a:p>
        </p:txBody>
      </p:sp>
      <p:sp>
        <p:nvSpPr>
          <p:cNvPr id="21" name="Rectangle 20"/>
          <p:cNvSpPr/>
          <p:nvPr/>
        </p:nvSpPr>
        <p:spPr>
          <a:xfrm>
            <a:off x="8334199" y="4169134"/>
            <a:ext cx="3763572" cy="2492990"/>
          </a:xfrm>
          <a:prstGeom prst="rect">
            <a:avLst/>
          </a:prstGeom>
        </p:spPr>
        <p:txBody>
          <a:bodyPr wrap="square">
            <a:spAutoFit/>
          </a:bodyPr>
          <a:lstStyle/>
          <a:p>
            <a:pPr>
              <a:defRPr/>
            </a:pPr>
            <a:r>
              <a:rPr lang="en-US" sz="2600" dirty="0">
                <a:latin typeface="Lato" panose="020F0502020204030203" pitchFamily="34" charset="0"/>
                <a:ea typeface="Lato" panose="020F0502020204030203" pitchFamily="34" charset="0"/>
                <a:cs typeface="Lato" panose="020F0502020204030203" pitchFamily="34" charset="0"/>
              </a:rPr>
              <a:t>Connor should take steps to stop this happening again, catch up on the work missed and take responsibility for his behavior.</a:t>
            </a:r>
          </a:p>
        </p:txBody>
      </p:sp>
    </p:spTree>
    <p:extLst>
      <p:ext uri="{BB962C8B-B14F-4D97-AF65-F5344CB8AC3E}">
        <p14:creationId xmlns:p14="http://schemas.microsoft.com/office/powerpoint/2010/main" val="2982734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4745" y="511490"/>
            <a:ext cx="10714182"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How can we promote</a:t>
            </a:r>
            <a:r>
              <a:rPr kumimoji="0" lang="en-GB" sz="4400" b="1" i="0" u="none" strike="noStrike" kern="1200" cap="none" spc="0" normalizeH="0" noProof="0" dirty="0">
                <a:ln>
                  <a:noFill/>
                </a:ln>
                <a:solidFill>
                  <a:srgbClr val="95519E"/>
                </a:solidFill>
                <a:effectLst/>
                <a:uLnTx/>
                <a:uFillTx/>
                <a:latin typeface="League Spartan" panose="00000800000000000000" pitchFamily="50" charset="0"/>
                <a:ea typeface="+mn-ea"/>
                <a:cs typeface="+mn-cs"/>
              </a:rPr>
              <a:t> good sleep?</a:t>
            </a:r>
            <a:endPar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12" name="Pictur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860697">
            <a:off x="739204" y="5534176"/>
            <a:ext cx="558351" cy="1116700"/>
          </a:xfrm>
          <a:prstGeom prst="rect">
            <a:avLst/>
          </a:prstGeom>
        </p:spPr>
      </p:pic>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27187" y="5893121"/>
            <a:ext cx="655794" cy="722143"/>
          </a:xfrm>
          <a:prstGeom prst="rect">
            <a:avLst/>
          </a:prstGeom>
        </p:spPr>
      </p:pic>
      <p:pic>
        <p:nvPicPr>
          <p:cNvPr id="3074" name="Picture 2" descr="Mindmap, Brainstorm, Idea, Innovation, Imagination"/>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755961" y="1862981"/>
            <a:ext cx="6394463" cy="3883305"/>
          </a:xfrm>
          <a:prstGeom prst="rect">
            <a:avLst/>
          </a:prstGeom>
          <a:noFill/>
          <a:extLst>
            <a:ext uri="{909E8E84-426E-40DD-AFC4-6F175D3DCCD1}">
              <a14:hiddenFill xmlns:a14="http://schemas.microsoft.com/office/drawing/2010/main">
                <a:solidFill>
                  <a:srgbClr val="FFFFFF"/>
                </a:solidFill>
              </a14:hiddenFill>
            </a:ext>
          </a:extLst>
        </p:spPr>
      </p:pic>
      <p:sp>
        <p:nvSpPr>
          <p:cNvPr id="8"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306824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ox(out)">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0" y="6617142"/>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 name="TextBox 3"/>
          <p:cNvSpPr txBox="1"/>
          <p:nvPr/>
        </p:nvSpPr>
        <p:spPr>
          <a:xfrm>
            <a:off x="279078" y="533657"/>
            <a:ext cx="10714182"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400" b="1" dirty="0">
                <a:solidFill>
                  <a:srgbClr val="95519E"/>
                </a:solidFill>
                <a:latin typeface="League Spartan" panose="00000800000000000000" pitchFamily="50" charset="0"/>
              </a:rPr>
              <a:t>Managing sleep</a:t>
            </a:r>
            <a:r>
              <a:rPr kumimoji="0" lang="en-GB" sz="4400" b="1"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 difficulties</a:t>
            </a:r>
            <a:endPar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p:txBody>
      </p:sp>
      <p:sp>
        <p:nvSpPr>
          <p:cNvPr id="7" name="TextBox 6"/>
          <p:cNvSpPr txBox="1"/>
          <p:nvPr/>
        </p:nvSpPr>
        <p:spPr>
          <a:xfrm>
            <a:off x="1862251" y="1862264"/>
            <a:ext cx="8467497" cy="646331"/>
          </a:xfrm>
          <a:prstGeom prst="rect">
            <a:avLst/>
          </a:prstGeom>
          <a:noFill/>
        </p:spPr>
        <p:txBody>
          <a:bodyPr wrap="square" rtlCol="0">
            <a:spAutoFit/>
          </a:bodyPr>
          <a:lstStyle/>
          <a:p>
            <a:pPr algn="ctr"/>
            <a:r>
              <a:rPr lang="en-US" sz="3600" dirty="0">
                <a:latin typeface="Lato" panose="020B0604020202020204" charset="0"/>
                <a:ea typeface="Lato" panose="020B0604020202020204" charset="0"/>
                <a:cs typeface="Lato" panose="020B0604020202020204" charset="0"/>
              </a:rPr>
              <a:t>Sort the cards about sleep problems</a:t>
            </a:r>
            <a:endParaRPr lang="en-GB" sz="3600" dirty="0">
              <a:latin typeface="Lato" panose="020B0604020202020204" charset="0"/>
              <a:ea typeface="Lato" panose="020B0604020202020204" charset="0"/>
              <a:cs typeface="Lato" panose="020B0604020202020204" charset="0"/>
            </a:endParaRPr>
          </a:p>
        </p:txBody>
      </p:sp>
      <p:pic>
        <p:nvPicPr>
          <p:cNvPr id="14" name="Picture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860697">
            <a:off x="739204" y="5534176"/>
            <a:ext cx="558351" cy="1116700"/>
          </a:xfrm>
          <a:prstGeom prst="rect">
            <a:avLst/>
          </a:prstGeom>
        </p:spPr>
      </p:pic>
      <p:pic>
        <p:nvPicPr>
          <p:cNvPr id="18" name="Picture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27187" y="5893121"/>
            <a:ext cx="655794" cy="722143"/>
          </a:xfrm>
          <a:prstGeom prst="rect">
            <a:avLst/>
          </a:prstGeom>
        </p:spPr>
      </p:pic>
      <p:sp>
        <p:nvSpPr>
          <p:cNvPr id="5" name="Rounded Rectangle 4"/>
          <p:cNvSpPr/>
          <p:nvPr/>
        </p:nvSpPr>
        <p:spPr>
          <a:xfrm rot="1044733">
            <a:off x="2120080" y="3191057"/>
            <a:ext cx="3010112" cy="2184143"/>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a:ln w="0"/>
                <a:solidFill>
                  <a:schemeClr val="tx1"/>
                </a:solidFill>
                <a:effectLst>
                  <a:outerShdw blurRad="38100" dist="19050" dir="2700000" algn="tl" rotWithShape="0">
                    <a:schemeClr val="dk1">
                      <a:alpha val="40000"/>
                    </a:schemeClr>
                  </a:outerShdw>
                </a:effectLst>
              </a:rPr>
              <a:t>TRUE</a:t>
            </a:r>
            <a:endParaRPr lang="en-GB" sz="6600" dirty="0">
              <a:ln w="0"/>
              <a:solidFill>
                <a:schemeClr val="tx1"/>
              </a:solidFill>
              <a:effectLst>
                <a:outerShdw blurRad="38100" dist="19050" dir="2700000" algn="tl" rotWithShape="0">
                  <a:schemeClr val="dk1">
                    <a:alpha val="40000"/>
                  </a:schemeClr>
                </a:outerShdw>
              </a:effectLst>
            </a:endParaRPr>
          </a:p>
        </p:txBody>
      </p:sp>
      <p:sp>
        <p:nvSpPr>
          <p:cNvPr id="11" name="Rounded Rectangle 10"/>
          <p:cNvSpPr/>
          <p:nvPr/>
        </p:nvSpPr>
        <p:spPr>
          <a:xfrm rot="20916372">
            <a:off x="6912905" y="3265801"/>
            <a:ext cx="2707574" cy="2161309"/>
          </a:xfrm>
          <a:prstGeom prst="roundRect">
            <a:avLst/>
          </a:prstGeom>
          <a:solidFill>
            <a:srgbClr val="FD76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a:ln w="0"/>
                <a:solidFill>
                  <a:schemeClr val="tx1"/>
                </a:solidFill>
                <a:effectLst>
                  <a:outerShdw blurRad="38100" dist="19050" dir="2700000" algn="tl" rotWithShape="0">
                    <a:schemeClr val="dk1">
                      <a:alpha val="40000"/>
                    </a:schemeClr>
                  </a:outerShdw>
                </a:effectLst>
              </a:rPr>
              <a:t>FALSE</a:t>
            </a:r>
            <a:endParaRPr lang="en-GB" sz="66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891007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837357323"/>
              </p:ext>
            </p:extLst>
          </p:nvPr>
        </p:nvGraphicFramePr>
        <p:xfrm>
          <a:off x="411710" y="340658"/>
          <a:ext cx="11357726" cy="6140937"/>
        </p:xfrm>
        <a:graphic>
          <a:graphicData uri="http://schemas.openxmlformats.org/drawingml/2006/table">
            <a:tbl>
              <a:tblPr firstRow="1" bandRow="1">
                <a:tableStyleId>{93296810-A885-4BE3-A3E7-6D5BEEA58F35}</a:tableStyleId>
              </a:tblPr>
              <a:tblGrid>
                <a:gridCol w="5678863">
                  <a:extLst>
                    <a:ext uri="{9D8B030D-6E8A-4147-A177-3AD203B41FA5}">
                      <a16:colId xmlns:a16="http://schemas.microsoft.com/office/drawing/2014/main" val="543750505"/>
                    </a:ext>
                  </a:extLst>
                </a:gridCol>
                <a:gridCol w="5678863">
                  <a:extLst>
                    <a:ext uri="{9D8B030D-6E8A-4147-A177-3AD203B41FA5}">
                      <a16:colId xmlns:a16="http://schemas.microsoft.com/office/drawing/2014/main" val="852072044"/>
                    </a:ext>
                  </a:extLst>
                </a:gridCol>
              </a:tblGrid>
              <a:tr h="837417">
                <a:tc gridSpan="2">
                  <a:txBody>
                    <a:bodyPr/>
                    <a:lstStyle/>
                    <a:p>
                      <a:pPr algn="ctr"/>
                      <a:r>
                        <a:rPr lang="en-US" sz="4000" dirty="0">
                          <a:solidFill>
                            <a:schemeClr val="tx1"/>
                          </a:solidFill>
                          <a:latin typeface="League Spartan" panose="00000800000000000000" pitchFamily="50" charset="0"/>
                        </a:rPr>
                        <a:t>TRUE</a:t>
                      </a:r>
                      <a:endParaRPr lang="en-GB" sz="4000" dirty="0">
                        <a:solidFill>
                          <a:schemeClr val="tx1"/>
                        </a:solidFill>
                        <a:latin typeface="League Spartan" panose="00000800000000000000" pitchFamily="50" charset="0"/>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rgbClr val="00B050"/>
                    </a:solidFill>
                  </a:tcPr>
                </a:tc>
                <a:tc hMerge="1">
                  <a:txBody>
                    <a:bodyPr/>
                    <a:lstStyle/>
                    <a:p>
                      <a:endParaRPr lang="en-GB" dirty="0"/>
                    </a:p>
                  </a:txBody>
                  <a:tcPr/>
                </a:tc>
                <a:extLst>
                  <a:ext uri="{0D108BD9-81ED-4DB2-BD59-A6C34878D82A}">
                    <a16:rowId xmlns:a16="http://schemas.microsoft.com/office/drawing/2014/main" val="1713894538"/>
                  </a:ext>
                </a:extLst>
              </a:tr>
              <a:tr h="3167621">
                <a:tc>
                  <a:txBody>
                    <a:bodyPr/>
                    <a:lstStyle/>
                    <a:p>
                      <a:r>
                        <a:rPr lang="en-US" sz="2400" dirty="0">
                          <a:latin typeface="Lato" panose="020F0502020204030203" pitchFamily="34" charset="0"/>
                          <a:ea typeface="Lato" panose="020F0502020204030203" pitchFamily="34" charset="0"/>
                          <a:cs typeface="Lato" panose="020F0502020204030203" pitchFamily="34" charset="0"/>
                        </a:rPr>
                        <a:t>If someone has been struggling to get to sleep for a long time, they should get out of bed and read or drink a cup of herbal tea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b="1" dirty="0">
                          <a:latin typeface="Lato" panose="020F0502020204030203" pitchFamily="34" charset="0"/>
                          <a:ea typeface="Lato" panose="020F0502020204030203" pitchFamily="34" charset="0"/>
                          <a:cs typeface="Lato" panose="020F0502020204030203" pitchFamily="34" charset="0"/>
                        </a:rPr>
                        <a:t>*However, it is important to try other techniques first (e.g. mindfulness) and to recognise that relaxation in bed is still beneficial </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u="none" strike="noStrike" kern="1200" baseline="0" dirty="0">
                          <a:latin typeface="Lato" panose="020F0502020204030203" pitchFamily="34" charset="0"/>
                          <a:ea typeface="Lato" panose="020F0502020204030203" pitchFamily="34" charset="0"/>
                          <a:cs typeface="Lato" panose="020F0502020204030203" pitchFamily="34" charset="0"/>
                        </a:rPr>
                        <a:t>To help someone figure out what could be causing their sleep difficulties, it might be worth keeping a sleep diary – what they did before a good nights’ sleep and what happened when they slept less well </a:t>
                      </a:r>
                    </a:p>
                    <a:p>
                      <a:endParaRPr lang="en-GB" sz="2400" dirty="0">
                        <a:latin typeface="Lato" panose="020B0604020202020204" charset="0"/>
                        <a:ea typeface="Lato" panose="020B0604020202020204" charset="0"/>
                        <a:cs typeface="Lato" panose="020B0604020202020204" charset="0"/>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144095162"/>
                  </a:ext>
                </a:extLst>
              </a:tr>
              <a:tr h="185688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u="none" strike="noStrike" kern="1200" baseline="0" dirty="0">
                          <a:latin typeface="Lato" panose="020F0502020204030203" pitchFamily="34" charset="0"/>
                          <a:ea typeface="Lato" panose="020F0502020204030203" pitchFamily="34" charset="0"/>
                          <a:cs typeface="Lato" panose="020F0502020204030203" pitchFamily="34" charset="0"/>
                        </a:rPr>
                        <a:t>Walking in the sunshine — especially in the mornings — can help to reset the circadian </a:t>
                      </a:r>
                      <a:r>
                        <a:rPr lang="en-GB" sz="2400" u="none" strike="noStrike" kern="1200" baseline="0" dirty="0">
                          <a:latin typeface="Lato" panose="020F0502020204030203" pitchFamily="34" charset="0"/>
                          <a:ea typeface="Lato" panose="020F0502020204030203" pitchFamily="34" charset="0"/>
                          <a:cs typeface="Lato" panose="020F0502020204030203" pitchFamily="34" charset="0"/>
                        </a:rPr>
                        <a:t>rhythm </a:t>
                      </a:r>
                      <a:r>
                        <a:rPr lang="en-GB" sz="2400" u="none" strike="noStrike" kern="1200" baseline="0" dirty="0"/>
                        <a:t>	</a:t>
                      </a:r>
                      <a:endParaRPr lang="en-GB" sz="2400" b="0" i="0" u="none" strike="noStrike" kern="1200" baseline="0" dirty="0">
                        <a:solidFill>
                          <a:schemeClr val="dk1"/>
                        </a:solidFill>
                        <a:latin typeface="Lato" panose="020B0604020202020204" charset="0"/>
                        <a:ea typeface="Lato" panose="020B0604020202020204" charset="0"/>
                        <a:cs typeface="Lato" panose="020B0604020202020204" charset="0"/>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r>
                        <a:rPr lang="en-US" sz="2400" u="none" strike="noStrike" kern="1200" baseline="0" dirty="0">
                          <a:latin typeface="Lato" panose="020F0502020204030203" pitchFamily="34" charset="0"/>
                          <a:ea typeface="Lato" panose="020F0502020204030203" pitchFamily="34" charset="0"/>
                          <a:cs typeface="Lato" panose="020F0502020204030203" pitchFamily="34" charset="0"/>
                        </a:rPr>
                        <a:t>Meditation, visualisation and mindfulness techniques can help a person to calm their mind if they are finding it difficult to get to or fall back to sleep </a:t>
                      </a:r>
                      <a:endParaRPr lang="en-GB" sz="2400" dirty="0">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702232950"/>
                  </a:ext>
                </a:extLst>
              </a:tr>
            </a:tbl>
          </a:graphicData>
        </a:graphic>
      </p:graphicFrame>
    </p:spTree>
    <p:extLst>
      <p:ext uri="{BB962C8B-B14F-4D97-AF65-F5344CB8AC3E}">
        <p14:creationId xmlns:p14="http://schemas.microsoft.com/office/powerpoint/2010/main" val="3628340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73319624"/>
              </p:ext>
            </p:extLst>
          </p:nvPr>
        </p:nvGraphicFramePr>
        <p:xfrm>
          <a:off x="411710" y="591671"/>
          <a:ext cx="11357726" cy="5466229"/>
        </p:xfrm>
        <a:graphic>
          <a:graphicData uri="http://schemas.openxmlformats.org/drawingml/2006/table">
            <a:tbl>
              <a:tblPr firstRow="1" bandRow="1">
                <a:tableStyleId>{16D9F66E-5EB9-4882-86FB-DCBF35E3C3E4}</a:tableStyleId>
              </a:tblPr>
              <a:tblGrid>
                <a:gridCol w="5678863">
                  <a:extLst>
                    <a:ext uri="{9D8B030D-6E8A-4147-A177-3AD203B41FA5}">
                      <a16:colId xmlns:a16="http://schemas.microsoft.com/office/drawing/2014/main" val="543750505"/>
                    </a:ext>
                  </a:extLst>
                </a:gridCol>
                <a:gridCol w="5678863">
                  <a:extLst>
                    <a:ext uri="{9D8B030D-6E8A-4147-A177-3AD203B41FA5}">
                      <a16:colId xmlns:a16="http://schemas.microsoft.com/office/drawing/2014/main" val="852072044"/>
                    </a:ext>
                  </a:extLst>
                </a:gridCol>
              </a:tblGrid>
              <a:tr h="2630496">
                <a:tc>
                  <a:txBody>
                    <a:bodyPr/>
                    <a:lstStyle/>
                    <a:p>
                      <a:pPr>
                        <a:spcAft>
                          <a:spcPts val="0"/>
                        </a:spcAft>
                      </a:pPr>
                      <a:r>
                        <a:rPr lang="en-US" sz="2400" b="0" kern="1200" dirty="0">
                          <a:effectLst/>
                          <a:latin typeface="Lato" panose="020F0502020204030203" pitchFamily="34" charset="0"/>
                          <a:ea typeface="Lato" panose="020F0502020204030203" pitchFamily="34" charset="0"/>
                          <a:cs typeface="Lato" panose="020F0502020204030203" pitchFamily="34" charset="0"/>
                        </a:rPr>
                        <a:t>If someone struggles with racing thoughts when trying to sleep, they could try allocating a time to think about the day ahead or about worries — perhaps after dinner </a:t>
                      </a:r>
                      <a:endParaRPr lang="en-GB" sz="1200" b="0" dirty="0">
                        <a:effectLst/>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u="none" strike="noStrike" kern="1200" baseline="0" dirty="0">
                          <a:latin typeface="Lato" panose="020F0502020204030203" pitchFamily="34" charset="0"/>
                          <a:ea typeface="Lato" panose="020F0502020204030203" pitchFamily="34" charset="0"/>
                          <a:cs typeface="Lato" panose="020F0502020204030203" pitchFamily="34" charset="0"/>
                        </a:rPr>
                        <a:t>Ensure any clocks or alarms aren’t visible from a person’s sleeping position so they don’t focus on how long they have been trying to sleep for 	</a:t>
                      </a:r>
                      <a:endParaRPr lang="en-US" sz="2400" b="0" i="0" u="none" strike="noStrike" kern="1200" baseline="0" dirty="0">
                        <a:solidFill>
                          <a:schemeClr val="dk1"/>
                        </a:solidFill>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4031137598"/>
                  </a:ext>
                </a:extLst>
              </a:tr>
              <a:tr h="2835733">
                <a:tc>
                  <a:txBody>
                    <a:bodyPr/>
                    <a:lstStyle/>
                    <a:p>
                      <a:r>
                        <a:rPr lang="en-US" sz="2400" u="none" strike="noStrike" kern="1200" baseline="0" dirty="0">
                          <a:latin typeface="Lato" panose="020F0502020204030203" pitchFamily="34" charset="0"/>
                          <a:ea typeface="Lato" panose="020F0502020204030203" pitchFamily="34" charset="0"/>
                          <a:cs typeface="Lato" panose="020F0502020204030203" pitchFamily="34" charset="0"/>
                        </a:rPr>
                        <a:t>Keeping to a sleep routine at weekends is important to encourage a regular sleep pattern </a:t>
                      </a:r>
                      <a:endParaRPr lang="en-GB" sz="2400" dirty="0">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endParaRPr lang="en-GB" sz="2400" dirty="0">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2244118510"/>
                  </a:ext>
                </a:extLst>
              </a:tr>
            </a:tbl>
          </a:graphicData>
        </a:graphic>
      </p:graphicFrame>
    </p:spTree>
    <p:extLst>
      <p:ext uri="{BB962C8B-B14F-4D97-AF65-F5344CB8AC3E}">
        <p14:creationId xmlns:p14="http://schemas.microsoft.com/office/powerpoint/2010/main" val="1251114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955076426"/>
              </p:ext>
            </p:extLst>
          </p:nvPr>
        </p:nvGraphicFramePr>
        <p:xfrm>
          <a:off x="254000" y="196695"/>
          <a:ext cx="11684000" cy="6370320"/>
        </p:xfrm>
        <a:graphic>
          <a:graphicData uri="http://schemas.openxmlformats.org/drawingml/2006/table">
            <a:tbl>
              <a:tblPr firstRow="1" bandRow="1">
                <a:tableStyleId>{C4B1156A-380E-4F78-BDF5-A606A8083BF9}</a:tableStyleId>
              </a:tblPr>
              <a:tblGrid>
                <a:gridCol w="5842000">
                  <a:extLst>
                    <a:ext uri="{9D8B030D-6E8A-4147-A177-3AD203B41FA5}">
                      <a16:colId xmlns:a16="http://schemas.microsoft.com/office/drawing/2014/main" val="543750505"/>
                    </a:ext>
                  </a:extLst>
                </a:gridCol>
                <a:gridCol w="5842000">
                  <a:extLst>
                    <a:ext uri="{9D8B030D-6E8A-4147-A177-3AD203B41FA5}">
                      <a16:colId xmlns:a16="http://schemas.microsoft.com/office/drawing/2014/main" val="852072044"/>
                    </a:ext>
                  </a:extLst>
                </a:gridCol>
              </a:tblGrid>
              <a:tr h="605222">
                <a:tc gridSpan="2">
                  <a:txBody>
                    <a:bodyPr/>
                    <a:lstStyle/>
                    <a:p>
                      <a:pPr algn="ctr"/>
                      <a:r>
                        <a:rPr lang="en-US" sz="4000" dirty="0">
                          <a:latin typeface="League Spartan" panose="00000800000000000000" pitchFamily="50" charset="0"/>
                        </a:rPr>
                        <a:t>FALSE</a:t>
                      </a:r>
                      <a:endParaRPr lang="en-GB" sz="4000" dirty="0">
                        <a:latin typeface="League Spartan" panose="00000800000000000000"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rgbClr val="FF0000"/>
                    </a:solidFill>
                  </a:tcPr>
                </a:tc>
                <a:tc hMerge="1">
                  <a:txBody>
                    <a:bodyPr/>
                    <a:lstStyle/>
                    <a:p>
                      <a:endParaRPr lang="en-GB" dirty="0"/>
                    </a:p>
                  </a:txBody>
                  <a:tcPr/>
                </a:tc>
                <a:extLst>
                  <a:ext uri="{0D108BD9-81ED-4DB2-BD59-A6C34878D82A}">
                    <a16:rowId xmlns:a16="http://schemas.microsoft.com/office/drawing/2014/main" val="1713894538"/>
                  </a:ext>
                </a:extLst>
              </a:tr>
              <a:tr h="1595081">
                <a:tc>
                  <a:txBody>
                    <a:bodyPr/>
                    <a:lstStyle/>
                    <a:p>
                      <a:r>
                        <a:rPr lang="en-US" sz="2400" u="none" strike="noStrike" baseline="0" dirty="0">
                          <a:latin typeface="Lato" panose="020F0502020204030203" pitchFamily="34" charset="0"/>
                          <a:ea typeface="Lato" panose="020F0502020204030203" pitchFamily="34" charset="0"/>
                          <a:cs typeface="Lato" panose="020F0502020204030203" pitchFamily="34" charset="0"/>
                        </a:rPr>
                        <a:t>If someone is out late, they should skip their usual wind down routine (e.g. having a bath, reading a book) to make sure they get to bed as close to their normal time as possible </a:t>
                      </a:r>
                    </a:p>
                    <a:p>
                      <a:endParaRPr lang="en-US" sz="2400" u="none" strike="noStrike" baseline="0" dirty="0">
                        <a:latin typeface="Lato" panose="020F0502020204030203" pitchFamily="34" charset="0"/>
                        <a:ea typeface="Lato" panose="020F0502020204030203" pitchFamily="34" charset="0"/>
                        <a:cs typeface="Lato" panose="020F0502020204030203" pitchFamily="34" charset="0"/>
                      </a:endParaRPr>
                    </a:p>
                    <a:p>
                      <a:r>
                        <a:rPr lang="en-US" sz="2400" b="1" u="none" strike="noStrike" baseline="0" dirty="0">
                          <a:latin typeface="Lato" panose="020F0502020204030203" pitchFamily="34" charset="0"/>
                          <a:ea typeface="Lato" panose="020F0502020204030203" pitchFamily="34" charset="0"/>
                          <a:cs typeface="Lato" panose="020F0502020204030203" pitchFamily="34" charset="0"/>
                        </a:rPr>
                        <a:t>*Sleep experts recommend sticking to a 90- minute wind-down schedule daily </a:t>
                      </a:r>
                      <a:endParaRPr lang="en-GB" sz="1200" b="1" dirty="0">
                        <a:effectLst/>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tc>
                  <a:txBody>
                    <a:bodyPr/>
                    <a:lstStyle/>
                    <a:p>
                      <a:r>
                        <a:rPr lang="en-US" sz="2400" u="none" strike="noStrike" baseline="0" dirty="0">
                          <a:latin typeface="Lato" panose="020F0502020204030203" pitchFamily="34" charset="0"/>
                          <a:ea typeface="Lato" panose="020F0502020204030203" pitchFamily="34" charset="0"/>
                          <a:cs typeface="Lato" panose="020F0502020204030203" pitchFamily="34" charset="0"/>
                        </a:rPr>
                        <a:t>It’s helpful to have a TV or phone in the bedroom to help distract a person who is struggling to sleep </a:t>
                      </a:r>
                    </a:p>
                    <a:p>
                      <a:endParaRPr lang="en-US" sz="2400" u="none" strike="noStrike" baseline="0" dirty="0">
                        <a:latin typeface="Lato" panose="020F0502020204030203" pitchFamily="34" charset="0"/>
                        <a:ea typeface="Lato" panose="020F0502020204030203" pitchFamily="34" charset="0"/>
                        <a:cs typeface="Lato" panose="020F0502020204030203" pitchFamily="34" charset="0"/>
                      </a:endParaRPr>
                    </a:p>
                    <a:p>
                      <a:r>
                        <a:rPr lang="en-US" sz="2400" b="1" u="none" strike="noStrike" baseline="0" dirty="0">
                          <a:latin typeface="Lato" panose="020F0502020204030203" pitchFamily="34" charset="0"/>
                          <a:ea typeface="Lato" panose="020F0502020204030203" pitchFamily="34" charset="0"/>
                          <a:cs typeface="Lato" panose="020F0502020204030203" pitchFamily="34" charset="0"/>
                        </a:rPr>
                        <a:t>*Screen time and activities are more likely to distract from sleep and blue light from screens can disrupt the production of sleep hormones </a:t>
                      </a:r>
                      <a:r>
                        <a:rPr lang="en-US" sz="2400" u="none" strike="noStrike" kern="1200" baseline="0" dirty="0">
                          <a:latin typeface="Lato" panose="020F0502020204030203" pitchFamily="34" charset="0"/>
                          <a:ea typeface="Lato" panose="020F0502020204030203" pitchFamily="34" charset="0"/>
                          <a:cs typeface="Lato" panose="020F0502020204030203" pitchFamily="34" charset="0"/>
                        </a:rPr>
                        <a:t>	</a:t>
                      </a:r>
                      <a:endParaRPr lang="en-US" sz="2400" b="0" i="0" u="none" strike="noStrike" kern="1200" baseline="0" dirty="0">
                        <a:solidFill>
                          <a:schemeClr val="dk1"/>
                        </a:solidFill>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extLst>
                  <a:ext uri="{0D108BD9-81ED-4DB2-BD59-A6C34878D82A}">
                    <a16:rowId xmlns:a16="http://schemas.microsoft.com/office/drawing/2014/main" val="4031137598"/>
                  </a:ext>
                </a:extLst>
              </a:tr>
              <a:tr h="2070061">
                <a:tc>
                  <a:txBody>
                    <a:bodyPr/>
                    <a:lstStyle/>
                    <a:p>
                      <a:r>
                        <a:rPr lang="en-US" sz="2400" u="none" strike="noStrike" baseline="0" dirty="0">
                          <a:latin typeface="Lato" panose="020F0502020204030203" pitchFamily="34" charset="0"/>
                          <a:ea typeface="Lato" panose="020F0502020204030203" pitchFamily="34" charset="0"/>
                          <a:cs typeface="Lato" panose="020F0502020204030203" pitchFamily="34" charset="0"/>
                        </a:rPr>
                        <a:t>Caffeine is fine as long as it’s drunk at least 2 hours before sleep </a:t>
                      </a:r>
                    </a:p>
                    <a:p>
                      <a:endParaRPr lang="en-US" sz="2400" u="none" strike="noStrike" baseline="0" dirty="0">
                        <a:latin typeface="Lato" panose="020F0502020204030203" pitchFamily="34" charset="0"/>
                        <a:ea typeface="Lato" panose="020F0502020204030203" pitchFamily="34" charset="0"/>
                        <a:cs typeface="Lato" panose="020F0502020204030203" pitchFamily="34" charset="0"/>
                      </a:endParaRPr>
                    </a:p>
                    <a:p>
                      <a:r>
                        <a:rPr lang="en-US" sz="2400" b="1" u="none" strike="noStrike" baseline="0" dirty="0">
                          <a:latin typeface="Lato" panose="020F0502020204030203" pitchFamily="34" charset="0"/>
                          <a:ea typeface="Lato" panose="020F0502020204030203" pitchFamily="34" charset="0"/>
                          <a:cs typeface="Lato" panose="020F0502020204030203" pitchFamily="34" charset="0"/>
                        </a:rPr>
                        <a:t>*Doctors suggest that those finding sleep difficult should avoid caffeine for at least 6 hours before sleep </a:t>
                      </a:r>
                      <a:r>
                        <a:rPr lang="en-US" sz="2400" u="none" strike="noStrike" baseline="0" dirty="0">
                          <a:latin typeface="Lato" panose="020F0502020204030203" pitchFamily="34" charset="0"/>
                          <a:ea typeface="Lato" panose="020F0502020204030203" pitchFamily="34" charset="0"/>
                          <a:cs typeface="Lato" panose="020F0502020204030203" pitchFamily="34" charset="0"/>
                        </a:rPr>
                        <a:t>	</a:t>
                      </a:r>
                      <a:endParaRPr lang="en-US" sz="2400" b="0" i="0" u="none" strike="noStrike" baseline="0" dirty="0">
                        <a:solidFill>
                          <a:srgbClr val="000000"/>
                        </a:solidFill>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tc>
                  <a:txBody>
                    <a:bodyPr/>
                    <a:lstStyle/>
                    <a:p>
                      <a:r>
                        <a:rPr lang="en-US" sz="2400" u="none" strike="noStrike" baseline="0" dirty="0">
                          <a:latin typeface="Lato" panose="020F0502020204030203" pitchFamily="34" charset="0"/>
                          <a:ea typeface="Lato" panose="020F0502020204030203" pitchFamily="34" charset="0"/>
                          <a:cs typeface="Lato" panose="020F0502020204030203" pitchFamily="34" charset="0"/>
                        </a:rPr>
                        <a:t>Exercising before bed can help tire a person out and help them sleep </a:t>
                      </a:r>
                    </a:p>
                    <a:p>
                      <a:endParaRPr lang="en-US" sz="2400" u="none" strike="noStrike" baseline="0" dirty="0">
                        <a:latin typeface="Lato" panose="020F0502020204030203" pitchFamily="34" charset="0"/>
                        <a:ea typeface="Lato" panose="020F0502020204030203" pitchFamily="34" charset="0"/>
                        <a:cs typeface="Lato" panose="020F0502020204030203" pitchFamily="34" charset="0"/>
                      </a:endParaRPr>
                    </a:p>
                    <a:p>
                      <a:r>
                        <a:rPr lang="en-US" sz="2400" b="1" u="none" strike="noStrike" baseline="0" dirty="0">
                          <a:latin typeface="Lato" panose="020F0502020204030203" pitchFamily="34" charset="0"/>
                          <a:ea typeface="Lato" panose="020F0502020204030203" pitchFamily="34" charset="0"/>
                          <a:cs typeface="Lato" panose="020F0502020204030203" pitchFamily="34" charset="0"/>
                        </a:rPr>
                        <a:t>*Regular exercise supports sleep but it is important that exercise is completed 2-3 hours before sleep to ensure adequate wind-down time 	</a:t>
                      </a:r>
                      <a:endParaRPr lang="en-GB" sz="2400" b="1" dirty="0">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extLst>
                  <a:ext uri="{0D108BD9-81ED-4DB2-BD59-A6C34878D82A}">
                    <a16:rowId xmlns:a16="http://schemas.microsoft.com/office/drawing/2014/main" val="2244118510"/>
                  </a:ext>
                </a:extLst>
              </a:tr>
            </a:tbl>
          </a:graphicData>
        </a:graphic>
      </p:graphicFrame>
    </p:spTree>
    <p:extLst>
      <p:ext uri="{BB962C8B-B14F-4D97-AF65-F5344CB8AC3E}">
        <p14:creationId xmlns:p14="http://schemas.microsoft.com/office/powerpoint/2010/main" val="3093635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824238344"/>
              </p:ext>
            </p:extLst>
          </p:nvPr>
        </p:nvGraphicFramePr>
        <p:xfrm>
          <a:off x="233218" y="180716"/>
          <a:ext cx="11747500" cy="6400800"/>
        </p:xfrm>
        <a:graphic>
          <a:graphicData uri="http://schemas.openxmlformats.org/drawingml/2006/table">
            <a:tbl>
              <a:tblPr firstRow="1" bandRow="1">
                <a:tableStyleId>{C4B1156A-380E-4F78-BDF5-A606A8083BF9}</a:tableStyleId>
              </a:tblPr>
              <a:tblGrid>
                <a:gridCol w="5873750">
                  <a:extLst>
                    <a:ext uri="{9D8B030D-6E8A-4147-A177-3AD203B41FA5}">
                      <a16:colId xmlns:a16="http://schemas.microsoft.com/office/drawing/2014/main" val="543750505"/>
                    </a:ext>
                  </a:extLst>
                </a:gridCol>
                <a:gridCol w="5873750">
                  <a:extLst>
                    <a:ext uri="{9D8B030D-6E8A-4147-A177-3AD203B41FA5}">
                      <a16:colId xmlns:a16="http://schemas.microsoft.com/office/drawing/2014/main" val="852072044"/>
                    </a:ext>
                  </a:extLst>
                </a:gridCol>
              </a:tblGrid>
              <a:tr h="3498710">
                <a:tc>
                  <a:txBody>
                    <a:bodyPr/>
                    <a:lstStyle/>
                    <a:p>
                      <a:pPr algn="just"/>
                      <a:r>
                        <a:rPr lang="en-US" sz="2400" b="0" u="none" strike="noStrike" baseline="0" dirty="0">
                          <a:latin typeface="Lato" panose="020F0502020204030203" pitchFamily="34" charset="0"/>
                          <a:ea typeface="Lato" panose="020F0502020204030203" pitchFamily="34" charset="0"/>
                          <a:cs typeface="Lato" panose="020F0502020204030203" pitchFamily="34" charset="0"/>
                        </a:rPr>
                        <a:t>People should leave curtains open so they go to sleep and wake up with the sun cycle </a:t>
                      </a:r>
                    </a:p>
                    <a:p>
                      <a:pPr algn="just"/>
                      <a:endParaRPr lang="en-US" sz="2400" b="0" u="none" strike="noStrike" baseline="0" dirty="0">
                        <a:latin typeface="Lato" panose="020F0502020204030203" pitchFamily="34" charset="0"/>
                        <a:ea typeface="Lato" panose="020F0502020204030203" pitchFamily="34" charset="0"/>
                        <a:cs typeface="Lato" panose="020F0502020204030203" pitchFamily="34" charset="0"/>
                      </a:endParaRPr>
                    </a:p>
                    <a:p>
                      <a:pPr algn="just"/>
                      <a:endParaRPr lang="en-US" sz="2400" b="0" u="none" strike="noStrike" baseline="0" dirty="0">
                        <a:latin typeface="Lato" panose="020F0502020204030203" pitchFamily="34" charset="0"/>
                        <a:ea typeface="Lato" panose="020F0502020204030203" pitchFamily="34" charset="0"/>
                        <a:cs typeface="Lato" panose="020F0502020204030203" pitchFamily="34" charset="0"/>
                      </a:endParaRPr>
                    </a:p>
                    <a:p>
                      <a:r>
                        <a:rPr lang="en-US" sz="2400" b="1" u="none" strike="noStrike" baseline="0" dirty="0">
                          <a:latin typeface="Lato" panose="020F0502020204030203" pitchFamily="34" charset="0"/>
                          <a:ea typeface="Lato" panose="020F0502020204030203" pitchFamily="34" charset="0"/>
                          <a:cs typeface="Lato" panose="020F0502020204030203" pitchFamily="34" charset="0"/>
                        </a:rPr>
                        <a:t>*Most of us will find it difficult to sleep with street light, moonlight and car lights coming into the room – blackout curtains can help anyone sensitive to light disruption 	</a:t>
                      </a:r>
                      <a:endParaRPr lang="en-GB" sz="1200" b="1" dirty="0">
                        <a:effectLst/>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tc>
                  <a:txBody>
                    <a:bodyPr/>
                    <a:lstStyle/>
                    <a:p>
                      <a:r>
                        <a:rPr lang="en-US" sz="2400" b="0" i="0" u="none" strike="noStrike" baseline="0" dirty="0">
                          <a:solidFill>
                            <a:srgbClr val="000000"/>
                          </a:solidFill>
                          <a:latin typeface="Lato" panose="020F0502020204030203" pitchFamily="34" charset="0"/>
                          <a:ea typeface="Lato" panose="020F0502020204030203" pitchFamily="34" charset="0"/>
                          <a:cs typeface="Lato" panose="020F0502020204030203" pitchFamily="34" charset="0"/>
                        </a:rPr>
                        <a:t>Install a blue light filter on phones to help reduce the impact of screen time on the sleep cycle </a:t>
                      </a:r>
                    </a:p>
                    <a:p>
                      <a:endParaRPr lang="en-US" sz="2400" b="0" i="0" u="none" strike="noStrike" baseline="0" dirty="0">
                        <a:solidFill>
                          <a:srgbClr val="000000"/>
                        </a:solidFill>
                        <a:latin typeface="Lato" panose="020F0502020204030203" pitchFamily="34" charset="0"/>
                        <a:ea typeface="Lato" panose="020F0502020204030203" pitchFamily="34" charset="0"/>
                        <a:cs typeface="Lato" panose="020F0502020204030203" pitchFamily="34" charset="0"/>
                      </a:endParaRPr>
                    </a:p>
                    <a:p>
                      <a:r>
                        <a:rPr lang="en-US" sz="2400" b="1" i="0" u="none" strike="noStrike" baseline="0" dirty="0">
                          <a:solidFill>
                            <a:srgbClr val="000000"/>
                          </a:solidFill>
                          <a:latin typeface="Lato" panose="020F0502020204030203" pitchFamily="34" charset="0"/>
                          <a:ea typeface="Lato" panose="020F0502020204030203" pitchFamily="34" charset="0"/>
                          <a:cs typeface="Lato" panose="020F0502020204030203" pitchFamily="34" charset="0"/>
                        </a:rPr>
                        <a:t>*This may be helpful but there are no clear studies yet to demonstrate their impacts. Plus, the engagement with friends and gaming etc. still keeps the mind engaged and disrupts sleep </a:t>
                      </a:r>
                      <a:r>
                        <a:rPr lang="en-US" sz="2400" b="0" i="0" u="none" strike="noStrike" baseline="0" dirty="0">
                          <a:solidFill>
                            <a:srgbClr val="000000"/>
                          </a:solidFill>
                          <a:latin typeface="Lato" panose="020F0502020204030203" pitchFamily="34" charset="0"/>
                          <a:ea typeface="Lato" panose="020F0502020204030203" pitchFamily="34" charset="0"/>
                          <a:cs typeface="Lato" panose="020F0502020204030203" pitchFamily="34" charset="0"/>
                        </a:rPr>
                        <a:t>	</a:t>
                      </a:r>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extLst>
                  <a:ext uri="{0D108BD9-81ED-4DB2-BD59-A6C34878D82A}">
                    <a16:rowId xmlns:a16="http://schemas.microsoft.com/office/drawing/2014/main" val="4031137598"/>
                  </a:ext>
                </a:extLst>
              </a:tr>
              <a:tr h="265053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Taking a short afternoon nap after teatime is a great way to regularly top up sleep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*Naps may help some people if they are maximum 30-45 mins and taken before 3pm. It is important to ensure this does not disrupt regular sleep patterns</a:t>
                      </a:r>
                      <a:endParaRPr kumimoji="0" lang="en-GB" sz="24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tc>
                  <a:txBody>
                    <a:bodyPr/>
                    <a:lstStyle/>
                    <a:p>
                      <a:pPr algn="just"/>
                      <a:endParaRPr lang="en-GB" sz="2400" dirty="0">
                        <a:latin typeface="Lato" panose="020F0502020204030203" pitchFamily="34" charset="0"/>
                        <a:ea typeface="Lato" panose="020F0502020204030203" pitchFamily="34" charset="0"/>
                        <a:cs typeface="Lato" panose="020F0502020204030203" pitchFamily="34" charset="0"/>
                      </a:endParaRPr>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extLst>
                  <a:ext uri="{0D108BD9-81ED-4DB2-BD59-A6C34878D82A}">
                    <a16:rowId xmlns:a16="http://schemas.microsoft.com/office/drawing/2014/main" val="2244118510"/>
                  </a:ext>
                </a:extLst>
              </a:tr>
            </a:tbl>
          </a:graphicData>
        </a:graphic>
      </p:graphicFrame>
      <p:sp>
        <p:nvSpPr>
          <p:cNvPr id="5"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6993951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5" name="TextBox 4"/>
          <p:cNvSpPr txBox="1"/>
          <p:nvPr/>
        </p:nvSpPr>
        <p:spPr>
          <a:xfrm>
            <a:off x="263678" y="516259"/>
            <a:ext cx="10714182"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400" b="1" dirty="0">
                <a:solidFill>
                  <a:srgbClr val="95519E"/>
                </a:solidFill>
                <a:latin typeface="League Spartan" panose="00000800000000000000" pitchFamily="50" charset="0"/>
              </a:rPr>
              <a:t>What has been learnt?</a:t>
            </a:r>
            <a:endPar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p:txBody>
      </p:sp>
      <p:sp>
        <p:nvSpPr>
          <p:cNvPr id="10" name="TextBox 9"/>
          <p:cNvSpPr txBox="1"/>
          <p:nvPr/>
        </p:nvSpPr>
        <p:spPr>
          <a:xfrm>
            <a:off x="3901786" y="1645772"/>
            <a:ext cx="7867650" cy="4031873"/>
          </a:xfrm>
          <a:prstGeom prst="rect">
            <a:avLst/>
          </a:prstGeom>
          <a:noFill/>
        </p:spPr>
        <p:txBody>
          <a:bodyPr wrap="square" rtlCol="0">
            <a:spAutoFit/>
          </a:bodyPr>
          <a:lstStyle/>
          <a:p>
            <a:r>
              <a:rPr lang="en-US" sz="3200" dirty="0">
                <a:latin typeface="Lato" panose="020B0604020202020204" charset="0"/>
                <a:ea typeface="Lato" panose="020B0604020202020204" charset="0"/>
                <a:cs typeface="Lato" panose="020B0604020202020204" charset="0"/>
              </a:rPr>
              <a:t>Think back to Abe from the start of the lesson.</a:t>
            </a:r>
          </a:p>
          <a:p>
            <a:endParaRPr lang="en-US" sz="3200" dirty="0">
              <a:latin typeface="Lato" panose="020B0604020202020204" charset="0"/>
              <a:ea typeface="Lato" panose="020B0604020202020204" charset="0"/>
              <a:cs typeface="Lato" panose="020B0604020202020204" charset="0"/>
            </a:endParaRPr>
          </a:p>
          <a:p>
            <a:r>
              <a:rPr lang="en-US" sz="3200" dirty="0">
                <a:latin typeface="Lato" panose="020B0604020202020204" charset="0"/>
                <a:ea typeface="Lato" panose="020B0604020202020204" charset="0"/>
                <a:cs typeface="Lato" panose="020B0604020202020204" charset="0"/>
              </a:rPr>
              <a:t>Revisit your sheet, annotate your initial thoughts from the start of the lesson changing anything you now feel differently about and adding any interesting facts or comments from the lesson.</a:t>
            </a:r>
            <a:endParaRPr lang="en-GB" sz="3200" dirty="0">
              <a:latin typeface="Lato" panose="020B0604020202020204" charset="0"/>
              <a:ea typeface="Lato" panose="020B0604020202020204" charset="0"/>
              <a:cs typeface="Lato" panose="020B0604020202020204" charset="0"/>
            </a:endParaRPr>
          </a:p>
        </p:txBody>
      </p:sp>
      <p:pic>
        <p:nvPicPr>
          <p:cNvPr id="7" name="Picture 6" descr="Sleeping, Bed, Bedtime, Icon, Dream, Human, Design"/>
          <p:cNvPicPr>
            <a:picLocks noChangeAspect="1" noChangeArrowheads="1"/>
          </p:cNvPicPr>
          <p:nvPr/>
        </p:nvPicPr>
        <p:blipFill>
          <a:blip r:embed="rId3" cstate="screen">
            <a:duotone>
              <a:prstClr val="black"/>
              <a:srgbClr val="B137C9">
                <a:tint val="45000"/>
                <a:satMod val="400000"/>
              </a:srgbClr>
            </a:duotone>
            <a:extLst>
              <a:ext uri="{28A0092B-C50C-407E-A947-70E740481C1C}">
                <a14:useLocalDpi xmlns:a14="http://schemas.microsoft.com/office/drawing/2010/main"/>
              </a:ext>
            </a:extLst>
          </a:blip>
          <a:srcRect/>
          <a:stretch>
            <a:fillRect/>
          </a:stretch>
        </p:blipFill>
        <p:spPr bwMode="auto">
          <a:xfrm>
            <a:off x="455064" y="1865412"/>
            <a:ext cx="3139236" cy="3139236"/>
          </a:xfrm>
          <a:prstGeom prst="rect">
            <a:avLst/>
          </a:prstGeom>
          <a:noFill/>
          <a:extLst>
            <a:ext uri="{909E8E84-426E-40DD-AFC4-6F175D3DCCD1}">
              <a14:hiddenFill xmlns:a14="http://schemas.microsoft.com/office/drawing/2010/main">
                <a:solidFill>
                  <a:srgbClr val="FFFFFF"/>
                </a:solidFill>
              </a14:hiddenFill>
            </a:ext>
          </a:extLst>
        </p:spPr>
      </p:pic>
      <p:sp>
        <p:nvSpPr>
          <p:cNvPr id="8"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030126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8133" y="516024"/>
            <a:ext cx="10714182"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Further support</a:t>
            </a:r>
            <a:endPar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p:txBody>
      </p:sp>
      <p:sp>
        <p:nvSpPr>
          <p:cNvPr id="10" name="TextBox 9"/>
          <p:cNvSpPr txBox="1"/>
          <p:nvPr/>
        </p:nvSpPr>
        <p:spPr>
          <a:xfrm>
            <a:off x="6792687" y="1518917"/>
            <a:ext cx="5069800" cy="26776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Lato" panose="020B0604020202020204" charset="0"/>
                <a:ea typeface="Lato" panose="020B0604020202020204" charset="0"/>
                <a:cs typeface="Lato" panose="020B0604020202020204" charset="0"/>
              </a:rPr>
              <a:t>Further information and support can be found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Lato" panose="020B0604020202020204" charset="0"/>
                <a:ea typeface="Lato" panose="020B0604020202020204" charset="0"/>
                <a:cs typeface="Lato" panose="020B0604020202020204" charset="0"/>
              </a:rPr>
              <a:t>NHS</a:t>
            </a:r>
            <a:r>
              <a:rPr kumimoji="0" lang="en-US" sz="2400" b="0" i="0" u="none" strike="noStrike" kern="1200" cap="none" spc="0" normalizeH="0" noProof="0" dirty="0">
                <a:ln>
                  <a:noFill/>
                </a:ln>
                <a:effectLst/>
                <a:uLnTx/>
                <a:uFillTx/>
                <a:latin typeface="Lato" panose="020B0604020202020204" charset="0"/>
                <a:ea typeface="Lato" panose="020B0604020202020204" charset="0"/>
                <a:cs typeface="Lato" panose="020B0604020202020204" charset="0"/>
              </a:rPr>
              <a:t> Website</a:t>
            </a:r>
          </a:p>
          <a:p>
            <a:pPr lvl="0">
              <a:defRPr/>
            </a:pPr>
            <a:r>
              <a:rPr lang="en-US" sz="2400" dirty="0">
                <a:latin typeface="Lato" panose="020B0604020202020204" charset="0"/>
                <a:ea typeface="Lato" panose="020B0604020202020204" charset="0"/>
                <a:cs typeface="Lato" panose="020B0604020202020204" charset="0"/>
                <a:hlinkClick r:id="rId3"/>
              </a:rPr>
              <a:t>http://www.nhs.uk/</a:t>
            </a:r>
            <a:r>
              <a:rPr lang="en-US" sz="2400" dirty="0">
                <a:latin typeface="Lato" panose="020B0604020202020204" charset="0"/>
                <a:ea typeface="Lato" panose="020B0604020202020204" charset="0"/>
                <a:cs typeface="Lato" panose="020B060402020202020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aseline="0" dirty="0">
              <a:latin typeface="Lato" panose="020B0604020202020204" charset="0"/>
              <a:ea typeface="Lato" panose="020B0604020202020204" charset="0"/>
              <a:cs typeface="Lato" panose="020B060402020202020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noProof="0" dirty="0">
                <a:ln>
                  <a:noFill/>
                </a:ln>
                <a:effectLst/>
                <a:uLnTx/>
                <a:uFillTx/>
                <a:latin typeface="Lato" panose="020B0604020202020204" charset="0"/>
                <a:ea typeface="Lato" panose="020B0604020202020204" charset="0"/>
                <a:cs typeface="Lato" panose="020B0604020202020204" charset="0"/>
              </a:rPr>
              <a:t>The Sleep Council</a:t>
            </a:r>
          </a:p>
          <a:p>
            <a:pPr lvl="0">
              <a:defRPr/>
            </a:pPr>
            <a:r>
              <a:rPr lang="en-US" sz="2400" dirty="0">
                <a:latin typeface="Lato" panose="020B0604020202020204" charset="0"/>
                <a:ea typeface="Lato" panose="020B0604020202020204" charset="0"/>
                <a:cs typeface="Lato" panose="020B0604020202020204" charset="0"/>
                <a:hlinkClick r:id="rId4"/>
              </a:rPr>
              <a:t>https://sleepcouncil.org.uk</a:t>
            </a:r>
            <a:r>
              <a:rPr lang="en-US" sz="2400" dirty="0">
                <a:solidFill>
                  <a:prstClr val="white">
                    <a:lumMod val="50000"/>
                  </a:prstClr>
                </a:solidFill>
                <a:latin typeface="Lato" panose="020B0604020202020204" charset="0"/>
                <a:ea typeface="Lato" panose="020B0604020202020204" charset="0"/>
                <a:cs typeface="Lato" panose="020B0604020202020204" charset="0"/>
                <a:hlinkClick r:id="rId4"/>
              </a:rPr>
              <a:t>/</a:t>
            </a:r>
            <a:r>
              <a:rPr lang="en-US" sz="2400" dirty="0">
                <a:solidFill>
                  <a:prstClr val="white">
                    <a:lumMod val="50000"/>
                  </a:prstClr>
                </a:solidFill>
                <a:latin typeface="Lato" panose="020B0604020202020204" charset="0"/>
                <a:ea typeface="Lato" panose="020B0604020202020204" charset="0"/>
                <a:cs typeface="Lato" panose="020B0604020202020204" charset="0"/>
              </a:rPr>
              <a:t> </a:t>
            </a:r>
            <a:endParaRPr kumimoji="0" lang="en-US" sz="2400" b="0" i="0" u="none" strike="noStrike" kern="1200" cap="none" spc="0" normalizeH="0" baseline="0" noProof="0" dirty="0">
              <a:ln>
                <a:noFill/>
              </a:ln>
              <a:solidFill>
                <a:prstClr val="white">
                  <a:lumMod val="50000"/>
                </a:prstClr>
              </a:solidFill>
              <a:effectLst/>
              <a:uLnTx/>
              <a:uFillTx/>
              <a:latin typeface="Lato" panose="020B0604020202020204" charset="0"/>
              <a:ea typeface="Lato" panose="020B0604020202020204" charset="0"/>
              <a:cs typeface="Lato" panose="020B0604020202020204" charset="0"/>
            </a:endParaRPr>
          </a:p>
        </p:txBody>
      </p:sp>
      <p:sp>
        <p:nvSpPr>
          <p:cNvPr id="2" name="Slide Number Placeholder 1"/>
          <p:cNvSpPr>
            <a:spLocks noGrp="1"/>
          </p:cNvSpPr>
          <p:nvPr>
            <p:ph type="sldNum" sz="quarter" idx="12"/>
          </p:nvPr>
        </p:nvSpPr>
        <p:spPr>
          <a:xfrm>
            <a:off x="11635487" y="6426456"/>
            <a:ext cx="542325" cy="4315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2" name="TextBox 11"/>
          <p:cNvSpPr txBox="1"/>
          <p:nvPr/>
        </p:nvSpPr>
        <p:spPr>
          <a:xfrm>
            <a:off x="493314" y="1518917"/>
            <a:ext cx="5444348" cy="29546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If you’re worried about your sleep, you should always speak to your parent or carer or a teacher in school so they can help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You can also make an appointment to see your</a:t>
            </a:r>
            <a:r>
              <a:rPr kumimoji="0" lang="en-GB" sz="2400" b="0" i="0" u="none" strike="noStrike" kern="1200" cap="none" spc="0" normalizeH="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GP.</a:t>
            </a:r>
            <a:r>
              <a:rPr kumimoji="0" lang="en-GB"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The Sleep Council"/>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520658" y="4663477"/>
            <a:ext cx="4072954" cy="10625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Speech Bubbles, Conversation, Black, Blank, Chat"/>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550695" y="4196573"/>
            <a:ext cx="2912582" cy="1874975"/>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41501814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6043" y="519789"/>
            <a:ext cx="10714182"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More activities</a:t>
            </a:r>
            <a:endPar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6" name="Rectangle 5"/>
          <p:cNvSpPr/>
          <p:nvPr/>
        </p:nvSpPr>
        <p:spPr>
          <a:xfrm>
            <a:off x="686889" y="1263464"/>
            <a:ext cx="7539777"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effectLst/>
                <a:uLnTx/>
                <a:uFillTx/>
                <a:latin typeface="League Spartan" panose="00000800000000000000" pitchFamily="50" charset="0"/>
                <a:ea typeface="+mn-ea"/>
                <a:cs typeface="+mn-cs"/>
              </a:rPr>
              <a:t>Sleep survey</a:t>
            </a:r>
          </a:p>
        </p:txBody>
      </p:sp>
      <p:sp>
        <p:nvSpPr>
          <p:cNvPr id="9" name="Rectangle 8"/>
          <p:cNvSpPr/>
          <p:nvPr/>
        </p:nvSpPr>
        <p:spPr>
          <a:xfrm>
            <a:off x="686889" y="1786684"/>
            <a:ext cx="9638211" cy="440120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i="0" u="none" strike="noStrike" kern="1200" cap="none" spc="0" normalizeH="0" baseline="0" noProof="0" dirty="0">
                <a:ln>
                  <a:noFill/>
                </a:ln>
                <a:solidFill>
                  <a:prstClr val="black"/>
                </a:solidFill>
                <a:effectLst/>
                <a:uLnTx/>
                <a:uFillTx/>
                <a:latin typeface="Lato" panose="020B0604020202020204" charset="0"/>
                <a:ea typeface="Lato" panose="020B0604020202020204" charset="0"/>
                <a:cs typeface="Lato" panose="020B0604020202020204" charset="0"/>
              </a:rPr>
              <a:t>Plan and carry out a survey of family</a:t>
            </a:r>
            <a:r>
              <a:rPr kumimoji="0" lang="en-GB" sz="2800" i="0" u="none" strike="noStrike" kern="1200" cap="none" spc="0" normalizeH="0" noProof="0" dirty="0">
                <a:ln>
                  <a:noFill/>
                </a:ln>
                <a:solidFill>
                  <a:prstClr val="black"/>
                </a:solidFill>
                <a:effectLst/>
                <a:uLnTx/>
                <a:uFillTx/>
                <a:latin typeface="Lato" panose="020B0604020202020204" charset="0"/>
                <a:ea typeface="Lato" panose="020B0604020202020204" charset="0"/>
                <a:cs typeface="Lato" panose="020B0604020202020204" charset="0"/>
              </a:rPr>
              <a:t> and close friends about their sleep patterns.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dirty="0">
                <a:ln>
                  <a:noFill/>
                </a:ln>
                <a:solidFill>
                  <a:prstClr val="black"/>
                </a:solidFill>
                <a:effectLst/>
                <a:uLnTx/>
                <a:uFillTx/>
                <a:latin typeface="Lato" panose="020B0604020202020204" charset="0"/>
                <a:ea typeface="Lato" panose="020B0604020202020204" charset="0"/>
                <a:cs typeface="Lato" panose="020B0604020202020204" charset="0"/>
              </a:rPr>
              <a:t>Information to collect could be: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noProof="0" dirty="0">
                <a:solidFill>
                  <a:prstClr val="black"/>
                </a:solidFill>
                <a:latin typeface="Lato" panose="020B0604020202020204" charset="0"/>
                <a:ea typeface="Lato" panose="020B0604020202020204" charset="0"/>
                <a:cs typeface="Lato" panose="020B0604020202020204" charset="0"/>
              </a:rPr>
              <a:t>Bedtimes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dirty="0">
                <a:ln>
                  <a:noFill/>
                </a:ln>
                <a:solidFill>
                  <a:prstClr val="black"/>
                </a:solidFill>
                <a:effectLst/>
                <a:uLnTx/>
                <a:uFillTx/>
                <a:latin typeface="Lato" panose="020B0604020202020204" charset="0"/>
                <a:ea typeface="Lato" panose="020B0604020202020204" charset="0"/>
                <a:cs typeface="Lato" panose="020B0604020202020204" charset="0"/>
              </a:rPr>
              <a:t>Hours of sleep</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black"/>
                </a:solidFill>
                <a:latin typeface="Lato" panose="020B0604020202020204" charset="0"/>
                <a:ea typeface="Lato" panose="020B0604020202020204" charset="0"/>
                <a:cs typeface="Lato" panose="020B0604020202020204" charset="0"/>
              </a:rPr>
              <a:t>Bedtime routines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black"/>
                </a:solidFill>
                <a:latin typeface="Lato" panose="020B0604020202020204" charset="0"/>
                <a:ea typeface="Lato" panose="020B0604020202020204" charset="0"/>
                <a:cs typeface="Lato" panose="020B0604020202020204" charset="0"/>
              </a:rPr>
              <a:t>Ways to overcome insomnia</a:t>
            </a:r>
          </a:p>
          <a:p>
            <a:pPr marR="0" lvl="0" algn="l" defTabSz="914400" rtl="0" eaLnBrk="1" fontAlgn="auto" latinLnBrk="0" hangingPunct="1">
              <a:lnSpc>
                <a:spcPct val="100000"/>
              </a:lnSpc>
              <a:spcBef>
                <a:spcPts val="0"/>
              </a:spcBef>
              <a:spcAft>
                <a:spcPts val="0"/>
              </a:spcAft>
              <a:buClrTx/>
              <a:buSzTx/>
              <a:tabLst/>
              <a:defRPr/>
            </a:pPr>
            <a:endParaRPr lang="en-US" sz="2800" dirty="0">
              <a:solidFill>
                <a:prstClr val="black"/>
              </a:solidFill>
              <a:latin typeface="Lato" panose="020B0604020202020204" charset="0"/>
              <a:ea typeface="Lato" panose="020B0604020202020204" charset="0"/>
              <a:cs typeface="Lato" panose="020B0604020202020204" charset="0"/>
            </a:endParaRPr>
          </a:p>
          <a:p>
            <a:pPr marR="0" lvl="0" algn="l" defTabSz="914400" rtl="0" eaLnBrk="1" fontAlgn="auto" latinLnBrk="0" hangingPunct="1">
              <a:lnSpc>
                <a:spcPct val="100000"/>
              </a:lnSpc>
              <a:spcBef>
                <a:spcPts val="0"/>
              </a:spcBef>
              <a:spcAft>
                <a:spcPts val="0"/>
              </a:spcAft>
              <a:buClrTx/>
              <a:buSzTx/>
              <a:tabLst/>
              <a:defRPr/>
            </a:pPr>
            <a:r>
              <a:rPr lang="en-US" sz="2800" dirty="0">
                <a:solidFill>
                  <a:prstClr val="black"/>
                </a:solidFill>
                <a:latin typeface="Lato" panose="020B0604020202020204" charset="0"/>
                <a:ea typeface="Lato" panose="020B0604020202020204" charset="0"/>
                <a:cs typeface="Lato" panose="020B0604020202020204" charset="0"/>
              </a:rPr>
              <a:t>Surveys could be anonymous but questions about age and gender might be useful for further discussion.</a:t>
            </a:r>
          </a:p>
        </p:txBody>
      </p:sp>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623241" y="2491926"/>
            <a:ext cx="3346984" cy="2502174"/>
          </a:xfrm>
          <a:prstGeom prst="rect">
            <a:avLst/>
          </a:prstGeom>
        </p:spPr>
      </p:pic>
      <p:sp>
        <p:nvSpPr>
          <p:cNvPr id="8"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362730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0" name="Rectangle 9"/>
          <p:cNvSpPr/>
          <p:nvPr/>
        </p:nvSpPr>
        <p:spPr>
          <a:xfrm>
            <a:off x="5860784" y="1729121"/>
            <a:ext cx="5401498" cy="58477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effectLst/>
                <a:uLnTx/>
                <a:uFillTx/>
                <a:latin typeface="League Spartan" panose="00000800000000000000" pitchFamily="50" charset="0"/>
                <a:ea typeface="+mn-ea"/>
                <a:cs typeface="+mn-cs"/>
              </a:rPr>
              <a:t>Sleep hygiene</a:t>
            </a:r>
            <a:r>
              <a:rPr kumimoji="0" lang="en-GB" sz="3200" b="1" i="0" u="none" strike="noStrike" kern="1200" cap="none" spc="0" normalizeH="0" noProof="0" dirty="0">
                <a:ln>
                  <a:noFill/>
                </a:ln>
                <a:effectLst/>
                <a:uLnTx/>
                <a:uFillTx/>
                <a:latin typeface="League Spartan" panose="00000800000000000000" pitchFamily="50" charset="0"/>
                <a:ea typeface="+mn-ea"/>
                <a:cs typeface="+mn-cs"/>
              </a:rPr>
              <a:t> campaign</a:t>
            </a:r>
            <a:endParaRPr kumimoji="0" lang="en-GB" sz="3200" b="1" i="0" u="none" strike="noStrike" kern="1200" cap="none" spc="0" normalizeH="0" baseline="0" noProof="0" dirty="0">
              <a:ln>
                <a:noFill/>
              </a:ln>
              <a:effectLst/>
              <a:uLnTx/>
              <a:uFillTx/>
              <a:latin typeface="League Spartan" panose="00000800000000000000" pitchFamily="50" charset="0"/>
              <a:ea typeface="+mn-ea"/>
              <a:cs typeface="+mn-cs"/>
            </a:endParaRPr>
          </a:p>
        </p:txBody>
      </p:sp>
      <p:sp>
        <p:nvSpPr>
          <p:cNvPr id="11" name="Rectangle 10"/>
          <p:cNvSpPr/>
          <p:nvPr/>
        </p:nvSpPr>
        <p:spPr>
          <a:xfrm>
            <a:off x="5860784" y="2415493"/>
            <a:ext cx="6179286" cy="310854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noProof="0" dirty="0">
                <a:solidFill>
                  <a:prstClr val="black"/>
                </a:solidFill>
                <a:latin typeface="Lato" panose="020B0604020202020204" charset="0"/>
                <a:ea typeface="Lato" panose="020B0604020202020204" charset="0"/>
                <a:cs typeface="Lato" panose="020B0604020202020204" charset="0"/>
              </a:rPr>
              <a:t>Using the surveys decide which is the biggest issue for sleep hygiene.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800" noProof="0" dirty="0">
                <a:solidFill>
                  <a:prstClr val="black"/>
                </a:solidFill>
                <a:latin typeface="Lato" panose="020B0604020202020204" charset="0"/>
                <a:ea typeface="Lato" panose="020B0604020202020204" charset="0"/>
                <a:cs typeface="Lato" panose="020B0604020202020204" charset="0"/>
              </a:rPr>
              <a:t>C</a:t>
            </a:r>
            <a:r>
              <a:rPr kumimoji="0" lang="en-GB" sz="2800" b="0" i="0" u="none" strike="noStrike" kern="1200" cap="none" spc="0" normalizeH="0" noProof="0" dirty="0">
                <a:ln>
                  <a:noFill/>
                </a:ln>
                <a:solidFill>
                  <a:prstClr val="black"/>
                </a:solidFill>
                <a:effectLst/>
                <a:uLnTx/>
                <a:uFillTx/>
                <a:latin typeface="Lato" panose="020B0604020202020204" charset="0"/>
                <a:ea typeface="Lato" panose="020B0604020202020204" charset="0"/>
                <a:cs typeface="Lato" panose="020B0604020202020204" charset="0"/>
              </a:rPr>
              <a:t>reate an advertising campaign that raises awareness and suggests helpful hints for the issue.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aseline="0" dirty="0">
              <a:solidFill>
                <a:prstClr val="black"/>
              </a:solidFill>
              <a:latin typeface="Lato" panose="020B0604020202020204" charset="0"/>
              <a:ea typeface="Lato" panose="020B0604020202020204" charset="0"/>
              <a:cs typeface="Lato" panose="020B060402020202020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noProof="0" dirty="0">
                <a:ln>
                  <a:noFill/>
                </a:ln>
                <a:solidFill>
                  <a:prstClr val="black"/>
                </a:solidFill>
                <a:effectLst/>
                <a:uLnTx/>
                <a:uFillTx/>
                <a:latin typeface="Lato" panose="020B0604020202020204" charset="0"/>
                <a:ea typeface="Lato" panose="020B0604020202020204" charset="0"/>
                <a:cs typeface="Lato" panose="020B0604020202020204" charset="0"/>
              </a:rPr>
              <a:t>This could be a video, poster or leaflet.</a:t>
            </a:r>
            <a:endParaRPr kumimoji="0" lang="en-GB" sz="3600" b="0" i="0" u="none" strike="noStrike" kern="1200" cap="none" spc="0" normalizeH="0" baseline="0" noProof="0" dirty="0">
              <a:ln>
                <a:noFill/>
              </a:ln>
              <a:solidFill>
                <a:srgbClr val="95519E"/>
              </a:solidFill>
              <a:effectLst/>
              <a:uLnTx/>
              <a:uFillTx/>
              <a:latin typeface="Lato" panose="020B0604020202020204" charset="0"/>
              <a:ea typeface="Lato" panose="020B0604020202020204" charset="0"/>
              <a:cs typeface="Lato" panose="020B0604020202020204" charset="0"/>
            </a:endParaRPr>
          </a:p>
        </p:txBody>
      </p:sp>
      <p:pic>
        <p:nvPicPr>
          <p:cNvPr id="1026" name="Picture 2" descr="Startup, Meeting, Brainstorming, Business, Teamwork"/>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4616" y="1844778"/>
            <a:ext cx="5337763" cy="355850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259144" y="513528"/>
            <a:ext cx="10714182"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More activities</a:t>
            </a:r>
            <a:endPar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p:txBody>
      </p:sp>
      <p:sp>
        <p:nvSpPr>
          <p:cNvPr id="9" name="Footer Placeholder 1"/>
          <p:cNvSpPr>
            <a:spLocks noGrp="1"/>
          </p:cNvSpPr>
          <p:nvPr>
            <p:ph type="ftr" sz="quarter" idx="11"/>
          </p:nvPr>
        </p:nvSpPr>
        <p:spPr>
          <a:xfrm>
            <a:off x="0" y="658151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3517349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3275</Words>
  <Application>Microsoft Office PowerPoint</Application>
  <PresentationFormat>Widescreen</PresentationFormat>
  <Paragraphs>381</Paragraphs>
  <Slides>25</Slides>
  <Notes>22</Notes>
  <HiddenSlides>0</HiddenSlides>
  <MMClips>0</MMClips>
  <ScaleCrop>false</ScaleCrop>
  <HeadingPairs>
    <vt:vector size="6" baseType="variant">
      <vt:variant>
        <vt:lpstr>Fonts Used</vt:lpstr>
      </vt:variant>
      <vt:variant>
        <vt:i4>8</vt:i4>
      </vt:variant>
      <vt:variant>
        <vt:lpstr>Theme</vt:lpstr>
      </vt:variant>
      <vt:variant>
        <vt:i4>7</vt:i4>
      </vt:variant>
      <vt:variant>
        <vt:lpstr>Slide Titles</vt:lpstr>
      </vt:variant>
      <vt:variant>
        <vt:i4>25</vt:i4>
      </vt:variant>
    </vt:vector>
  </HeadingPairs>
  <TitlesOfParts>
    <vt:vector size="40" baseType="lpstr">
      <vt:lpstr>Open Sans Light</vt:lpstr>
      <vt:lpstr>Lato</vt:lpstr>
      <vt:lpstr>Calibri</vt:lpstr>
      <vt:lpstr>League Spartan</vt:lpstr>
      <vt:lpstr>Gill Sans MT</vt:lpstr>
      <vt:lpstr>Open Sans Extrabold</vt:lpstr>
      <vt:lpstr>Times New Roman</vt:lpstr>
      <vt:lpstr>Arial</vt:lpstr>
      <vt:lpstr>1_Office Theme</vt:lpstr>
      <vt:lpstr>2_Office Theme</vt:lpstr>
      <vt:lpstr>Office Theme</vt:lpstr>
      <vt:lpstr>3_Office Theme</vt:lpstr>
      <vt:lpstr>4_Office Theme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Sam Harvey</cp:lastModifiedBy>
  <cp:revision>129</cp:revision>
  <dcterms:created xsi:type="dcterms:W3CDTF">2019-03-04T11:32:44Z</dcterms:created>
  <dcterms:modified xsi:type="dcterms:W3CDTF">2020-10-05T11:10:51Z</dcterms:modified>
</cp:coreProperties>
</file>