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2"/>
  </p:notesMasterIdLst>
  <p:sldIdLst>
    <p:sldId id="288" r:id="rId2"/>
    <p:sldId id="278" r:id="rId3"/>
    <p:sldId id="280" r:id="rId4"/>
    <p:sldId id="261" r:id="rId5"/>
    <p:sldId id="281" r:id="rId6"/>
    <p:sldId id="275" r:id="rId7"/>
    <p:sldId id="259" r:id="rId8"/>
    <p:sldId id="276" r:id="rId9"/>
    <p:sldId id="270" r:id="rId10"/>
    <p:sldId id="271" r:id="rId11"/>
    <p:sldId id="264" r:id="rId12"/>
    <p:sldId id="265" r:id="rId13"/>
    <p:sldId id="272" r:id="rId14"/>
    <p:sldId id="266" r:id="rId15"/>
    <p:sldId id="282" r:id="rId16"/>
    <p:sldId id="283" r:id="rId17"/>
    <p:sldId id="284" r:id="rId18"/>
    <p:sldId id="285" r:id="rId19"/>
    <p:sldId id="289" r:id="rId20"/>
    <p:sldId id="287" r:id="rId21"/>
  </p:sldIdLst>
  <p:sldSz cx="12192000" cy="6858000"/>
  <p:notesSz cx="6858000" cy="9144000"/>
  <p:embeddedFontLst>
    <p:embeddedFont>
      <p:font typeface="Calibri" panose="020F0502020204030204" pitchFamily="34" charset="0"/>
      <p:regular r:id="rId23"/>
      <p:bold r:id="rId24"/>
      <p:italic r:id="rId25"/>
      <p:boldItalic r:id="rId26"/>
    </p:embeddedFont>
    <p:embeddedFont>
      <p:font typeface="Calibri Light" panose="020F0302020204030204" pitchFamily="34" charset="0"/>
      <p:regular r:id="rId27"/>
      <p:italic r:id="rId28"/>
    </p:embeddedFont>
    <p:embeddedFont>
      <p:font typeface="Gill Sans MT" panose="020B0502020104020203" pitchFamily="34" charset="0"/>
      <p:regular r:id="rId29"/>
      <p:bold r:id="rId30"/>
      <p:italic r:id="rId31"/>
      <p:boldItalic r:id="rId32"/>
    </p:embeddedFont>
    <p:embeddedFont>
      <p:font typeface="Lato" panose="020F0502020204030203" pitchFamily="34" charset="0"/>
      <p:regular r:id="rId33"/>
      <p:bold r:id="rId34"/>
      <p:italic r:id="rId35"/>
      <p:boldItalic r:id="rId36"/>
    </p:embeddedFont>
    <p:embeddedFont>
      <p:font typeface="League Spartan" panose="00000800000000000000" pitchFamily="50" charset="0"/>
      <p:bold r:id="rId37"/>
    </p:embeddedFont>
    <p:embeddedFont>
      <p:font typeface="Open Sans Extrabold" panose="020B0906030804020204" pitchFamily="34" charset="0"/>
      <p:bold r:id="rId38"/>
      <p:boldItalic r:id="rId39"/>
    </p:embeddedFont>
    <p:embeddedFont>
      <p:font typeface="Open Sans Light" panose="020B0306030504020204" pitchFamily="34" charset="0"/>
      <p:regular r:id="rId40"/>
      <p:italic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88"/>
            <p14:sldId id="278"/>
            <p14:sldId id="280"/>
            <p14:sldId id="261"/>
            <p14:sldId id="281"/>
            <p14:sldId id="275"/>
            <p14:sldId id="259"/>
            <p14:sldId id="276"/>
            <p14:sldId id="270"/>
          </p14:sldIdLst>
        </p14:section>
        <p14:section name="Pupil facing slides" id="{6426DDC9-3476-4499-A402-C5047D3C9974}">
          <p14:sldIdLst>
            <p14:sldId id="271"/>
            <p14:sldId id="264"/>
            <p14:sldId id="265"/>
            <p14:sldId id="272"/>
            <p14:sldId id="266"/>
            <p14:sldId id="282"/>
            <p14:sldId id="283"/>
            <p14:sldId id="284"/>
            <p14:sldId id="285"/>
            <p14:sldId id="289"/>
            <p14:sldId id="287"/>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 id="5" name="claire keech" initials="ck" lastIdx="8" clrIdx="4">
    <p:extLst>
      <p:ext uri="{19B8F6BF-5375-455C-9EA6-DF929625EA0E}">
        <p15:presenceInfo xmlns:p15="http://schemas.microsoft.com/office/powerpoint/2012/main" userId="43401e3d6294bfb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a:srgbClr val="6666FF"/>
    <a:srgbClr val="9966FF"/>
    <a:srgbClr val="CC99FF"/>
    <a:srgbClr val="95519E"/>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68" d="100"/>
          <a:sy n="68" d="100"/>
        </p:scale>
        <p:origin x="1262" y="5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font" Target="fonts/font17.fntdata"/><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font" Target="fonts/font18.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1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05/10/2020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www.nhs.uk/live-well/sleep-and-tiredness/healthy-sleep-tips-for-children"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13152052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3871708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759085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(10 mins)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It is important that pupils complete this activity individually</a:t>
            </a:r>
            <a:r>
              <a:rPr lang="en-US" baseline="0" dirty="0"/>
              <a:t>. Do</a:t>
            </a:r>
            <a:r>
              <a:rPr lang="en-US" dirty="0"/>
              <a:t> not guide or prompt their answers. When finished, collect in their papers.</a:t>
            </a:r>
            <a:r>
              <a:rPr lang="en-US" baseline="0" dirty="0"/>
              <a:t>  E</a:t>
            </a:r>
            <a:r>
              <a:rPr lang="en-US" dirty="0"/>
              <a:t>xplain you</a:t>
            </a:r>
            <a:r>
              <a:rPr lang="en-US" baseline="0" dirty="0"/>
              <a:t> will </a:t>
            </a:r>
            <a:r>
              <a:rPr lang="en-US" dirty="0"/>
              <a:t>revisit this work at the end of the lesson. </a:t>
            </a:r>
            <a:r>
              <a:rPr lang="en-US" baseline="0" dirty="0"/>
              <a:t> </a:t>
            </a:r>
            <a:r>
              <a:rPr lang="en-US" dirty="0"/>
              <a:t>Look through pupils’ ideas to elicit an understanding of what pupils already know about the importance of sleep and routines that promote good sleep.</a:t>
            </a:r>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253986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 explaining that this lesson will </a:t>
            </a:r>
            <a:r>
              <a:rPr lang="en-GB" sz="1200" dirty="0">
                <a:solidFill>
                  <a:schemeClr val="bg1"/>
                </a:solidFill>
                <a:latin typeface="Lato" panose="020B0604020202020204" charset="0"/>
                <a:ea typeface="Lato" panose="020B0604020202020204" charset="0"/>
                <a:cs typeface="Lato" panose="020B0604020202020204" charset="0"/>
              </a:rPr>
              <a:t>explore why sleep is so important in children’s lives, how it can sometimes be difficult to fall asleep or stay asleep, and some of the reasons for this.</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Mia’s story (5mins)</a:t>
            </a:r>
            <a:endParaRPr lang="en-US" dirty="0"/>
          </a:p>
          <a:p>
            <a:r>
              <a:rPr lang="en-GB" sz="1200" kern="1200" dirty="0">
                <a:solidFill>
                  <a:schemeClr val="tx1"/>
                </a:solidFill>
                <a:effectLst/>
                <a:latin typeface="+mn-lt"/>
                <a:ea typeface="+mn-ea"/>
                <a:cs typeface="+mn-cs"/>
              </a:rPr>
              <a:t>To the whole class, read the scenario on </a:t>
            </a:r>
            <a:r>
              <a:rPr lang="en-GB" sz="1200" i="1" kern="1200" dirty="0">
                <a:solidFill>
                  <a:schemeClr val="tx1"/>
                </a:solidFill>
                <a:effectLst/>
                <a:latin typeface="+mn-lt"/>
                <a:ea typeface="+mn-ea"/>
                <a:cs typeface="+mn-cs"/>
              </a:rPr>
              <a:t>Resource 1: Mia’s story.</a:t>
            </a:r>
          </a:p>
          <a:p>
            <a:endParaRPr lang="en-GB" sz="1200" b="0" i="1"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Ask pupils the following questions:</a:t>
            </a:r>
          </a:p>
          <a:p>
            <a:pPr marL="171450" indent="-171450">
              <a:buFont typeface="Arial" panose="020B0604020202020204" pitchFamily="34" charset="0"/>
              <a:buChar char="•"/>
            </a:pPr>
            <a:r>
              <a:rPr lang="en-GB" sz="1200" i="1" kern="1200" dirty="0">
                <a:solidFill>
                  <a:schemeClr val="tx1"/>
                </a:solidFill>
                <a:effectLst/>
                <a:latin typeface="+mn-lt"/>
                <a:ea typeface="+mn-ea"/>
                <a:cs typeface="+mn-cs"/>
              </a:rPr>
              <a:t>What does Mia’s mum say every night to show Mia that it is time for her to go to sleep?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kern="1200" dirty="0">
                <a:solidFill>
                  <a:schemeClr val="tx1"/>
                </a:solidFill>
                <a:effectLst/>
                <a:latin typeface="+mn-lt"/>
                <a:ea typeface="+mn-ea"/>
                <a:cs typeface="+mn-cs"/>
              </a:rPr>
              <a:t>What might other families say or do? </a:t>
            </a:r>
            <a:r>
              <a:rPr lang="en-GB" sz="1200" kern="1200" dirty="0">
                <a:solidFill>
                  <a:schemeClr val="tx1"/>
                </a:solidFill>
                <a:effectLst/>
                <a:latin typeface="+mn-lt"/>
                <a:ea typeface="+mn-ea"/>
                <a:cs typeface="+mn-cs"/>
              </a:rPr>
              <a:t>Encourage pupils to respond with the phrase: </a:t>
            </a:r>
            <a:r>
              <a:rPr lang="en-GB" sz="1200" i="1" kern="1200" dirty="0">
                <a:solidFill>
                  <a:schemeClr val="tx1"/>
                </a:solidFill>
                <a:effectLst/>
                <a:latin typeface="+mn-lt"/>
                <a:ea typeface="+mn-ea"/>
                <a:cs typeface="+mn-cs"/>
              </a:rPr>
              <a:t>‘Other families might…’</a:t>
            </a: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Mia has lost the snuggly that usually helps her to fall asleep, what might this snuggly be? </a:t>
            </a:r>
            <a:r>
              <a:rPr lang="en-GB" sz="1200" kern="1200" dirty="0">
                <a:solidFill>
                  <a:schemeClr val="tx1"/>
                </a:solidFill>
                <a:effectLst/>
                <a:latin typeface="+mn-lt"/>
                <a:ea typeface="+mn-ea"/>
                <a:cs typeface="+mn-cs"/>
              </a:rPr>
              <a:t>Possible answers: </a:t>
            </a:r>
            <a:r>
              <a:rPr lang="en-GB" sz="1200" i="1" kern="1200" dirty="0">
                <a:solidFill>
                  <a:schemeClr val="tx1"/>
                </a:solidFill>
                <a:effectLst/>
                <a:latin typeface="+mn-lt"/>
                <a:ea typeface="+mn-ea"/>
                <a:cs typeface="+mn-cs"/>
              </a:rPr>
              <a:t>a favourite pillow, a special blanket, toy or teddy, a thumb or dummy to suck.</a:t>
            </a:r>
            <a:r>
              <a:rPr lang="en-GB" sz="1200" kern="1200" dirty="0">
                <a:solidFill>
                  <a:schemeClr val="tx1"/>
                </a:solidFill>
                <a:effectLst/>
                <a:latin typeface="+mn-lt"/>
                <a:ea typeface="+mn-ea"/>
                <a:cs typeface="+mn-cs"/>
              </a:rPr>
              <a:t>  </a:t>
            </a: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Does everyone have a special snuggly? </a:t>
            </a:r>
            <a:r>
              <a:rPr lang="en-GB" sz="1200" i="0" kern="1200" dirty="0">
                <a:solidFill>
                  <a:schemeClr val="tx1"/>
                </a:solidFill>
                <a:effectLst/>
                <a:latin typeface="+mn-lt"/>
                <a:ea typeface="+mn-ea"/>
                <a:cs typeface="+mn-cs"/>
              </a:rPr>
              <a:t>Ensure that pupils know that this is personal choice as some people do, and some people don’t.</a:t>
            </a:r>
          </a:p>
          <a:p>
            <a:pPr marL="0" lvl="0" indent="0">
              <a:buFont typeface="Arial" panose="020B0604020202020204" pitchFamily="34" charset="0"/>
              <a:buNone/>
            </a:pPr>
            <a:endParaRPr lang="en-GB"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a:solidFill>
                  <a:schemeClr val="tx1"/>
                </a:solidFill>
                <a:effectLst/>
                <a:latin typeface="+mn-lt"/>
                <a:ea typeface="+mn-ea"/>
                <a:cs typeface="+mn-cs"/>
              </a:rPr>
              <a:t>Talk about how different families have different routines for bedtime.  Sometimes families have special words or customs that they do at bedtime, and this is a good way to mark the end of the day and shows that it’s time for sleep.</a:t>
            </a:r>
          </a:p>
          <a:p>
            <a:pPr marL="0" lvl="0" indent="0">
              <a:buFont typeface="Arial" panose="020B0604020202020204" pitchFamily="34" charset="0"/>
              <a:buNone/>
            </a:pPr>
            <a:endParaRPr lang="en-GB" sz="1200" i="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Mia’s story: Things that keep Mia awake (10 mins)</a:t>
            </a:r>
            <a:endParaRPr lang="en-US" dirty="0"/>
          </a:p>
          <a:p>
            <a:r>
              <a:rPr lang="en-GB" sz="1200" kern="1200" dirty="0">
                <a:solidFill>
                  <a:schemeClr val="tx1"/>
                </a:solidFill>
                <a:effectLst/>
                <a:latin typeface="+mn-lt"/>
                <a:ea typeface="+mn-ea"/>
                <a:cs typeface="+mn-cs"/>
              </a:rPr>
              <a:t>Draw or display a spider diagram on the board/flip chart with ‘</a:t>
            </a:r>
            <a:r>
              <a:rPr lang="en-GB" sz="1200" i="1" kern="1200" dirty="0">
                <a:solidFill>
                  <a:schemeClr val="tx1"/>
                </a:solidFill>
                <a:effectLst/>
                <a:latin typeface="+mn-lt"/>
                <a:ea typeface="+mn-ea"/>
                <a:cs typeface="+mn-cs"/>
              </a:rPr>
              <a:t>Things that keep Mia awake’</a:t>
            </a:r>
            <a:r>
              <a:rPr lang="en-GB" sz="1200" kern="1200" dirty="0">
                <a:solidFill>
                  <a:schemeClr val="tx1"/>
                </a:solidFill>
                <a:effectLst/>
                <a:latin typeface="+mn-lt"/>
                <a:ea typeface="+mn-ea"/>
                <a:cs typeface="+mn-cs"/>
              </a:rPr>
              <a:t> in the middle section.  In pairs or talk partners, pupils should discuss some of the things that are keeping Mia awake.   Volunteers should feedback their ideas to the whole class.  Record these ideas on the spider diagram, grouping them in to categories as you go.  </a:t>
            </a:r>
          </a:p>
          <a:p>
            <a:r>
              <a:rPr lang="en-GB" sz="1200" kern="1200" dirty="0">
                <a:solidFill>
                  <a:schemeClr val="tx1"/>
                </a:solidFill>
                <a:effectLst/>
                <a:latin typeface="+mn-lt"/>
                <a:ea typeface="+mn-ea"/>
                <a:cs typeface="+mn-cs"/>
              </a:rPr>
              <a:t>Some of the responses that pupils may give, and possible categories could be:</a:t>
            </a:r>
          </a:p>
          <a:p>
            <a:pPr lvl="0"/>
            <a:r>
              <a:rPr lang="en-GB" sz="1200" b="1" kern="1200" dirty="0">
                <a:solidFill>
                  <a:schemeClr val="tx1"/>
                </a:solidFill>
                <a:effectLst/>
                <a:latin typeface="+mn-lt"/>
                <a:ea typeface="+mn-ea"/>
                <a:cs typeface="+mn-cs"/>
              </a:rPr>
              <a:t>Night time fears </a:t>
            </a:r>
            <a:r>
              <a:rPr lang="en-GB" sz="1200" kern="1200" dirty="0">
                <a:solidFill>
                  <a:schemeClr val="tx1"/>
                </a:solidFill>
                <a:effectLst/>
                <a:latin typeface="+mn-lt"/>
                <a:ea typeface="+mn-ea"/>
                <a:cs typeface="+mn-cs"/>
              </a:rPr>
              <a:t>– of the dark/being alone or away from loved ones/imagined threats (such as monsters)/something she has seen or heard about</a:t>
            </a:r>
          </a:p>
          <a:p>
            <a:pPr lvl="0"/>
            <a:r>
              <a:rPr lang="en-GB" sz="1200" b="1" kern="1200" dirty="0">
                <a:solidFill>
                  <a:schemeClr val="tx1"/>
                </a:solidFill>
                <a:effectLst/>
                <a:latin typeface="+mn-lt"/>
                <a:ea typeface="+mn-ea"/>
                <a:cs typeface="+mn-cs"/>
              </a:rPr>
              <a:t>Physical</a:t>
            </a:r>
            <a:r>
              <a:rPr lang="en-GB" sz="1200" kern="1200" dirty="0">
                <a:solidFill>
                  <a:schemeClr val="tx1"/>
                </a:solidFill>
                <a:effectLst/>
                <a:latin typeface="+mn-lt"/>
                <a:ea typeface="+mn-ea"/>
                <a:cs typeface="+mn-cs"/>
              </a:rPr>
              <a:t> – busy minds/busy bodies (jumpy legs)/tummy ache – this may be a result of being worried about something/feeling unwell/thirsty or hungry</a:t>
            </a:r>
          </a:p>
          <a:p>
            <a:pPr lvl="0"/>
            <a:r>
              <a:rPr lang="en-GB" sz="1200" b="1" kern="1200" dirty="0">
                <a:solidFill>
                  <a:schemeClr val="tx1"/>
                </a:solidFill>
                <a:effectLst/>
                <a:latin typeface="+mn-lt"/>
                <a:ea typeface="+mn-ea"/>
                <a:cs typeface="+mn-cs"/>
              </a:rPr>
              <a:t>Environment</a:t>
            </a:r>
            <a:r>
              <a:rPr lang="en-GB" sz="1200" kern="1200" dirty="0">
                <a:solidFill>
                  <a:schemeClr val="tx1"/>
                </a:solidFill>
                <a:effectLst/>
                <a:latin typeface="+mn-lt"/>
                <a:ea typeface="+mn-ea"/>
                <a:cs typeface="+mn-cs"/>
              </a:rPr>
              <a:t> – noise (outside and inside)/temperature/screens or tech in sleeping area.</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Pick up on any commonalities or misconceptions and draw out the learning that most of these fears or worries are normal and that anyone can experience them.  Quite often the things that we fear at night aren’t very scary during the day – Mia isn’t scared of her wardrobe during the day, nor of being on her own in her bedroom.</a:t>
            </a:r>
            <a:endParaRPr lang="en-GB" sz="1200" i="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dirty="0"/>
          </a:p>
        </p:txBody>
      </p:sp>
    </p:spTree>
    <p:extLst>
      <p:ext uri="{BB962C8B-B14F-4D97-AF65-F5344CB8AC3E}">
        <p14:creationId xmlns:p14="http://schemas.microsoft.com/office/powerpoint/2010/main" val="12328380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What can Mia do to rest and relax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Explain to the pupils that we know that Mia had a really busy day with school, shopping, visiting family and playing.  She didn’t have a lot of time to rest or relax before going to bed.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Working in pairs or small groups pupils use </a:t>
            </a:r>
            <a:r>
              <a:rPr lang="en-GB" b="0" u="sng" baseline="0" dirty="0"/>
              <a:t>Resource 2: What can Mia do to rest and relax </a:t>
            </a:r>
            <a:r>
              <a:rPr lang="en-GB" b="0" u="none" baseline="0" dirty="0"/>
              <a:t>to sort each of the suggestions into the three categories:</a:t>
            </a:r>
          </a:p>
          <a:p>
            <a:r>
              <a:rPr lang="en-GB" sz="1200" kern="1200" dirty="0">
                <a:solidFill>
                  <a:schemeClr val="tx1"/>
                </a:solidFill>
                <a:effectLst/>
                <a:latin typeface="+mn-lt"/>
                <a:ea typeface="+mn-ea"/>
                <a:cs typeface="+mn-cs"/>
              </a:rPr>
              <a:t>1)  good suggestions for what Mia can do that might help her to rest and relax throughout her day and when she is getting ready for bed</a:t>
            </a:r>
          </a:p>
          <a:p>
            <a:r>
              <a:rPr lang="en-GB" sz="1200" kern="1200" dirty="0">
                <a:solidFill>
                  <a:schemeClr val="tx1"/>
                </a:solidFill>
                <a:effectLst/>
                <a:latin typeface="+mn-lt"/>
                <a:ea typeface="+mn-ea"/>
                <a:cs typeface="+mn-cs"/>
              </a:rPr>
              <a:t>2) suggestions that are not so good for relaxing </a:t>
            </a:r>
          </a:p>
          <a:p>
            <a:r>
              <a:rPr lang="en-GB" sz="1200" kern="1200" dirty="0">
                <a:solidFill>
                  <a:schemeClr val="tx1"/>
                </a:solidFill>
                <a:effectLst/>
                <a:latin typeface="+mn-lt"/>
                <a:ea typeface="+mn-ea"/>
                <a:cs typeface="+mn-cs"/>
              </a:rPr>
              <a:t>3) suggestions that you are unsure of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u="none" baseline="0" dirty="0"/>
              <a:t> Sorting rings can be used if required.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u="none" baseline="0" dirty="0"/>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Pupils who may require some support could be given fewer cards to sort</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Ask pupils the challenge question:</a:t>
            </a:r>
            <a:r>
              <a:rPr lang="en-GB" sz="1200" i="1" kern="1200" dirty="0">
                <a:solidFill>
                  <a:schemeClr val="tx1"/>
                </a:solidFill>
                <a:effectLst/>
                <a:latin typeface="+mn-lt"/>
                <a:ea typeface="+mn-ea"/>
                <a:cs typeface="+mn-cs"/>
              </a:rPr>
              <a:t> Do you have any ideas of your own?</a:t>
            </a:r>
            <a:r>
              <a:rPr lang="en-GB" sz="1200" kern="1200" dirty="0">
                <a:solidFill>
                  <a:schemeClr val="tx1"/>
                </a:solidFill>
                <a:effectLst/>
                <a:latin typeface="+mn-lt"/>
                <a:ea typeface="+mn-ea"/>
                <a:cs typeface="+mn-cs"/>
              </a:rPr>
              <a:t> Provide pupils with some paper for recording ideas of their own.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u="none" baseline="0" dirty="0"/>
          </a:p>
          <a:p>
            <a:r>
              <a:rPr lang="en-GB" sz="1200" kern="1200" dirty="0">
                <a:solidFill>
                  <a:schemeClr val="tx1"/>
                </a:solidFill>
                <a:effectLst/>
                <a:latin typeface="+mn-lt"/>
                <a:ea typeface="+mn-ea"/>
                <a:cs typeface="+mn-cs"/>
              </a:rPr>
              <a:t>Discuss results as a class, using the </a:t>
            </a:r>
            <a:r>
              <a:rPr lang="en-GB" sz="1200" b="1" i="0" kern="1200" dirty="0">
                <a:solidFill>
                  <a:schemeClr val="tx1"/>
                </a:solidFill>
                <a:effectLst/>
                <a:latin typeface="+mn-lt"/>
                <a:ea typeface="+mn-ea"/>
                <a:cs typeface="+mn-cs"/>
              </a:rPr>
              <a:t>expected answers </a:t>
            </a:r>
            <a:r>
              <a:rPr lang="en-GB" sz="1200" i="0" kern="1200" dirty="0">
                <a:solidFill>
                  <a:schemeClr val="tx1"/>
                </a:solidFill>
                <a:effectLst/>
                <a:latin typeface="+mn-lt"/>
                <a:ea typeface="+mn-ea"/>
                <a:cs typeface="+mn-cs"/>
              </a:rPr>
              <a:t>on </a:t>
            </a:r>
            <a:r>
              <a:rPr lang="en-GB" sz="1200" i="1" u="sng" kern="1200" dirty="0">
                <a:solidFill>
                  <a:schemeClr val="tx1"/>
                </a:solidFill>
                <a:effectLst/>
                <a:latin typeface="+mn-lt"/>
                <a:ea typeface="+mn-ea"/>
                <a:cs typeface="+mn-cs"/>
              </a:rPr>
              <a:t>Resource 2</a:t>
            </a:r>
            <a:r>
              <a:rPr lang="en-GB" sz="1200" u="sng"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to support feedback. Are there any not-so-good suggestions? Why are these not a good idea? Are there any suggestions that you’re unsure of?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An alternative to cutting out cards could be to highlight the three categories in different colours.  Pupils could then highlight each statement according to the colour of the category.</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u="sng" dirty="0"/>
          </a:p>
          <a:p>
            <a:pPr marL="0" lvl="0" indent="0">
              <a:buFont typeface="Arial" panose="020B0604020202020204" pitchFamily="34" charset="0"/>
              <a:buNone/>
            </a:pPr>
            <a:endParaRPr lang="en-GB" sz="1200" i="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dirty="0"/>
          </a:p>
        </p:txBody>
      </p:sp>
    </p:spTree>
    <p:extLst>
      <p:ext uri="{BB962C8B-B14F-4D97-AF65-F5344CB8AC3E}">
        <p14:creationId xmlns:p14="http://schemas.microsoft.com/office/powerpoint/2010/main" val="9618971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Mia’s new bedtime routine (10 mins)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GB" sz="1200" kern="1200" dirty="0">
                <a:solidFill>
                  <a:schemeClr val="tx1"/>
                </a:solidFill>
                <a:effectLst/>
                <a:latin typeface="+mn-lt"/>
                <a:ea typeface="+mn-ea"/>
                <a:cs typeface="+mn-cs"/>
              </a:rPr>
              <a:t>Ask pupils to suggest a relaxing bedtime routine for Mia.</a:t>
            </a:r>
          </a:p>
          <a:p>
            <a:r>
              <a:rPr lang="en-GB" sz="1200" kern="1200" dirty="0">
                <a:solidFill>
                  <a:schemeClr val="tx1"/>
                </a:solidFill>
                <a:effectLst/>
                <a:latin typeface="+mn-lt"/>
                <a:ea typeface="+mn-ea"/>
                <a:cs typeface="+mn-cs"/>
              </a:rPr>
              <a:t>Working in pairs, pupils are provided with cut out cards from </a:t>
            </a:r>
            <a:r>
              <a:rPr lang="en-GB" sz="1200" i="1" u="sng" kern="1200" dirty="0">
                <a:solidFill>
                  <a:schemeClr val="tx1"/>
                </a:solidFill>
                <a:effectLst/>
                <a:latin typeface="+mn-lt"/>
                <a:ea typeface="+mn-ea"/>
                <a:cs typeface="+mn-cs"/>
              </a:rPr>
              <a:t>Resource 3a: Mia’s new bedtime routine</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Using the suggestions on the cards, pupils should sequence these into a calm and relaxing bedtime routine for Mia.  They can add any of their own ideas.  Discuss the routines that pupils create and ask them to suggest something that someone might do or say to help Mia feel relaxed and ready for bed.  Identify that different families might have different night time routines, which include some of these suggestions as well as different ways to get to sleep.</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Resource 3b – pupils should sequence the cut out picture cards, and talk about the routine they have created </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Resource 3c - pupils complete the sentence starters and justify their choices.</a:t>
            </a:r>
          </a:p>
          <a:p>
            <a:pPr marL="0" lvl="0" indent="0">
              <a:buFont typeface="Arial" panose="020B0604020202020204" pitchFamily="34" charset="0"/>
              <a:buNone/>
            </a:pPr>
            <a:endParaRPr lang="en-GB" sz="1200" i="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25210438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End-point assessment (5 mins)</a:t>
            </a:r>
          </a:p>
          <a:p>
            <a:r>
              <a:rPr lang="en-GB" sz="1200" kern="1200" dirty="0">
                <a:solidFill>
                  <a:schemeClr val="tx1"/>
                </a:solidFill>
                <a:effectLst/>
                <a:latin typeface="+mn-lt"/>
                <a:ea typeface="+mn-ea"/>
                <a:cs typeface="+mn-cs"/>
              </a:rPr>
              <a:t>This is an opportunity to gather evidence of the learning that has taken place and to inform planning for subsequent learning.</a:t>
            </a:r>
          </a:p>
          <a:p>
            <a:r>
              <a:rPr lang="en-GB" sz="1200"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Return the baseline assessment activity sheets to pupils. Using a different coloured pen or pencil, pupils should add anything new that they have learned, or any questions that they have, or anything that they’d still like to find out/be able to do. If time allows, you could ask pupils to quietly reflect on one thing they would try doing if they had difficulty falling asleep.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0" dirty="0"/>
              <a:t>If time allows, you could</a:t>
            </a:r>
            <a:r>
              <a:rPr lang="en-US" i="0" baseline="0" dirty="0"/>
              <a:t> </a:t>
            </a:r>
            <a:r>
              <a:rPr lang="en-US" i="0" dirty="0"/>
              <a:t>ask pupils to quietly reflect on one thing they would consider changing about their bedtime routine to help them get better sleep.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dirty="0"/>
          </a:p>
        </p:txBody>
      </p:sp>
    </p:spTree>
    <p:extLst>
      <p:ext uri="{BB962C8B-B14F-4D97-AF65-F5344CB8AC3E}">
        <p14:creationId xmlns:p14="http://schemas.microsoft.com/office/powerpoint/2010/main" val="20622482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Signposting support</a:t>
            </a:r>
          </a:p>
          <a:p>
            <a:r>
              <a:rPr kumimoji="0" lang="en-GB" sz="1200" b="1" i="0" u="none" strike="noStrike" kern="1200" cap="none" spc="0" normalizeH="0" baseline="0" noProof="0" dirty="0">
                <a:ln>
                  <a:noFill/>
                </a:ln>
                <a:solidFill>
                  <a:prstClr val="black"/>
                </a:solidFill>
                <a:effectLst/>
                <a:uLnTx/>
                <a:uFillTx/>
                <a:latin typeface="+mn-lt"/>
                <a:ea typeface="+mn-ea"/>
                <a:cs typeface="+mn-cs"/>
              </a:rPr>
              <a:t>Important to tell pupils:</a:t>
            </a:r>
          </a:p>
          <a:p>
            <a:r>
              <a:rPr kumimoji="0" lang="en-GB" sz="1200" b="1" i="0" u="none" strike="noStrike" kern="1200" cap="none" spc="0" normalizeH="0" baseline="0" noProof="0" dirty="0">
                <a:ln>
                  <a:noFill/>
                </a:ln>
                <a:solidFill>
                  <a:prstClr val="black"/>
                </a:solidFill>
                <a:effectLst/>
                <a:uLnTx/>
                <a:uFillTx/>
                <a:latin typeface="+mn-lt"/>
                <a:ea typeface="+mn-ea"/>
                <a:cs typeface="+mn-cs"/>
              </a:rPr>
              <a:t>Remember: </a:t>
            </a:r>
            <a:r>
              <a:rPr lang="en-US" sz="1200" dirty="0">
                <a:latin typeface="Lato" panose="020F0502020204030203" pitchFamily="34" charset="0"/>
                <a:ea typeface="Lato" panose="020F0502020204030203" pitchFamily="34" charset="0"/>
                <a:cs typeface="Lato" panose="020F0502020204030203" pitchFamily="34" charset="0"/>
              </a:rPr>
              <a:t>Finding it hard to get to sleep and having night time fears or upsetting dreams is a normal part of growing up.  Even adults can sometimes find it hard to get to sleep and they have bad dreams too.  In fact anyone can have night time fears, bad dreams and trouble sleeping at any age. </a:t>
            </a:r>
          </a:p>
          <a:p>
            <a:endParaRPr lang="en-US" sz="1200" dirty="0">
              <a:latin typeface="Lato" panose="020F0502020204030203" pitchFamily="34" charset="0"/>
              <a:ea typeface="Lato" panose="020F0502020204030203" pitchFamily="34" charset="0"/>
              <a:cs typeface="Lato" panose="020F0502020204030203" pitchFamily="34" charset="0"/>
            </a:endParaRPr>
          </a:p>
          <a:p>
            <a:r>
              <a:rPr lang="en-US" sz="1200" dirty="0">
                <a:latin typeface="Lato" panose="020F0502020204030203" pitchFamily="34" charset="0"/>
                <a:ea typeface="Lato" panose="020F0502020204030203" pitchFamily="34" charset="0"/>
                <a:cs typeface="Lato" panose="020F0502020204030203" pitchFamily="34" charset="0"/>
              </a:rPr>
              <a:t>If you’re having trouble falling asleep, having bad dreams or a have any worries, it’s always a good ideas to speak to your parent or a trusted adult in school so that they can help you.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mn-lt"/>
              <a:ea typeface="+mn-ea"/>
              <a:cs typeface="+mn-cs"/>
            </a:endParaRPr>
          </a:p>
          <a:p>
            <a:r>
              <a:rPr lang="en-GB" sz="1200" kern="1200" dirty="0">
                <a:solidFill>
                  <a:schemeClr val="tx1"/>
                </a:solidFill>
                <a:effectLst/>
                <a:latin typeface="+mn-lt"/>
                <a:ea typeface="+mn-ea"/>
                <a:cs typeface="+mn-cs"/>
              </a:rPr>
              <a:t>Websites such as NHS UK provide helpful advice on ‘healthy sleep tips for children: </a:t>
            </a:r>
          </a:p>
          <a:p>
            <a:r>
              <a:rPr lang="en-GB" sz="1200" u="sng" kern="1200" dirty="0">
                <a:solidFill>
                  <a:schemeClr val="tx1"/>
                </a:solidFill>
                <a:effectLst/>
                <a:latin typeface="+mn-lt"/>
                <a:ea typeface="+mn-ea"/>
                <a:cs typeface="+mn-cs"/>
                <a:hlinkClick r:id="rId3"/>
              </a:rPr>
              <a:t>www.nhs.uk/live-well/sleep-and-tiredness/healthy-sleep-tips-for-children</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This information could be shared with pupils or with parents/carers via the school newsletter/website.</a:t>
            </a: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dirty="0"/>
          </a:p>
        </p:txBody>
      </p:sp>
    </p:spTree>
    <p:extLst>
      <p:ext uri="{BB962C8B-B14F-4D97-AF65-F5344CB8AC3E}">
        <p14:creationId xmlns:p14="http://schemas.microsoft.com/office/powerpoint/2010/main" val="41394462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Extension activity</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r>
              <a:rPr lang="en-GB" i="0" dirty="0"/>
              <a:t>This activity</a:t>
            </a:r>
            <a:r>
              <a:rPr lang="en-GB" i="0" baseline="0" dirty="0"/>
              <a:t> can be included if you have additional time in the lesson or afterwards, to challenge pupils who need to be stretched or for pupils who demonstrate a particular interest in this topic. </a:t>
            </a:r>
          </a:p>
          <a:p>
            <a:endParaRPr lang="en-GB" i="0" baseline="0" dirty="0"/>
          </a:p>
          <a:p>
            <a:r>
              <a:rPr lang="en-GB" sz="1200" kern="1200" dirty="0">
                <a:solidFill>
                  <a:schemeClr val="tx1"/>
                </a:solidFill>
                <a:effectLst/>
                <a:latin typeface="+mn-lt"/>
                <a:ea typeface="+mn-ea"/>
                <a:cs typeface="+mn-cs"/>
              </a:rPr>
              <a:t>Explain to pupils that Mia has woken up in the middle of the night because she has had a bad dream.  What ideas do they have to help her feel better and go back to sleep? </a:t>
            </a:r>
          </a:p>
          <a:p>
            <a:r>
              <a:rPr lang="en-GB" sz="1200" kern="1200" dirty="0">
                <a:solidFill>
                  <a:schemeClr val="tx1"/>
                </a:solidFill>
                <a:effectLst/>
                <a:latin typeface="+mn-lt"/>
                <a:ea typeface="+mn-ea"/>
                <a:cs typeface="+mn-cs"/>
              </a:rPr>
              <a:t>Ask pupils to discuss or record answers in pairs or small groups. </a:t>
            </a:r>
            <a:endParaRPr lang="en-GB" i="0" baseline="0" dirty="0"/>
          </a:p>
          <a:p>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20</a:t>
            </a:fld>
            <a:endParaRPr lang="en-GB" dirty="0"/>
          </a:p>
        </p:txBody>
      </p:sp>
    </p:spTree>
    <p:extLst>
      <p:ext uri="{BB962C8B-B14F-4D97-AF65-F5344CB8AC3E}">
        <p14:creationId xmlns:p14="http://schemas.microsoft.com/office/powerpoint/2010/main" val="4098375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05/10/2020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05/10/2020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05/10/2020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05/10/2020</a:t>
            </a:fld>
            <a:endParaRPr lang="en-GB" dirty="0"/>
          </a:p>
        </p:txBody>
      </p:sp>
      <p:sp>
        <p:nvSpPr>
          <p:cNvPr id="8" name="Footer Placeholder 7"/>
          <p:cNvSpPr>
            <a:spLocks noGrp="1"/>
          </p:cNvSpPr>
          <p:nvPr>
            <p:ph type="ftr" sz="quarter" idx="11"/>
          </p:nvPr>
        </p:nvSpPr>
        <p:spPr/>
        <p:txBody>
          <a:bodyPr/>
          <a:lstStyle/>
          <a:p>
            <a:r>
              <a:rPr lang="en-GB" dirty="0"/>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05/10/2020</a:t>
            </a:fld>
            <a:endParaRPr lang="en-GB" dirty="0"/>
          </a:p>
        </p:txBody>
      </p:sp>
      <p:sp>
        <p:nvSpPr>
          <p:cNvPr id="4" name="Footer Placeholder 3"/>
          <p:cNvSpPr>
            <a:spLocks noGrp="1"/>
          </p:cNvSpPr>
          <p:nvPr>
            <p:ph type="ftr" sz="quarter" idx="11"/>
          </p:nvPr>
        </p:nvSpPr>
        <p:spPr/>
        <p:txBody>
          <a:bodyPr/>
          <a:lstStyle/>
          <a:p>
            <a:r>
              <a:rPr lang="en-GB" dirty="0"/>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05/10/2020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05/10/2020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05/10/2020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05/10/2020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528272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curriculum-and-resources/resources/sleep-factor-lesson-plans"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png"/><Relationship Id="rId7" Type="http://schemas.openxmlformats.org/officeDocument/2006/relationships/hyperlink" Target="http://www.pshe-association.org.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hyperlink" Target="http://www.nhs.uk/live-well/sleep-and-tiredness/healthy-sleep-tips-for-children"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640468" y="4751350"/>
            <a:ext cx="7601921" cy="1077218"/>
          </a:xfrm>
          <a:prstGeom prst="rect">
            <a:avLst/>
          </a:prstGeom>
          <a:noFill/>
        </p:spPr>
        <p:txBody>
          <a:bodyPr wrap="square" rtlCol="0">
            <a:spAutoFit/>
          </a:bodyPr>
          <a:lstStyle/>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Taking care of myself:</a:t>
            </a:r>
          </a:p>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Ready for sleep</a:t>
            </a: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1303276" y="2975542"/>
            <a:ext cx="6778172" cy="1754326"/>
          </a:xfrm>
          <a:prstGeom prst="rect">
            <a:avLst/>
          </a:prstGeom>
          <a:solidFill>
            <a:srgbClr val="95519E"/>
          </a:solidFill>
        </p:spPr>
        <p:txBody>
          <a:bodyPr wrap="square" rtlCol="0">
            <a:spAutoFit/>
          </a:bodyPr>
          <a:lstStyle/>
          <a:p>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  The Sleep Factor</a:t>
            </a:r>
          </a:p>
          <a:p>
            <a:pPr algn="ctr"/>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KS1</a:t>
            </a:r>
          </a:p>
        </p:txBody>
      </p:sp>
      <p:pic>
        <p:nvPicPr>
          <p:cNvPr id="21" name="Picture 20">
            <a:hlinkClick r:id="rId3"/>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246406" y="2805827"/>
            <a:ext cx="2404173" cy="3400743"/>
          </a:xfrm>
          <a:prstGeom prst="rect">
            <a:avLst/>
          </a:prstGeom>
          <a:ln>
            <a:solidFill>
              <a:srgbClr val="95519E"/>
            </a:solidFill>
          </a:ln>
        </p:spPr>
      </p:pic>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2018 	</a:t>
            </a:r>
            <a:r>
              <a:rPr lang="en-GB" dirty="0"/>
              <a:t> </a:t>
            </a:r>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7393" y="363207"/>
            <a:ext cx="1814538" cy="1024390"/>
          </a:xfrm>
          <a:prstGeom prst="rect">
            <a:avLst/>
          </a:prstGeom>
        </p:spPr>
      </p:pic>
      <p:pic>
        <p:nvPicPr>
          <p:cNvPr id="3" name="Picture 2"/>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750846" y="1360866"/>
            <a:ext cx="1523574" cy="1104039"/>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3457973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pic>
        <p:nvPicPr>
          <p:cNvPr id="4" name="Picture 3"/>
          <p:cNvPicPr>
            <a:picLocks noChangeAspect="1"/>
          </p:cNvPicPr>
          <p:nvPr/>
        </p:nvPicPr>
        <p:blipFill>
          <a:blip r:embed="rId3"/>
          <a:stretch>
            <a:fillRect/>
          </a:stretch>
        </p:blipFill>
        <p:spPr>
          <a:xfrm>
            <a:off x="10559335" y="6053652"/>
            <a:ext cx="1048603" cy="762066"/>
          </a:xfrm>
          <a:prstGeom prst="rect">
            <a:avLst/>
          </a:prstGeom>
        </p:spPr>
      </p:pic>
    </p:spTree>
    <p:extLst>
      <p:ext uri="{BB962C8B-B14F-4D97-AF65-F5344CB8AC3E}">
        <p14:creationId xmlns:p14="http://schemas.microsoft.com/office/powerpoint/2010/main" val="3388793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pic>
        <p:nvPicPr>
          <p:cNvPr id="6" name="Picture 5"/>
          <p:cNvPicPr>
            <a:picLocks noChangeAspect="1"/>
          </p:cNvPicPr>
          <p:nvPr/>
        </p:nvPicPr>
        <p:blipFill>
          <a:blip r:embed="rId6"/>
          <a:stretch>
            <a:fillRect/>
          </a:stretch>
        </p:blipFill>
        <p:spPr>
          <a:xfrm>
            <a:off x="10474875" y="6006117"/>
            <a:ext cx="1048603" cy="762066"/>
          </a:xfrm>
          <a:prstGeom prst="rect">
            <a:avLst/>
          </a:prstGeom>
        </p:spPr>
      </p:pic>
    </p:spTree>
    <p:extLst>
      <p:ext uri="{BB962C8B-B14F-4D97-AF65-F5344CB8AC3E}">
        <p14:creationId xmlns:p14="http://schemas.microsoft.com/office/powerpoint/2010/main" val="2428486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65425" y="1734539"/>
            <a:ext cx="5949701" cy="5262979"/>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This lesson explores why sleep is so important in children’s lives, how it can sometimes be difficult to fall asleep or stay asleep, and some of the reasons for this. It considers what young children can do to help themselves foster good habits that can help them to fall asleep. </a:t>
            </a:r>
          </a:p>
          <a:p>
            <a:endParaRPr lang="en-GB" sz="2400" dirty="0">
              <a:solidFill>
                <a:schemeClr val="bg1"/>
              </a:solidFill>
              <a:latin typeface="Lato" panose="020B0604020202020204" charset="0"/>
              <a:ea typeface="Lato" panose="020B0604020202020204" charset="0"/>
              <a:cs typeface="Lato" panose="020B0604020202020204" charset="0"/>
            </a:endParaRPr>
          </a:p>
          <a:p>
            <a:r>
              <a:rPr lang="en-GB" sz="2400" dirty="0">
                <a:solidFill>
                  <a:schemeClr val="bg1"/>
                </a:solidFill>
                <a:latin typeface="Lato" panose="020B0604020202020204" charset="0"/>
                <a:ea typeface="Lato" panose="020B0604020202020204" charset="0"/>
                <a:cs typeface="Lato" panose="020B0604020202020204" charset="0"/>
              </a:rPr>
              <a:t>This lesson is written to accompany the KS2-4 Sleep Factor lessons which promote the development of healthy sleep habits</a:t>
            </a:r>
            <a:endParaRPr lang="en-GB" sz="2400" dirty="0"/>
          </a:p>
          <a:p>
            <a:endParaRPr lang="en-GB" sz="2400" dirty="0">
              <a:solidFill>
                <a:schemeClr val="bg1"/>
              </a:solidFill>
              <a:latin typeface="Lato" panose="020B0604020202020204" charset="0"/>
              <a:ea typeface="Lato" panose="020B0604020202020204" charset="0"/>
              <a:cs typeface="Lato" panose="020B0604020202020204" charset="0"/>
            </a:endParaRPr>
          </a:p>
          <a:p>
            <a:endParaRPr lang="en-GB" sz="2400" dirty="0">
              <a:solidFill>
                <a:schemeClr val="bg1"/>
              </a:solidFill>
              <a:latin typeface="Lato" panose="020B0604020202020204" charset="0"/>
              <a:ea typeface="Lato" panose="020B0604020202020204" charset="0"/>
              <a:cs typeface="Lato" panose="020B0604020202020204" charset="0"/>
            </a:endParaRPr>
          </a:p>
          <a:p>
            <a:endParaRPr lang="en-GB" sz="2400" dirty="0">
              <a:solidFill>
                <a:schemeClr val="bg1"/>
              </a:solidFill>
              <a:latin typeface="Lato" panose="020B0604020202020204" charset="0"/>
              <a:ea typeface="Lato" panose="020B0604020202020204" charset="0"/>
              <a:cs typeface="Lato" panose="020B060402020202020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6859517" y="1772255"/>
            <a:ext cx="5098957" cy="2677656"/>
          </a:xfrm>
          <a:prstGeom prst="rect">
            <a:avLst/>
          </a:prstGeom>
        </p:spPr>
        <p:txBody>
          <a:bodyPr wrap="square">
            <a:spAutoFit/>
          </a:bodyPr>
          <a:lstStyle/>
          <a:p>
            <a:r>
              <a:rPr lang="en-GB" sz="2400" dirty="0">
                <a:solidFill>
                  <a:schemeClr val="bg1"/>
                </a:solidFill>
                <a:latin typeface="Lato" panose="020B0604020202020204" charset="0"/>
                <a:ea typeface="Lato" panose="020B0604020202020204" charset="0"/>
                <a:cs typeface="Lato" panose="020B0604020202020204" charset="0"/>
              </a:rPr>
              <a:t>This lesson is best used within units of work on healthy lifestyles including physical wellbeing; preparing for transition to key stage 2 or during teaching about mental health.</a:t>
            </a:r>
          </a:p>
          <a:p>
            <a:endParaRPr lang="en-GB" sz="2400" dirty="0">
              <a:solidFill>
                <a:schemeClr val="bg1"/>
              </a:solidFill>
              <a:latin typeface="Lato" panose="020B0604020202020204" charset="0"/>
              <a:ea typeface="Lato" panose="020B0604020202020204" charset="0"/>
              <a:cs typeface="Lato" panose="020B0604020202020204" charset="0"/>
            </a:endParaRPr>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a:solidFill>
                  <a:schemeClr val="bg1"/>
                </a:solidFill>
              </a:rPr>
              <a:t>© PSHE Association 2018 	 </a:t>
            </a:r>
          </a:p>
        </p:txBody>
      </p:sp>
      <p:sp>
        <p:nvSpPr>
          <p:cNvPr id="12" name="TextBox 11"/>
          <p:cNvSpPr txBox="1"/>
          <p:nvPr/>
        </p:nvSpPr>
        <p:spPr>
          <a:xfrm>
            <a:off x="650055"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2" name="Picture 1"/>
          <p:cNvPicPr>
            <a:picLocks noChangeAspect="1"/>
          </p:cNvPicPr>
          <p:nvPr/>
        </p:nvPicPr>
        <p:blipFill>
          <a:blip r:embed="rId3"/>
          <a:stretch>
            <a:fillRect/>
          </a:stretch>
        </p:blipFill>
        <p:spPr>
          <a:xfrm>
            <a:off x="10401002" y="5987511"/>
            <a:ext cx="1048603" cy="762066"/>
          </a:xfrm>
          <a:prstGeom prst="rect">
            <a:avLst/>
          </a:prstGeom>
        </p:spPr>
      </p:pic>
    </p:spTree>
    <p:extLst>
      <p:ext uri="{BB962C8B-B14F-4D97-AF65-F5344CB8AC3E}">
        <p14:creationId xmlns:p14="http://schemas.microsoft.com/office/powerpoint/2010/main" val="485573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658383" y="1308241"/>
            <a:ext cx="10818438" cy="6001643"/>
          </a:xfrm>
          <a:prstGeom prst="rect">
            <a:avLst/>
          </a:prstGeom>
          <a:noFill/>
        </p:spPr>
        <p:txBody>
          <a:bodyPr wrap="square" rtlCol="0">
            <a:spAutoFit/>
          </a:bodyPr>
          <a:lstStyle/>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5-7 year olds:</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require 10-11 hours of sleep per night, but many only average between 9-10 hours although the amount of sleep required will vary between individuals</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may wake briefly throughout the night</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may experience sleep problems such as: nighttime fears, nightmares, sleepwalking, sleep terrors and snoring,</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need a regular sleep schedule – waking up and going to sleep at the same time, before 9pm every day (including weekends)</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should have bedtime routines that include time limited calming activities such as a bath and bedtime stories</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should avoid screen use or overly energetic activities an hour before bed</a:t>
            </a:r>
          </a:p>
          <a:p>
            <a:pPr marL="342900" indent="-342900">
              <a:buFont typeface="Arial" panose="020B0604020202020204" pitchFamily="34" charset="0"/>
              <a:buChar char="•"/>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should avoid high sugar products, such as tea, sweets and fizzy drinks, particularly during the afternoon and evening</a:t>
            </a:r>
          </a:p>
          <a:p>
            <a:pPr marL="342900" indent="-342900">
              <a:buFont typeface="Arial" panose="020B0604020202020204" pitchFamily="34" charset="0"/>
              <a:buChar char="•"/>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4" name="Footer Placeholder 3"/>
          <p:cNvSpPr>
            <a:spLocks noGrp="1"/>
          </p:cNvSpPr>
          <p:nvPr>
            <p:ph type="ftr" sz="quarter" idx="4294967295"/>
          </p:nvPr>
        </p:nvSpPr>
        <p:spPr>
          <a:xfrm>
            <a:off x="219469" y="6397026"/>
            <a:ext cx="12192000" cy="307975"/>
          </a:xfrm>
        </p:spPr>
        <p:txBody>
          <a:bodyPr/>
          <a:lstStyle/>
          <a:p>
            <a:r>
              <a:rPr lang="en-GB" dirty="0">
                <a:solidFill>
                  <a:schemeClr val="bg1"/>
                </a:solidFill>
              </a:rPr>
              <a:t>© PSHE Association 2018 	 </a:t>
            </a:r>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2" name="Picture 1"/>
          <p:cNvPicPr>
            <a:picLocks noChangeAspect="1"/>
          </p:cNvPicPr>
          <p:nvPr/>
        </p:nvPicPr>
        <p:blipFill>
          <a:blip r:embed="rId3"/>
          <a:stretch>
            <a:fillRect/>
          </a:stretch>
        </p:blipFill>
        <p:spPr>
          <a:xfrm>
            <a:off x="10401002" y="6066379"/>
            <a:ext cx="1048603" cy="762066"/>
          </a:xfrm>
          <a:prstGeom prst="rect">
            <a:avLst/>
          </a:prstGeom>
        </p:spPr>
      </p:pic>
    </p:spTree>
    <p:extLst>
      <p:ext uri="{BB962C8B-B14F-4D97-AF65-F5344CB8AC3E}">
        <p14:creationId xmlns:p14="http://schemas.microsoft.com/office/powerpoint/2010/main" val="2275695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99697"/>
            <a:ext cx="0" cy="6658303"/>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4201" y="1256486"/>
            <a:ext cx="7426640" cy="2948839"/>
          </a:xfrm>
          <a:prstGeom prst="rect">
            <a:avLst/>
          </a:prstGeom>
          <a:noFill/>
          <a:ln>
            <a:solidFill>
              <a:srgbClr val="95519E"/>
            </a:solidFill>
          </a:ln>
        </p:spPr>
        <p:txBody>
          <a:bodyPr wrap="square" tIns="180000" bIns="180000"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The engagement of parents in this topic would be advantageous. Parents could be informed via the school newsletter, website or blog – they may wish to discuss their family’s sleep routines with their children.  Healthy sleep tips are suggested in the ‘signposting support’ section which could be shared with parents.</a:t>
            </a:r>
          </a:p>
        </p:txBody>
      </p:sp>
      <p:sp>
        <p:nvSpPr>
          <p:cNvPr id="11" name="TextBox 10"/>
          <p:cNvSpPr txBox="1"/>
          <p:nvPr/>
        </p:nvSpPr>
        <p:spPr>
          <a:xfrm>
            <a:off x="365767" y="373634"/>
            <a:ext cx="8729765" cy="769441"/>
          </a:xfrm>
          <a:prstGeom prst="rect">
            <a:avLst/>
          </a:prstGeom>
          <a:noFill/>
          <a:ln>
            <a:noFill/>
          </a:ln>
        </p:spPr>
        <p:txBody>
          <a:bodyPr wrap="square" rtlCol="0">
            <a:spAutoFit/>
          </a:bodyPr>
          <a:lstStyle/>
          <a:p>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Working with parents</a:t>
            </a: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954040" y="4118924"/>
            <a:ext cx="2449231" cy="2065954"/>
          </a:xfrm>
          <a:prstGeom prst="rect">
            <a:avLst/>
          </a:prstGeom>
        </p:spPr>
      </p:pic>
      <p:sp>
        <p:nvSpPr>
          <p:cNvPr id="12" name="TextBox 11"/>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5" name="Footer Placeholder 3"/>
          <p:cNvSpPr txBox="1">
            <a:spLocks/>
          </p:cNvSpPr>
          <p:nvPr/>
        </p:nvSpPr>
        <p:spPr>
          <a:xfrm>
            <a:off x="95003" y="6476239"/>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pic>
        <p:nvPicPr>
          <p:cNvPr id="4" name="Picture 3"/>
          <p:cNvPicPr>
            <a:picLocks noChangeAspect="1"/>
          </p:cNvPicPr>
          <p:nvPr/>
        </p:nvPicPr>
        <p:blipFill>
          <a:blip r:embed="rId4"/>
          <a:stretch>
            <a:fillRect/>
          </a:stretch>
        </p:blipFill>
        <p:spPr>
          <a:xfrm>
            <a:off x="10578401" y="5949526"/>
            <a:ext cx="1048603" cy="762066"/>
          </a:xfrm>
          <a:prstGeom prst="rect">
            <a:avLst/>
          </a:prstGeom>
        </p:spPr>
      </p:pic>
      <p:pic>
        <p:nvPicPr>
          <p:cNvPr id="6" name="Picture 5"/>
          <p:cNvPicPr>
            <a:picLocks noChangeAspect="1"/>
          </p:cNvPicPr>
          <p:nvPr/>
        </p:nvPicPr>
        <p:blipFill>
          <a:blip r:embed="rId5"/>
          <a:stretch>
            <a:fillRect/>
          </a:stretch>
        </p:blipFill>
        <p:spPr>
          <a:xfrm>
            <a:off x="8885154" y="1766714"/>
            <a:ext cx="2811249" cy="3016301"/>
          </a:xfrm>
          <a:prstGeom prst="rect">
            <a:avLst/>
          </a:prstGeom>
        </p:spPr>
      </p:pic>
    </p:spTree>
    <p:extLst>
      <p:ext uri="{BB962C8B-B14F-4D97-AF65-F5344CB8AC3E}">
        <p14:creationId xmlns:p14="http://schemas.microsoft.com/office/powerpoint/2010/main" val="356969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44387"/>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3" name="TextBox 12"/>
          <p:cNvSpPr txBox="1"/>
          <p:nvPr/>
        </p:nvSpPr>
        <p:spPr>
          <a:xfrm>
            <a:off x="513085" y="2800357"/>
            <a:ext cx="9010925" cy="341349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1"/>
            <a:endParaRPr lang="en-GB" b="1" dirty="0">
              <a:latin typeface="League Spartan" panose="00000800000000000000" pitchFamily="50" charset="0"/>
            </a:endParaRPr>
          </a:p>
          <a:p>
            <a:pPr lvl="3"/>
            <a:endParaRPr lang="en-GB" sz="400" b="1" dirty="0">
              <a:latin typeface="Gill Sans MT" panose="020B0502020104020203" pitchFamily="34" charset="0"/>
            </a:endParaRPr>
          </a:p>
          <a:p>
            <a:pPr marL="457200" indent="-457200">
              <a:spcAft>
                <a:spcPts val="600"/>
              </a:spcAft>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Describe some reasons why sleep is important</a:t>
            </a:r>
          </a:p>
          <a:p>
            <a:pPr marL="457200" indent="-457200">
              <a:spcAft>
                <a:spcPts val="600"/>
              </a:spcAft>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Recognise some things that may be stopping us getting to sleep and ideas to manage them</a:t>
            </a:r>
          </a:p>
          <a:p>
            <a:pPr marL="457200" indent="-457200">
              <a:spcAft>
                <a:spcPts val="600"/>
              </a:spcAft>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Identify some things that might help us get to sleep (including rest and relaxation)</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538199"/>
            <a:ext cx="9010925" cy="201593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20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About the things that will help us to fall asleep and get a good night’s sleep</a:t>
            </a:r>
            <a:endParaRPr lang="en-GB" sz="900" b="1" dirty="0">
              <a:latin typeface="Lato" panose="020F0502020204030203" pitchFamily="34" charset="0"/>
              <a:ea typeface="Lato" panose="020F0502020204030203" pitchFamily="34" charset="0"/>
              <a:cs typeface="Lato" panose="020F0502020204030203" pitchFamily="34" charset="0"/>
            </a:endParaRPr>
          </a:p>
          <a:p>
            <a:pPr lvl="1">
              <a:lnSpc>
                <a:spcPct val="200000"/>
              </a:lnSpc>
              <a:buSzPct val="202000"/>
            </a:pPr>
            <a:endParaRPr lang="en-GB" sz="500" b="1" dirty="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a:ext>
            </a:extLst>
          </a:blip>
          <a:srcRect l="10502" r="10174"/>
          <a:stretch/>
        </p:blipFill>
        <p:spPr>
          <a:xfrm>
            <a:off x="687044" y="2800357"/>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20" name="Footer Placeholder 3"/>
          <p:cNvSpPr txBox="1">
            <a:spLocks/>
          </p:cNvSpPr>
          <p:nvPr/>
        </p:nvSpPr>
        <p:spPr>
          <a:xfrm>
            <a:off x="0" y="644771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pic>
        <p:nvPicPr>
          <p:cNvPr id="3" name="Picture 2"/>
          <p:cNvPicPr>
            <a:picLocks noChangeAspect="1"/>
          </p:cNvPicPr>
          <p:nvPr/>
        </p:nvPicPr>
        <p:blipFill>
          <a:blip r:embed="rId6"/>
          <a:stretch>
            <a:fillRect/>
          </a:stretch>
        </p:blipFill>
        <p:spPr>
          <a:xfrm>
            <a:off x="10401002" y="6066685"/>
            <a:ext cx="1048603" cy="762066"/>
          </a:xfrm>
          <a:prstGeom prst="rect">
            <a:avLst/>
          </a:prstGeom>
        </p:spPr>
      </p:pic>
    </p:spTree>
    <p:extLst>
      <p:ext uri="{BB962C8B-B14F-4D97-AF65-F5344CB8AC3E}">
        <p14:creationId xmlns:p14="http://schemas.microsoft.com/office/powerpoint/2010/main" val="1244660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16" name="TextBox 15"/>
          <p:cNvSpPr txBox="1"/>
          <p:nvPr/>
        </p:nvSpPr>
        <p:spPr>
          <a:xfrm>
            <a:off x="388762" y="1442174"/>
            <a:ext cx="5494464" cy="290848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a:latin typeface="League Spartan" panose="00000800000000000000" pitchFamily="50" charset="0"/>
              </a:rPr>
              <a:t>Climate for learning</a:t>
            </a:r>
          </a:p>
          <a:p>
            <a:pPr lvl="3"/>
            <a:endParaRPr lang="en-GB" sz="1100" b="1" dirty="0">
              <a:latin typeface="Gill Sans MT" panose="020B0502020104020203" pitchFamily="34" charset="0"/>
            </a:endParaRPr>
          </a:p>
          <a:p>
            <a:pPr lvl="3"/>
            <a:r>
              <a:rPr lang="en-US" sz="1600" b="1"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confidentiality, communication and handling questions effectively</a:t>
            </a:r>
          </a:p>
          <a:p>
            <a:pPr lvl="3"/>
            <a:endParaRPr lang="en-US" sz="1600" b="1" dirty="0">
              <a:latin typeface="Lato" panose="020F0502020204030203" pitchFamily="34" charset="0"/>
              <a:ea typeface="Lato" panose="020F0502020204030203" pitchFamily="34" charset="0"/>
              <a:cs typeface="Lato" panose="020F0502020204030203" pitchFamily="34" charset="0"/>
            </a:endParaRPr>
          </a:p>
          <a:p>
            <a:pPr lvl="3"/>
            <a:endParaRPr lang="en-GB" sz="1600" b="1"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10146" y="1559881"/>
            <a:ext cx="887768" cy="887768"/>
          </a:xfrm>
          <a:prstGeom prst="rect">
            <a:avLst/>
          </a:prstGeom>
        </p:spPr>
      </p:pic>
      <p:sp>
        <p:nvSpPr>
          <p:cNvPr id="21" name="TextBox 20"/>
          <p:cNvSpPr txBox="1"/>
          <p:nvPr/>
        </p:nvSpPr>
        <p:spPr>
          <a:xfrm>
            <a:off x="6078679" y="1466820"/>
            <a:ext cx="5833242" cy="325493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200" b="1" dirty="0">
                <a:latin typeface="League Spartan" panose="00000800000000000000" pitchFamily="50" charset="0"/>
              </a:rPr>
              <a:t>Resources required</a:t>
            </a:r>
          </a:p>
          <a:p>
            <a:pPr lvl="3"/>
            <a:endParaRPr lang="en-GB" sz="800" b="1" dirty="0">
              <a:latin typeface="Gill Sans MT" panose="020B0502020104020203" pitchFamily="34" charset="0"/>
            </a:endParaRPr>
          </a:p>
          <a:p>
            <a:pPr marL="457200" indent="-457200">
              <a:lnSpc>
                <a:spcPct val="150000"/>
              </a:lnSpc>
              <a:buSzPct val="202000"/>
              <a:buBlip>
                <a:blip r:embed="rId4"/>
              </a:buBlip>
            </a:pPr>
            <a:r>
              <a:rPr lang="en-GB" sz="1700" dirty="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lnSpc>
                <a:spcPct val="150000"/>
              </a:lnSpc>
              <a:buSzPct val="202000"/>
              <a:buBlip>
                <a:blip r:embed="rId4"/>
              </a:buBlip>
            </a:pPr>
            <a:r>
              <a:rPr lang="en-GB" sz="1700" dirty="0">
                <a:latin typeface="Lato" panose="020F0502020204030203" pitchFamily="34" charset="0"/>
                <a:ea typeface="Lato" panose="020F0502020204030203" pitchFamily="34" charset="0"/>
                <a:cs typeface="Lato" panose="020F0502020204030203" pitchFamily="34" charset="0"/>
              </a:rPr>
              <a:t>Resource 1: Mia’s story</a:t>
            </a:r>
          </a:p>
          <a:p>
            <a:pPr marL="457200" indent="-457200">
              <a:lnSpc>
                <a:spcPct val="150000"/>
              </a:lnSpc>
              <a:buSzPct val="202000"/>
              <a:buBlip>
                <a:blip r:embed="rId4"/>
              </a:buBlip>
            </a:pPr>
            <a:r>
              <a:rPr lang="en-GB" sz="1700" dirty="0">
                <a:latin typeface="Lato" panose="020F0502020204030203" pitchFamily="34" charset="0"/>
                <a:ea typeface="Lato" panose="020F0502020204030203" pitchFamily="34" charset="0"/>
                <a:cs typeface="Lato" panose="020F0502020204030203" pitchFamily="34" charset="0"/>
              </a:rPr>
              <a:t>Resource 2: What can Mia do to rest and relax?</a:t>
            </a:r>
          </a:p>
          <a:p>
            <a:pPr marL="457200" indent="-457200">
              <a:lnSpc>
                <a:spcPct val="150000"/>
              </a:lnSpc>
              <a:buSzPct val="202000"/>
              <a:buBlip>
                <a:blip r:embed="rId4"/>
              </a:buBlip>
            </a:pPr>
            <a:r>
              <a:rPr lang="en-GB" sz="1700" dirty="0">
                <a:latin typeface="Lato" panose="020F0502020204030203" pitchFamily="34" charset="0"/>
                <a:ea typeface="Lato" panose="020F0502020204030203" pitchFamily="34" charset="0"/>
                <a:cs typeface="Lato" panose="020F0502020204030203" pitchFamily="34" charset="0"/>
              </a:rPr>
              <a:t>Resources 3a: Mia’s new bedtime routine</a:t>
            </a:r>
          </a:p>
          <a:p>
            <a:pPr marL="457200" indent="-457200">
              <a:lnSpc>
                <a:spcPct val="150000"/>
              </a:lnSpc>
              <a:buSzPct val="202000"/>
              <a:buBlip>
                <a:blip r:embed="rId4"/>
              </a:buBlip>
            </a:pPr>
            <a:r>
              <a:rPr lang="en-GB" sz="1700" dirty="0">
                <a:latin typeface="Lato" panose="020F0502020204030203" pitchFamily="34" charset="0"/>
                <a:ea typeface="Lato" panose="020F0502020204030203" pitchFamily="34" charset="0"/>
                <a:cs typeface="Lato" panose="020F0502020204030203" pitchFamily="34" charset="0"/>
              </a:rPr>
              <a:t>Resource 3b: Mia’s new bedtime routine – support</a:t>
            </a:r>
          </a:p>
          <a:p>
            <a:pPr marL="457200" indent="-457200">
              <a:lnSpc>
                <a:spcPct val="150000"/>
              </a:lnSpc>
              <a:buSzPct val="202000"/>
              <a:buBlip>
                <a:blip r:embed="rId4"/>
              </a:buBlip>
            </a:pPr>
            <a:r>
              <a:rPr lang="en-GB" sz="1700" dirty="0">
                <a:latin typeface="Lato" panose="020F0502020204030203" pitchFamily="34" charset="0"/>
                <a:ea typeface="Lato" panose="020F0502020204030203" pitchFamily="34" charset="0"/>
                <a:cs typeface="Lato" panose="020F0502020204030203" pitchFamily="34" charset="0"/>
              </a:rPr>
              <a:t>Resource 3b: Mia’s new bedtime routine – challenge</a:t>
            </a:r>
          </a:p>
          <a:p>
            <a:pPr marL="457200" indent="-457200">
              <a:lnSpc>
                <a:spcPct val="150000"/>
              </a:lnSpc>
              <a:buSzPct val="202000"/>
              <a:buBlip>
                <a:blip r:embed="rId4"/>
              </a:buBlip>
            </a:pPr>
            <a:endParaRPr lang="en-GB" sz="500" b="1" i="1"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096000" y="1479638"/>
            <a:ext cx="720436" cy="720436"/>
          </a:xfrm>
          <a:prstGeom prst="rect">
            <a:avLst/>
          </a:prstGeom>
        </p:spPr>
      </p:pic>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580520" y="4831324"/>
            <a:ext cx="817394" cy="1611545"/>
          </a:xfrm>
          <a:prstGeom prst="rect">
            <a:avLst/>
          </a:prstGeom>
        </p:spPr>
      </p:pic>
      <p:sp>
        <p:nvSpPr>
          <p:cNvPr id="24" name="TextBox 23"/>
          <p:cNvSpPr txBox="1"/>
          <p:nvPr/>
        </p:nvSpPr>
        <p:spPr>
          <a:xfrm>
            <a:off x="675483" y="5841089"/>
            <a:ext cx="55254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19" name="TextBox 18"/>
          <p:cNvSpPr txBox="1"/>
          <p:nvPr/>
        </p:nvSpPr>
        <p:spPr>
          <a:xfrm>
            <a:off x="6095999" y="4926924"/>
            <a:ext cx="5815921" cy="1615827"/>
          </a:xfrm>
          <a:prstGeom prst="rect">
            <a:avLst/>
          </a:prstGeom>
          <a:solidFill>
            <a:schemeClr val="bg1"/>
          </a:solidFill>
        </p:spPr>
        <p:txBody>
          <a:bodyPr wrap="square" rtlCol="0">
            <a:spAutoFit/>
          </a:bodyPr>
          <a:lstStyle/>
          <a:p>
            <a:pPr lvl="3"/>
            <a:r>
              <a:rPr lang="en-GB" b="1" dirty="0">
                <a:latin typeface="Gill Sans MT" panose="020B0502020104020203" pitchFamily="34" charset="0"/>
              </a:rPr>
              <a:t>Further guidance</a:t>
            </a:r>
          </a:p>
          <a:p>
            <a:pPr lvl="3">
              <a:buSzPct val="202000"/>
            </a:pPr>
            <a:r>
              <a:rPr lang="en-GB"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6257010" y="4926924"/>
            <a:ext cx="1094363" cy="710172"/>
          </a:xfrm>
          <a:prstGeom prst="rect">
            <a:avLst/>
          </a:prstGeom>
        </p:spPr>
      </p:pic>
    </p:spTree>
    <p:extLst>
      <p:ext uri="{BB962C8B-B14F-4D97-AF65-F5344CB8AC3E}">
        <p14:creationId xmlns:p14="http://schemas.microsoft.com/office/powerpoint/2010/main" val="963335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9</a:t>
            </a:fld>
            <a:endParaRPr lang="en-GB" dirty="0"/>
          </a:p>
        </p:txBody>
      </p:sp>
      <p:sp>
        <p:nvSpPr>
          <p:cNvPr id="6" name="TextBox 5"/>
          <p:cNvSpPr txBox="1"/>
          <p:nvPr/>
        </p:nvSpPr>
        <p:spPr>
          <a:xfrm>
            <a:off x="445477" y="35573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2959475726"/>
              </p:ext>
            </p:extLst>
          </p:nvPr>
        </p:nvGraphicFramePr>
        <p:xfrm>
          <a:off x="445477" y="1378325"/>
          <a:ext cx="11441723" cy="5045050"/>
        </p:xfrm>
        <a:graphic>
          <a:graphicData uri="http://schemas.openxmlformats.org/drawingml/2006/table">
            <a:tbl>
              <a:tblPr firstRow="1" bandRow="1">
                <a:tableStyleId>{5940675A-B579-460E-94D1-54222C63F5DA}</a:tableStyleId>
              </a:tblPr>
              <a:tblGrid>
                <a:gridCol w="3506118">
                  <a:extLst>
                    <a:ext uri="{9D8B030D-6E8A-4147-A177-3AD203B41FA5}">
                      <a16:colId xmlns:a16="http://schemas.microsoft.com/office/drawing/2014/main" val="4041274174"/>
                    </a:ext>
                  </a:extLst>
                </a:gridCol>
                <a:gridCol w="6088325">
                  <a:extLst>
                    <a:ext uri="{9D8B030D-6E8A-4147-A177-3AD203B41FA5}">
                      <a16:colId xmlns:a16="http://schemas.microsoft.com/office/drawing/2014/main" val="2234187062"/>
                    </a:ext>
                  </a:extLst>
                </a:gridCol>
                <a:gridCol w="1847280">
                  <a:extLst>
                    <a:ext uri="{9D8B030D-6E8A-4147-A177-3AD203B41FA5}">
                      <a16:colId xmlns:a16="http://schemas.microsoft.com/office/drawing/2014/main" val="3063766827"/>
                    </a:ext>
                  </a:extLst>
                </a:gridCol>
              </a:tblGrid>
              <a:tr h="472501">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738613">
                <a:tc>
                  <a:txBody>
                    <a:bodyPr/>
                    <a:lstStyle/>
                    <a:p>
                      <a:pPr marL="342900" indent="-342900">
                        <a:buAutoNum type="arabicPeriod"/>
                      </a:pPr>
                      <a:r>
                        <a:rPr lang="en-GB" sz="2000" dirty="0">
                          <a:latin typeface="League Spartan" panose="00000800000000000000" pitchFamily="50" charset="0"/>
                        </a:rPr>
                        <a:t>Introduction</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Introduce</a:t>
                      </a:r>
                      <a:r>
                        <a:rPr lang="en-GB" sz="1800" baseline="0" dirty="0">
                          <a:latin typeface="Lato" panose="020F0502020204030203" pitchFamily="34" charset="0"/>
                          <a:ea typeface="Lato" panose="020F0502020204030203" pitchFamily="34" charset="0"/>
                          <a:cs typeface="Lato" panose="020F0502020204030203" pitchFamily="34" charset="0"/>
                        </a:rPr>
                        <a:t> or revisit ground rules</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a:t>
                      </a:r>
                    </a:p>
                  </a:txBody>
                  <a:tcPr anchor="ctr">
                    <a:solidFill>
                      <a:schemeClr val="bg1"/>
                    </a:solidFill>
                  </a:tcPr>
                </a:tc>
                <a:extLst>
                  <a:ext uri="{0D108BD9-81ED-4DB2-BD59-A6C34878D82A}">
                    <a16:rowId xmlns:a16="http://schemas.microsoft.com/office/drawing/2014/main" val="2474858058"/>
                  </a:ext>
                </a:extLst>
              </a:tr>
              <a:tr h="738613">
                <a:tc>
                  <a:txBody>
                    <a:bodyPr/>
                    <a:lstStyle/>
                    <a:p>
                      <a:r>
                        <a:rPr lang="en-GB" sz="2000" dirty="0">
                          <a:latin typeface="League Spartan" panose="00000800000000000000" pitchFamily="50" charset="0"/>
                        </a:rPr>
                        <a:t>2. Baseline assessment</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Pupils</a:t>
                      </a:r>
                      <a:r>
                        <a:rPr lang="en-GB" sz="1800" baseline="0" dirty="0">
                          <a:latin typeface="Lato" panose="020F0502020204030203" pitchFamily="34" charset="0"/>
                          <a:ea typeface="Lato" panose="020F0502020204030203" pitchFamily="34" charset="0"/>
                          <a:cs typeface="Lato" panose="020F0502020204030203" pitchFamily="34" charset="0"/>
                        </a:rPr>
                        <a:t> draw and write their first thoughts about sleep and falling asleep</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346566372"/>
                  </a:ext>
                </a:extLst>
              </a:tr>
              <a:tr h="738613">
                <a:tc>
                  <a:txBody>
                    <a:bodyPr/>
                    <a:lstStyle/>
                    <a:p>
                      <a:r>
                        <a:rPr lang="en-GB" sz="2000" dirty="0">
                          <a:latin typeface="League Spartan" panose="00000800000000000000" pitchFamily="50" charset="0"/>
                        </a:rPr>
                        <a:t>3. Spider diagram</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Pupils</a:t>
                      </a:r>
                      <a:r>
                        <a:rPr lang="en-GB" sz="1800" baseline="0" dirty="0">
                          <a:latin typeface="Lato" panose="020F0502020204030203" pitchFamily="34" charset="0"/>
                          <a:ea typeface="Lato" panose="020F0502020204030203" pitchFamily="34" charset="0"/>
                          <a:cs typeface="Lato" panose="020F0502020204030203" pitchFamily="34" charset="0"/>
                        </a:rPr>
                        <a:t> listen to a story and identify key reasons as to why the character is having difficulty falling asleep</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62548691"/>
                  </a:ext>
                </a:extLst>
              </a:tr>
              <a:tr h="833825">
                <a:tc>
                  <a:txBody>
                    <a:bodyPr/>
                    <a:lstStyle/>
                    <a:p>
                      <a:r>
                        <a:rPr lang="en-GB" sz="2000" dirty="0">
                          <a:latin typeface="League Spartan" panose="00000800000000000000" pitchFamily="50" charset="0"/>
                        </a:rPr>
                        <a:t>4. Card sort</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Pupils</a:t>
                      </a:r>
                      <a:r>
                        <a:rPr lang="en-GB" sz="1800" baseline="0" dirty="0">
                          <a:latin typeface="Lato" panose="020F0502020204030203" pitchFamily="34" charset="0"/>
                          <a:ea typeface="Lato" panose="020F0502020204030203" pitchFamily="34" charset="0"/>
                          <a:cs typeface="Lato" panose="020F0502020204030203" pitchFamily="34" charset="0"/>
                        </a:rPr>
                        <a:t> identify some good and not so good ways to rest and relax before bedtime</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738613">
                <a:tc>
                  <a:txBody>
                    <a:bodyPr/>
                    <a:lstStyle/>
                    <a:p>
                      <a:r>
                        <a:rPr lang="en-GB" sz="2000" dirty="0">
                          <a:latin typeface="League Spartan" panose="00000800000000000000" pitchFamily="50" charset="0"/>
                        </a:rPr>
                        <a:t>5. Sequencing</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Pupils</a:t>
                      </a:r>
                      <a:r>
                        <a:rPr lang="en-GB" sz="1800" baseline="0" dirty="0">
                          <a:latin typeface="Lato" panose="020F0502020204030203" pitchFamily="34" charset="0"/>
                          <a:ea typeface="Lato" panose="020F0502020204030203" pitchFamily="34" charset="0"/>
                          <a:cs typeface="Lato" panose="020F0502020204030203" pitchFamily="34" charset="0"/>
                        </a:rPr>
                        <a:t> suggest a relaxing bedtime routine</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a:t>
                      </a:r>
                      <a:r>
                        <a:rPr lang="en-GB" sz="1600" baseline="0" dirty="0">
                          <a:latin typeface="Lato" panose="020F0502020204030203" pitchFamily="34" charset="0"/>
                          <a:ea typeface="Lato" panose="020F0502020204030203" pitchFamily="34" charset="0"/>
                          <a:cs typeface="Lato" panose="020F0502020204030203" pitchFamily="34" charset="0"/>
                        </a:rPr>
                        <a:t> </a:t>
                      </a:r>
                      <a:r>
                        <a:rPr lang="en-GB" sz="1600" dirty="0">
                          <a:latin typeface="Lato" panose="020F0502020204030203" pitchFamily="34" charset="0"/>
                          <a:ea typeface="Lato" panose="020F0502020204030203" pitchFamily="34" charset="0"/>
                          <a:cs typeface="Lato" panose="020F0502020204030203" pitchFamily="34" charset="0"/>
                        </a:rPr>
                        <a:t>MINS</a:t>
                      </a:r>
                    </a:p>
                  </a:txBody>
                  <a:tcPr anchor="ctr">
                    <a:solidFill>
                      <a:schemeClr val="bg1"/>
                    </a:solidFill>
                  </a:tcPr>
                </a:tc>
                <a:extLst>
                  <a:ext uri="{0D108BD9-81ED-4DB2-BD59-A6C34878D82A}">
                    <a16:rowId xmlns:a16="http://schemas.microsoft.com/office/drawing/2014/main" val="780862879"/>
                  </a:ext>
                </a:extLst>
              </a:tr>
              <a:tr h="738613">
                <a:tc>
                  <a:txBody>
                    <a:bodyPr/>
                    <a:lstStyle/>
                    <a:p>
                      <a:r>
                        <a:rPr lang="en-GB" sz="2000" dirty="0">
                          <a:latin typeface="League Spartan" panose="00000800000000000000" pitchFamily="50" charset="0"/>
                        </a:rPr>
                        <a:t>6. Endpoint assessment</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Pupils revisit their first thoughts baseline to capture what they have learnt about relaxing and falling asleep</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3221604688"/>
                  </a:ext>
                </a:extLst>
              </a:tr>
            </a:tbl>
          </a:graphicData>
        </a:graphic>
      </p:graphicFrame>
      <p:sp>
        <p:nvSpPr>
          <p:cNvPr id="9" name="TextBox 8"/>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3"/>
          <p:cNvSpPr txBox="1">
            <a:spLocks/>
          </p:cNvSpPr>
          <p:nvPr/>
        </p:nvSpPr>
        <p:spPr>
          <a:xfrm>
            <a:off x="190006" y="646358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Tree>
    <p:extLst>
      <p:ext uri="{BB962C8B-B14F-4D97-AF65-F5344CB8AC3E}">
        <p14:creationId xmlns:p14="http://schemas.microsoft.com/office/powerpoint/2010/main" val="2153725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95519E"/>
                </a:solidFill>
                <a:latin typeface="League Spartan" panose="00000800000000000000" pitchFamily="50" charset="0"/>
              </a:rPr>
              <a:t>Taking care of myself</a:t>
            </a: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noProof="0" dirty="0">
                <a:latin typeface="League Spartan" panose="00000800000000000000" pitchFamily="50" charset="0"/>
              </a:rPr>
              <a:t>Ready for sleep</a:t>
            </a:r>
            <a:endParaRPr kumimoji="0" lang="en-GB" sz="4800" b="1" i="0" u="none" strike="noStrike" kern="1200" cap="none" spc="0" normalizeH="0" baseline="0" noProof="0" dirty="0">
              <a:ln>
                <a:noFill/>
              </a:ln>
              <a:effectLst/>
              <a:uLnTx/>
              <a:uFillTx/>
              <a:latin typeface="League Spartan" panose="000008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2018 </a:t>
            </a:r>
            <a:r>
              <a:rPr lang="en-GB" dirty="0"/>
              <a:t>	 </a:t>
            </a:r>
          </a:p>
        </p:txBody>
      </p:sp>
      <p:pic>
        <p:nvPicPr>
          <p:cNvPr id="3" name="Picture 2"/>
          <p:cNvPicPr>
            <a:picLocks noChangeAspect="1"/>
          </p:cNvPicPr>
          <p:nvPr/>
        </p:nvPicPr>
        <p:blipFill>
          <a:blip r:embed="rId3"/>
          <a:stretch>
            <a:fillRect/>
          </a:stretch>
        </p:blipFill>
        <p:spPr>
          <a:xfrm>
            <a:off x="4863137" y="834900"/>
            <a:ext cx="2456901" cy="2456901"/>
          </a:xfrm>
          <a:prstGeom prst="rect">
            <a:avLst/>
          </a:prstGeom>
        </p:spPr>
      </p:pic>
      <p:sp>
        <p:nvSpPr>
          <p:cNvPr id="4" name="Rectangle 3"/>
          <p:cNvSpPr/>
          <p:nvPr/>
        </p:nvSpPr>
        <p:spPr>
          <a:xfrm>
            <a:off x="4490582" y="424821"/>
            <a:ext cx="362600" cy="369332"/>
          </a:xfrm>
          <a:prstGeom prst="rect">
            <a:avLst/>
          </a:prstGeom>
        </p:spPr>
        <p:txBody>
          <a:bodyPr wrap="none">
            <a:spAutoFit/>
          </a:bodyPr>
          <a:lstStyle/>
          <a:p>
            <a:r>
              <a:rPr lang="en-GB" dirty="0">
                <a:solidFill>
                  <a:srgbClr val="95519E"/>
                </a:solidFill>
                <a:latin typeface="League Spartan" panose="00000800000000000000" pitchFamily="50" charset="0"/>
              </a:rPr>
              <a:t>Z</a:t>
            </a:r>
          </a:p>
        </p:txBody>
      </p:sp>
      <p:sp>
        <p:nvSpPr>
          <p:cNvPr id="5" name="Rectangle 4"/>
          <p:cNvSpPr/>
          <p:nvPr/>
        </p:nvSpPr>
        <p:spPr>
          <a:xfrm>
            <a:off x="4863137" y="746491"/>
            <a:ext cx="362600" cy="369332"/>
          </a:xfrm>
          <a:prstGeom prst="rect">
            <a:avLst/>
          </a:prstGeom>
        </p:spPr>
        <p:txBody>
          <a:bodyPr wrap="none">
            <a:spAutoFit/>
          </a:bodyPr>
          <a:lstStyle/>
          <a:p>
            <a:r>
              <a:rPr lang="en-GB" dirty="0">
                <a:solidFill>
                  <a:srgbClr val="95519E"/>
                </a:solidFill>
                <a:latin typeface="League Spartan" panose="00000800000000000000" pitchFamily="50" charset="0"/>
              </a:rPr>
              <a:t>Z</a:t>
            </a:r>
          </a:p>
        </p:txBody>
      </p:sp>
      <p:sp>
        <p:nvSpPr>
          <p:cNvPr id="6" name="Rectangle 5"/>
          <p:cNvSpPr/>
          <p:nvPr/>
        </p:nvSpPr>
        <p:spPr>
          <a:xfrm>
            <a:off x="5235692" y="1091701"/>
            <a:ext cx="362600" cy="369332"/>
          </a:xfrm>
          <a:prstGeom prst="rect">
            <a:avLst/>
          </a:prstGeom>
        </p:spPr>
        <p:txBody>
          <a:bodyPr wrap="none">
            <a:spAutoFit/>
          </a:bodyPr>
          <a:lstStyle/>
          <a:p>
            <a:r>
              <a:rPr lang="en-GB" dirty="0">
                <a:solidFill>
                  <a:srgbClr val="95519E"/>
                </a:solidFill>
                <a:latin typeface="League Spartan" panose="00000800000000000000" pitchFamily="50" charset="0"/>
              </a:rPr>
              <a:t>Z</a:t>
            </a:r>
          </a:p>
        </p:txBody>
      </p:sp>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Tree>
    <p:extLst>
      <p:ext uri="{BB962C8B-B14F-4D97-AF65-F5344CB8AC3E}">
        <p14:creationId xmlns:p14="http://schemas.microsoft.com/office/powerpoint/2010/main" val="27572448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0474" y="687185"/>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What’s our starting point?</a:t>
            </a:r>
          </a:p>
        </p:txBody>
      </p:sp>
      <p:sp>
        <p:nvSpPr>
          <p:cNvPr id="8" name="TextBox 7"/>
          <p:cNvSpPr txBox="1"/>
          <p:nvPr/>
        </p:nvSpPr>
        <p:spPr>
          <a:xfrm>
            <a:off x="780474" y="2252197"/>
            <a:ext cx="5503948" cy="3216265"/>
          </a:xfrm>
          <a:prstGeom prst="rect">
            <a:avLst/>
          </a:prstGeom>
          <a:noFill/>
        </p:spPr>
        <p:txBody>
          <a:bodyPr wrap="square" rtlCol="0">
            <a:spAutoFit/>
          </a:bodyPr>
          <a:lstStyle/>
          <a:p>
            <a:r>
              <a:rPr lang="en-US" sz="2400" b="1" dirty="0">
                <a:latin typeface="League Spartan" panose="00000800000000000000" pitchFamily="50" charset="0"/>
              </a:rPr>
              <a:t>Can you draw and write about:</a:t>
            </a:r>
          </a:p>
          <a:p>
            <a:endParaRPr lang="en-US" sz="2400" b="1" dirty="0"/>
          </a:p>
          <a:p>
            <a:pPr marL="342900" indent="-342900">
              <a:buFont typeface="Arial" panose="020B0604020202020204" pitchFamily="34" charset="0"/>
              <a:buChar char="•"/>
            </a:pPr>
            <a:r>
              <a:rPr lang="en-US" sz="2400" dirty="0">
                <a:latin typeface="Lato" panose="020B0604020202020204" charset="0"/>
                <a:ea typeface="Lato" panose="020B0604020202020204" charset="0"/>
                <a:cs typeface="Lato" panose="020B0604020202020204" charset="0"/>
              </a:rPr>
              <a:t>All of the things that you know about sleep</a:t>
            </a:r>
          </a:p>
          <a:p>
            <a:pPr marL="342900" indent="-342900">
              <a:buFont typeface="Arial" panose="020B0604020202020204" pitchFamily="34" charset="0"/>
              <a:buChar char="•"/>
            </a:pPr>
            <a:r>
              <a:rPr lang="en-US" sz="2400" dirty="0">
                <a:latin typeface="Lato" panose="020B0604020202020204" charset="0"/>
                <a:ea typeface="Lato" panose="020B0604020202020204" charset="0"/>
                <a:cs typeface="Lato" panose="020B0604020202020204" charset="0"/>
              </a:rPr>
              <a:t>The things someone can do to help them fall asleep</a:t>
            </a:r>
          </a:p>
          <a:p>
            <a:pPr marL="342900" indent="-342900">
              <a:buFont typeface="Arial" panose="020B0604020202020204" pitchFamily="34" charset="0"/>
              <a:buChar char="•"/>
            </a:pPr>
            <a:r>
              <a:rPr lang="en-US" sz="2400" dirty="0">
                <a:latin typeface="Lato" panose="020B0604020202020204" charset="0"/>
                <a:ea typeface="Lato" panose="020B0604020202020204" charset="0"/>
                <a:cs typeface="Lato" panose="020B0604020202020204" charset="0"/>
              </a:rPr>
              <a:t>The things that may stop someone from falling asleep</a:t>
            </a:r>
          </a:p>
          <a:p>
            <a:endParaRPr lang="en-US" sz="1100" b="1" dirty="0">
              <a:latin typeface="League Spartan" panose="00000800000000000000" pitchFamily="50"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690731" y="321509"/>
            <a:ext cx="1054288" cy="1135117"/>
          </a:xfrm>
          <a:prstGeom prst="rect">
            <a:avLst/>
          </a:prstGeom>
        </p:spPr>
      </p:pic>
      <p:pic>
        <p:nvPicPr>
          <p:cNvPr id="6" name="Picture 5"/>
          <p:cNvPicPr>
            <a:picLocks noChangeAspect="1"/>
          </p:cNvPicPr>
          <p:nvPr/>
        </p:nvPicPr>
        <p:blipFill>
          <a:blip r:embed="rId4"/>
          <a:stretch>
            <a:fillRect/>
          </a:stretch>
        </p:blipFill>
        <p:spPr>
          <a:xfrm>
            <a:off x="6473155" y="1703557"/>
            <a:ext cx="5389331" cy="3670110"/>
          </a:xfrm>
          <a:prstGeom prst="rect">
            <a:avLst/>
          </a:prstGeom>
        </p:spPr>
      </p:pic>
    </p:spTree>
    <p:extLst>
      <p:ext uri="{BB962C8B-B14F-4D97-AF65-F5344CB8AC3E}">
        <p14:creationId xmlns:p14="http://schemas.microsoft.com/office/powerpoint/2010/main" val="576636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83535" y="2947959"/>
            <a:ext cx="11908465" cy="3370153"/>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describe some reasons why sleep is important</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recognise some things that may be stopping us getting to sleep, and ideas to    manage them</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Identify some things that might help us get to sleep (including rest and relaxation)</a:t>
            </a:r>
          </a:p>
        </p:txBody>
      </p:sp>
      <p:sp>
        <p:nvSpPr>
          <p:cNvPr id="3" name="Footer Placeholder 2"/>
          <p:cNvSpPr>
            <a:spLocks noGrp="1"/>
          </p:cNvSpPr>
          <p:nvPr>
            <p:ph type="ftr" sz="quarter" idx="11"/>
          </p:nvPr>
        </p:nvSpPr>
        <p:spPr>
          <a:xfrm>
            <a:off x="0" y="6320257"/>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10" name="TextBox 9"/>
          <p:cNvSpPr txBox="1"/>
          <p:nvPr/>
        </p:nvSpPr>
        <p:spPr>
          <a:xfrm>
            <a:off x="349526" y="573615"/>
            <a:ext cx="9585369" cy="1569660"/>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about the things that will help us to fall asleep and get a good night’s sleep</a:t>
            </a: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21761" y="529878"/>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a:ext>
            </a:extLst>
          </a:blip>
          <a:srcRect l="10502" r="10174"/>
          <a:stretch/>
        </p:blipFill>
        <p:spPr>
          <a:xfrm>
            <a:off x="613049" y="2447107"/>
            <a:ext cx="877333" cy="1001704"/>
          </a:xfrm>
          <a:prstGeom prst="rect">
            <a:avLst/>
          </a:prstGeom>
        </p:spPr>
      </p:pic>
    </p:spTree>
    <p:extLst>
      <p:ext uri="{BB962C8B-B14F-4D97-AF65-F5344CB8AC3E}">
        <p14:creationId xmlns:p14="http://schemas.microsoft.com/office/powerpoint/2010/main" val="1559488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Mia’s story</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2018 </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sp>
        <p:nvSpPr>
          <p:cNvPr id="2" name="TextBox 1"/>
          <p:cNvSpPr txBox="1"/>
          <p:nvPr/>
        </p:nvSpPr>
        <p:spPr>
          <a:xfrm>
            <a:off x="276201" y="1336431"/>
            <a:ext cx="7859614" cy="5262979"/>
          </a:xfrm>
          <a:prstGeom prst="rect">
            <a:avLst/>
          </a:prstGeom>
          <a:noFill/>
        </p:spPr>
        <p:txBody>
          <a:bodyPr wrap="square" rtlCol="0">
            <a:spAutoFit/>
          </a:bodyPr>
          <a:lstStyle/>
          <a:p>
            <a:r>
              <a:rPr lang="en-GB" sz="2800" dirty="0">
                <a:latin typeface="League Spartan" panose="020B0604020202020204" charset="0"/>
              </a:rPr>
              <a:t>Listen to a story about Mia’s day… </a:t>
            </a:r>
          </a:p>
          <a:p>
            <a:endParaRPr lang="en-GB" sz="2800" dirty="0">
              <a:latin typeface="League Spartan" panose="020B0604020202020204" charset="0"/>
            </a:endParaRPr>
          </a:p>
          <a:p>
            <a:r>
              <a:rPr lang="en-GB" sz="2800" dirty="0">
                <a:latin typeface="Lato" panose="020B0604020202020204" charset="0"/>
                <a:ea typeface="Lato" panose="020B0604020202020204" charset="0"/>
                <a:cs typeface="Lato" panose="020B0604020202020204" charset="0"/>
              </a:rPr>
              <a:t>Now have a go at answering the questions:</a:t>
            </a:r>
          </a:p>
          <a:p>
            <a:endParaRPr lang="en-GB" sz="2800" dirty="0">
              <a:latin typeface="League Spartan" panose="020B0604020202020204" charset="0"/>
            </a:endParaRPr>
          </a:p>
          <a:p>
            <a:pPr marL="457200" indent="-457200">
              <a:buFont typeface="Arial" panose="020B0604020202020204" pitchFamily="34" charset="0"/>
              <a:buChar char="•"/>
            </a:pPr>
            <a:r>
              <a:rPr lang="en-GB" sz="2800" i="1" dirty="0"/>
              <a:t>What does Mia’s mum say every night to show Mia that it is time for her to go to sleep? What might other families say or do? </a:t>
            </a:r>
          </a:p>
          <a:p>
            <a:pPr marL="457200" indent="-457200">
              <a:buFont typeface="Arial" panose="020B0604020202020204" pitchFamily="34" charset="0"/>
              <a:buChar char="•"/>
            </a:pPr>
            <a:r>
              <a:rPr lang="en-GB" sz="2800" i="1" dirty="0"/>
              <a:t>Mia has lost the snuggly that usually helps her to fall asleep.  What might this snuggly be? </a:t>
            </a:r>
          </a:p>
          <a:p>
            <a:pPr marL="457200" indent="-457200">
              <a:buFont typeface="Arial" panose="020B0604020202020204" pitchFamily="34" charset="0"/>
              <a:buChar char="•"/>
            </a:pPr>
            <a:r>
              <a:rPr lang="en-GB" sz="2800" i="1" dirty="0"/>
              <a:t>Does everyone have a special snuggly? </a:t>
            </a:r>
          </a:p>
          <a:p>
            <a:pPr marL="457200" indent="-457200">
              <a:buFont typeface="Arial" panose="020B0604020202020204" pitchFamily="34" charset="0"/>
              <a:buChar char="•"/>
            </a:pPr>
            <a:endParaRPr lang="en-GB" sz="2800" i="1" dirty="0"/>
          </a:p>
          <a:p>
            <a:endParaRPr lang="en-GB" sz="2800" dirty="0">
              <a:latin typeface="League Spartan" panose="020B0604020202020204" charset="0"/>
            </a:endParaRPr>
          </a:p>
        </p:txBody>
      </p:sp>
      <p:pic>
        <p:nvPicPr>
          <p:cNvPr id="6" name="Picture 5"/>
          <p:cNvPicPr>
            <a:picLocks noChangeAspect="1"/>
          </p:cNvPicPr>
          <p:nvPr/>
        </p:nvPicPr>
        <p:blipFill>
          <a:blip r:embed="rId3"/>
          <a:stretch>
            <a:fillRect/>
          </a:stretch>
        </p:blipFill>
        <p:spPr>
          <a:xfrm>
            <a:off x="7558337" y="767332"/>
            <a:ext cx="4304149" cy="5383235"/>
          </a:xfrm>
          <a:prstGeom prst="rect">
            <a:avLst/>
          </a:prstGeom>
        </p:spPr>
      </p:pic>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Mia’s story: </a:t>
            </a:r>
            <a:r>
              <a:rPr lang="en-GB" sz="2800" b="1" dirty="0">
                <a:solidFill>
                  <a:srgbClr val="95519E"/>
                </a:solidFill>
                <a:latin typeface="League Spartan" panose="00000800000000000000" pitchFamily="50" charset="0"/>
              </a:rPr>
              <a:t>Things that keep Mia awake</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2018 </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sp>
        <p:nvSpPr>
          <p:cNvPr id="2" name="TextBox 1"/>
          <p:cNvSpPr txBox="1"/>
          <p:nvPr/>
        </p:nvSpPr>
        <p:spPr>
          <a:xfrm>
            <a:off x="524929" y="1828800"/>
            <a:ext cx="6624015" cy="523220"/>
          </a:xfrm>
          <a:prstGeom prst="rect">
            <a:avLst/>
          </a:prstGeom>
          <a:noFill/>
        </p:spPr>
        <p:txBody>
          <a:bodyPr wrap="square" rtlCol="0">
            <a:spAutoFit/>
          </a:bodyPr>
          <a:lstStyle/>
          <a:p>
            <a:endParaRPr lang="en-GB" sz="2800" dirty="0">
              <a:latin typeface="League Spartan" panose="020B0604020202020204" charset="0"/>
            </a:endParaRPr>
          </a:p>
        </p:txBody>
      </p:sp>
      <p:pic>
        <p:nvPicPr>
          <p:cNvPr id="14" name="Picture 13"/>
          <p:cNvPicPr>
            <a:picLocks noChangeAspect="1"/>
          </p:cNvPicPr>
          <p:nvPr/>
        </p:nvPicPr>
        <p:blipFill>
          <a:blip r:embed="rId3"/>
          <a:stretch>
            <a:fillRect/>
          </a:stretch>
        </p:blipFill>
        <p:spPr>
          <a:xfrm>
            <a:off x="875060" y="1642415"/>
            <a:ext cx="2849215" cy="2203083"/>
          </a:xfrm>
          <a:prstGeom prst="rect">
            <a:avLst/>
          </a:prstGeom>
        </p:spPr>
      </p:pic>
      <p:pic>
        <p:nvPicPr>
          <p:cNvPr id="15" name="Picture 14"/>
          <p:cNvPicPr>
            <a:picLocks noChangeAspect="1"/>
          </p:cNvPicPr>
          <p:nvPr/>
        </p:nvPicPr>
        <p:blipFill>
          <a:blip r:embed="rId4"/>
          <a:stretch>
            <a:fillRect/>
          </a:stretch>
        </p:blipFill>
        <p:spPr>
          <a:xfrm>
            <a:off x="877196" y="4335860"/>
            <a:ext cx="2847079" cy="2206943"/>
          </a:xfrm>
          <a:prstGeom prst="rect">
            <a:avLst/>
          </a:prstGeom>
        </p:spPr>
      </p:pic>
      <p:cxnSp>
        <p:nvCxnSpPr>
          <p:cNvPr id="24" name="Straight Connector 23"/>
          <p:cNvCxnSpPr/>
          <p:nvPr/>
        </p:nvCxnSpPr>
        <p:spPr>
          <a:xfrm flipH="1">
            <a:off x="3663709" y="4646019"/>
            <a:ext cx="1290676" cy="378268"/>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endCxn id="27" idx="1"/>
          </p:cNvCxnSpPr>
          <p:nvPr/>
        </p:nvCxnSpPr>
        <p:spPr>
          <a:xfrm>
            <a:off x="6882654" y="4646019"/>
            <a:ext cx="1464356" cy="730429"/>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a:endCxn id="25" idx="1"/>
          </p:cNvCxnSpPr>
          <p:nvPr/>
        </p:nvCxnSpPr>
        <p:spPr>
          <a:xfrm flipV="1">
            <a:off x="7170168" y="2745887"/>
            <a:ext cx="1200628" cy="488572"/>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a:endCxn id="14" idx="3"/>
          </p:cNvCxnSpPr>
          <p:nvPr/>
        </p:nvCxnSpPr>
        <p:spPr>
          <a:xfrm flipH="1" flipV="1">
            <a:off x="3724275" y="2743957"/>
            <a:ext cx="1264824" cy="490502"/>
          </a:xfrm>
          <a:prstGeom prst="line">
            <a:avLst/>
          </a:prstGeom>
          <a:ln>
            <a:solidFill>
              <a:srgbClr val="95519E"/>
            </a:solidFill>
          </a:ln>
        </p:spPr>
        <p:style>
          <a:lnRef idx="1">
            <a:schemeClr val="accent1"/>
          </a:lnRef>
          <a:fillRef idx="0">
            <a:schemeClr val="accent1"/>
          </a:fillRef>
          <a:effectRef idx="0">
            <a:schemeClr val="accent1"/>
          </a:effectRef>
          <a:fontRef idx="minor">
            <a:schemeClr val="tx1"/>
          </a:fontRef>
        </p:style>
      </p:cxnSp>
      <p:pic>
        <p:nvPicPr>
          <p:cNvPr id="23" name="Picture 22"/>
          <p:cNvPicPr>
            <a:picLocks noChangeAspect="1"/>
          </p:cNvPicPr>
          <p:nvPr/>
        </p:nvPicPr>
        <p:blipFill>
          <a:blip r:embed="rId4"/>
          <a:stretch>
            <a:fillRect/>
          </a:stretch>
        </p:blipFill>
        <p:spPr>
          <a:xfrm>
            <a:off x="4672460" y="2842382"/>
            <a:ext cx="2847079" cy="2206943"/>
          </a:xfrm>
          <a:prstGeom prst="rect">
            <a:avLst/>
          </a:prstGeom>
        </p:spPr>
      </p:pic>
      <p:pic>
        <p:nvPicPr>
          <p:cNvPr id="25" name="Picture 24"/>
          <p:cNvPicPr>
            <a:picLocks noChangeAspect="1"/>
          </p:cNvPicPr>
          <p:nvPr/>
        </p:nvPicPr>
        <p:blipFill>
          <a:blip r:embed="rId4"/>
          <a:stretch>
            <a:fillRect/>
          </a:stretch>
        </p:blipFill>
        <p:spPr>
          <a:xfrm>
            <a:off x="8370796" y="1642415"/>
            <a:ext cx="2847079" cy="2206943"/>
          </a:xfrm>
          <a:prstGeom prst="rect">
            <a:avLst/>
          </a:prstGeom>
        </p:spPr>
      </p:pic>
      <p:pic>
        <p:nvPicPr>
          <p:cNvPr id="27" name="Picture 26"/>
          <p:cNvPicPr>
            <a:picLocks noChangeAspect="1"/>
          </p:cNvPicPr>
          <p:nvPr/>
        </p:nvPicPr>
        <p:blipFill>
          <a:blip r:embed="rId4"/>
          <a:stretch>
            <a:fillRect/>
          </a:stretch>
        </p:blipFill>
        <p:spPr>
          <a:xfrm>
            <a:off x="8347010" y="4272976"/>
            <a:ext cx="2847079" cy="2206943"/>
          </a:xfrm>
          <a:prstGeom prst="rect">
            <a:avLst/>
          </a:prstGeom>
        </p:spPr>
      </p:pic>
      <p:pic>
        <p:nvPicPr>
          <p:cNvPr id="43" name="Picture 42"/>
          <p:cNvPicPr>
            <a:picLocks noChangeAspect="1"/>
          </p:cNvPicPr>
          <p:nvPr/>
        </p:nvPicPr>
        <p:blipFill>
          <a:blip r:embed="rId5"/>
          <a:stretch>
            <a:fillRect/>
          </a:stretch>
        </p:blipFill>
        <p:spPr>
          <a:xfrm>
            <a:off x="5277940" y="2955167"/>
            <a:ext cx="1603387" cy="1981372"/>
          </a:xfrm>
          <a:prstGeom prst="rect">
            <a:avLst/>
          </a:prstGeom>
        </p:spPr>
      </p:pic>
    </p:spTree>
    <p:extLst>
      <p:ext uri="{BB962C8B-B14F-4D97-AF65-F5344CB8AC3E}">
        <p14:creationId xmlns:p14="http://schemas.microsoft.com/office/powerpoint/2010/main" val="2570099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can Mia do to rest and relax?</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2018 </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30649192"/>
              </p:ext>
            </p:extLst>
          </p:nvPr>
        </p:nvGraphicFramePr>
        <p:xfrm>
          <a:off x="365126" y="1376892"/>
          <a:ext cx="6464301" cy="2547407"/>
        </p:xfrm>
        <a:graphic>
          <a:graphicData uri="http://schemas.openxmlformats.org/drawingml/2006/table">
            <a:tbl>
              <a:tblPr firstRow="1" bandRow="1">
                <a:tableStyleId>{5C22544A-7EE6-4342-B048-85BDC9FD1C3A}</a:tableStyleId>
              </a:tblPr>
              <a:tblGrid>
                <a:gridCol w="2154767">
                  <a:extLst>
                    <a:ext uri="{9D8B030D-6E8A-4147-A177-3AD203B41FA5}">
                      <a16:colId xmlns:a16="http://schemas.microsoft.com/office/drawing/2014/main" val="3879551552"/>
                    </a:ext>
                  </a:extLst>
                </a:gridCol>
                <a:gridCol w="2154767">
                  <a:extLst>
                    <a:ext uri="{9D8B030D-6E8A-4147-A177-3AD203B41FA5}">
                      <a16:colId xmlns:a16="http://schemas.microsoft.com/office/drawing/2014/main" val="2550808165"/>
                    </a:ext>
                  </a:extLst>
                </a:gridCol>
                <a:gridCol w="2154767">
                  <a:extLst>
                    <a:ext uri="{9D8B030D-6E8A-4147-A177-3AD203B41FA5}">
                      <a16:colId xmlns:a16="http://schemas.microsoft.com/office/drawing/2014/main" val="1352915323"/>
                    </a:ext>
                  </a:extLst>
                </a:gridCol>
              </a:tblGrid>
              <a:tr h="767879">
                <a:tc>
                  <a:txBody>
                    <a:bodyPr/>
                    <a:lstStyle/>
                    <a:p>
                      <a:pPr algn="ctr"/>
                      <a:r>
                        <a:rPr lang="en-GB" dirty="0">
                          <a:solidFill>
                            <a:schemeClr val="tx1"/>
                          </a:solidFill>
                          <a:latin typeface="Lato" panose="020B0604020202020204" charset="0"/>
                          <a:ea typeface="Lato" panose="020B0604020202020204" charset="0"/>
                          <a:cs typeface="Lato" panose="020B0604020202020204" charset="0"/>
                        </a:rPr>
                        <a:t>1. Good for relaxing</a:t>
                      </a:r>
                    </a:p>
                  </a:txBody>
                  <a:tcPr>
                    <a:solidFill>
                      <a:srgbClr val="9999FF"/>
                    </a:solidFill>
                  </a:tcPr>
                </a:tc>
                <a:tc>
                  <a:txBody>
                    <a:bodyPr/>
                    <a:lstStyle/>
                    <a:p>
                      <a:pPr algn="ctr"/>
                      <a:r>
                        <a:rPr lang="en-GB" dirty="0">
                          <a:solidFill>
                            <a:schemeClr val="tx1"/>
                          </a:solidFill>
                          <a:latin typeface="Lato" panose="020B0604020202020204" charset="0"/>
                          <a:ea typeface="Lato" panose="020B0604020202020204" charset="0"/>
                          <a:cs typeface="Lato" panose="020B0604020202020204" charset="0"/>
                        </a:rPr>
                        <a:t>2. Not so good for relaxing</a:t>
                      </a:r>
                    </a:p>
                  </a:txBody>
                  <a:tcPr>
                    <a:solidFill>
                      <a:srgbClr val="9999FF"/>
                    </a:solidFill>
                  </a:tcPr>
                </a:tc>
                <a:tc>
                  <a:txBody>
                    <a:bodyPr/>
                    <a:lstStyle/>
                    <a:p>
                      <a:pPr algn="ctr"/>
                      <a:r>
                        <a:rPr lang="en-GB" sz="1800" b="1" kern="1200" dirty="0">
                          <a:solidFill>
                            <a:schemeClr val="tx1"/>
                          </a:solidFill>
                          <a:latin typeface="Lato" panose="020B0604020202020204" charset="0"/>
                          <a:ea typeface="Lato" panose="020B0604020202020204" charset="0"/>
                          <a:cs typeface="Lato" panose="020B0604020202020204" charset="0"/>
                        </a:rPr>
                        <a:t>3. Unsure</a:t>
                      </a:r>
                    </a:p>
                  </a:txBody>
                  <a:tcPr>
                    <a:solidFill>
                      <a:srgbClr val="9999FF"/>
                    </a:solidFill>
                  </a:tcPr>
                </a:tc>
                <a:extLst>
                  <a:ext uri="{0D108BD9-81ED-4DB2-BD59-A6C34878D82A}">
                    <a16:rowId xmlns:a16="http://schemas.microsoft.com/office/drawing/2014/main" val="3112122353"/>
                  </a:ext>
                </a:extLst>
              </a:tr>
              <a:tr h="444882">
                <a:tc>
                  <a:txBody>
                    <a:bodyPr/>
                    <a:lstStyle/>
                    <a:p>
                      <a:endParaRPr lang="en-GB" dirty="0"/>
                    </a:p>
                  </a:txBody>
                  <a:tcPr>
                    <a:solidFill>
                      <a:srgbClr val="CCCCFF"/>
                    </a:solidFill>
                  </a:tcPr>
                </a:tc>
                <a:tc>
                  <a:txBody>
                    <a:bodyPr/>
                    <a:lstStyle/>
                    <a:p>
                      <a:endParaRPr lang="en-GB" dirty="0"/>
                    </a:p>
                  </a:txBody>
                  <a:tcPr>
                    <a:solidFill>
                      <a:srgbClr val="CCCCFF"/>
                    </a:solidFill>
                  </a:tcPr>
                </a:tc>
                <a:tc>
                  <a:txBody>
                    <a:bodyPr/>
                    <a:lstStyle/>
                    <a:p>
                      <a:endParaRPr lang="en-GB" dirty="0"/>
                    </a:p>
                  </a:txBody>
                  <a:tcPr>
                    <a:solidFill>
                      <a:srgbClr val="CCCCFF"/>
                    </a:solidFill>
                  </a:tcPr>
                </a:tc>
                <a:extLst>
                  <a:ext uri="{0D108BD9-81ED-4DB2-BD59-A6C34878D82A}">
                    <a16:rowId xmlns:a16="http://schemas.microsoft.com/office/drawing/2014/main" val="1119706778"/>
                  </a:ext>
                </a:extLst>
              </a:tr>
              <a:tr h="444882">
                <a:tc>
                  <a:txBody>
                    <a:bodyPr/>
                    <a:lstStyle/>
                    <a:p>
                      <a:endParaRPr lang="en-GB" dirty="0"/>
                    </a:p>
                  </a:txBody>
                  <a:tcPr>
                    <a:solidFill>
                      <a:srgbClr val="CCCCFF"/>
                    </a:solidFill>
                  </a:tcPr>
                </a:tc>
                <a:tc>
                  <a:txBody>
                    <a:bodyPr/>
                    <a:lstStyle/>
                    <a:p>
                      <a:endParaRPr lang="en-GB" dirty="0"/>
                    </a:p>
                  </a:txBody>
                  <a:tcPr>
                    <a:solidFill>
                      <a:srgbClr val="CCCCFF"/>
                    </a:solidFill>
                  </a:tcPr>
                </a:tc>
                <a:tc>
                  <a:txBody>
                    <a:bodyPr/>
                    <a:lstStyle/>
                    <a:p>
                      <a:endParaRPr lang="en-GB" dirty="0"/>
                    </a:p>
                  </a:txBody>
                  <a:tcPr>
                    <a:solidFill>
                      <a:srgbClr val="CCCCFF"/>
                    </a:solidFill>
                  </a:tcPr>
                </a:tc>
                <a:extLst>
                  <a:ext uri="{0D108BD9-81ED-4DB2-BD59-A6C34878D82A}">
                    <a16:rowId xmlns:a16="http://schemas.microsoft.com/office/drawing/2014/main" val="3350323591"/>
                  </a:ext>
                </a:extLst>
              </a:tr>
              <a:tr h="444882">
                <a:tc>
                  <a:txBody>
                    <a:bodyPr/>
                    <a:lstStyle/>
                    <a:p>
                      <a:endParaRPr lang="en-GB" dirty="0"/>
                    </a:p>
                  </a:txBody>
                  <a:tcPr>
                    <a:solidFill>
                      <a:srgbClr val="CCCCFF"/>
                    </a:solidFill>
                  </a:tcPr>
                </a:tc>
                <a:tc>
                  <a:txBody>
                    <a:bodyPr/>
                    <a:lstStyle/>
                    <a:p>
                      <a:endParaRPr lang="en-GB" dirty="0"/>
                    </a:p>
                  </a:txBody>
                  <a:tcPr>
                    <a:solidFill>
                      <a:srgbClr val="CCCCFF"/>
                    </a:solidFill>
                  </a:tcPr>
                </a:tc>
                <a:tc>
                  <a:txBody>
                    <a:bodyPr/>
                    <a:lstStyle/>
                    <a:p>
                      <a:endParaRPr lang="en-GB" dirty="0"/>
                    </a:p>
                  </a:txBody>
                  <a:tcPr>
                    <a:solidFill>
                      <a:srgbClr val="CCCCFF"/>
                    </a:solidFill>
                  </a:tcPr>
                </a:tc>
                <a:extLst>
                  <a:ext uri="{0D108BD9-81ED-4DB2-BD59-A6C34878D82A}">
                    <a16:rowId xmlns:a16="http://schemas.microsoft.com/office/drawing/2014/main" val="3944092579"/>
                  </a:ext>
                </a:extLst>
              </a:tr>
              <a:tr h="444882">
                <a:tc>
                  <a:txBody>
                    <a:bodyPr/>
                    <a:lstStyle/>
                    <a:p>
                      <a:endParaRPr lang="en-GB" dirty="0"/>
                    </a:p>
                  </a:txBody>
                  <a:tcPr>
                    <a:solidFill>
                      <a:srgbClr val="CCCCFF"/>
                    </a:solidFill>
                  </a:tcPr>
                </a:tc>
                <a:tc>
                  <a:txBody>
                    <a:bodyPr/>
                    <a:lstStyle/>
                    <a:p>
                      <a:endParaRPr lang="en-GB" dirty="0"/>
                    </a:p>
                  </a:txBody>
                  <a:tcPr>
                    <a:solidFill>
                      <a:srgbClr val="CCCCFF"/>
                    </a:solidFill>
                  </a:tcPr>
                </a:tc>
                <a:tc>
                  <a:txBody>
                    <a:bodyPr/>
                    <a:lstStyle/>
                    <a:p>
                      <a:endParaRPr lang="en-GB" dirty="0"/>
                    </a:p>
                  </a:txBody>
                  <a:tcPr>
                    <a:solidFill>
                      <a:srgbClr val="CCCCFF"/>
                    </a:solidFill>
                  </a:tcPr>
                </a:tc>
                <a:extLst>
                  <a:ext uri="{0D108BD9-81ED-4DB2-BD59-A6C34878D82A}">
                    <a16:rowId xmlns:a16="http://schemas.microsoft.com/office/drawing/2014/main" val="879282926"/>
                  </a:ext>
                </a:extLst>
              </a:tr>
            </a:tbl>
          </a:graphicData>
        </a:graphic>
      </p:graphicFrame>
      <p:pic>
        <p:nvPicPr>
          <p:cNvPr id="9" name="Picture 8"/>
          <p:cNvPicPr>
            <a:picLocks noChangeAspect="1"/>
          </p:cNvPicPr>
          <p:nvPr/>
        </p:nvPicPr>
        <p:blipFill>
          <a:blip r:embed="rId3"/>
          <a:stretch>
            <a:fillRect/>
          </a:stretch>
        </p:blipFill>
        <p:spPr>
          <a:xfrm>
            <a:off x="1029952" y="4889804"/>
            <a:ext cx="847417" cy="1261981"/>
          </a:xfrm>
          <a:prstGeom prst="rect">
            <a:avLst/>
          </a:prstGeom>
        </p:spPr>
      </p:pic>
      <p:pic>
        <p:nvPicPr>
          <p:cNvPr id="10" name="Picture 9"/>
          <p:cNvPicPr>
            <a:picLocks noChangeAspect="1"/>
          </p:cNvPicPr>
          <p:nvPr/>
        </p:nvPicPr>
        <p:blipFill>
          <a:blip r:embed="rId4"/>
          <a:stretch>
            <a:fillRect/>
          </a:stretch>
        </p:blipFill>
        <p:spPr>
          <a:xfrm>
            <a:off x="2156079" y="5432395"/>
            <a:ext cx="658425" cy="719390"/>
          </a:xfrm>
          <a:prstGeom prst="rect">
            <a:avLst/>
          </a:prstGeom>
        </p:spPr>
      </p:pic>
      <p:pic>
        <p:nvPicPr>
          <p:cNvPr id="11" name="Picture 10"/>
          <p:cNvPicPr>
            <a:picLocks noChangeAspect="1"/>
          </p:cNvPicPr>
          <p:nvPr/>
        </p:nvPicPr>
        <p:blipFill>
          <a:blip r:embed="rId5"/>
          <a:stretch>
            <a:fillRect/>
          </a:stretch>
        </p:blipFill>
        <p:spPr>
          <a:xfrm>
            <a:off x="10059210" y="4350504"/>
            <a:ext cx="1469263" cy="2078916"/>
          </a:xfrm>
          <a:prstGeom prst="rect">
            <a:avLst/>
          </a:prstGeom>
        </p:spPr>
      </p:pic>
      <p:pic>
        <p:nvPicPr>
          <p:cNvPr id="12" name="Picture 11"/>
          <p:cNvPicPr>
            <a:picLocks noChangeAspect="1"/>
          </p:cNvPicPr>
          <p:nvPr/>
        </p:nvPicPr>
        <p:blipFill>
          <a:blip r:embed="rId6"/>
          <a:stretch>
            <a:fillRect/>
          </a:stretch>
        </p:blipFill>
        <p:spPr>
          <a:xfrm>
            <a:off x="7042152" y="1241809"/>
            <a:ext cx="1219306" cy="2030144"/>
          </a:xfrm>
          <a:prstGeom prst="rect">
            <a:avLst/>
          </a:prstGeom>
        </p:spPr>
      </p:pic>
      <p:pic>
        <p:nvPicPr>
          <p:cNvPr id="14" name="Picture 13"/>
          <p:cNvPicPr>
            <a:picLocks noChangeAspect="1"/>
          </p:cNvPicPr>
          <p:nvPr/>
        </p:nvPicPr>
        <p:blipFill>
          <a:blip r:embed="rId7"/>
          <a:stretch>
            <a:fillRect/>
          </a:stretch>
        </p:blipFill>
        <p:spPr>
          <a:xfrm>
            <a:off x="7423314" y="4706908"/>
            <a:ext cx="2249619" cy="2170364"/>
          </a:xfrm>
          <a:prstGeom prst="rect">
            <a:avLst/>
          </a:prstGeom>
        </p:spPr>
      </p:pic>
      <p:pic>
        <p:nvPicPr>
          <p:cNvPr id="15" name="Picture 14"/>
          <p:cNvPicPr>
            <a:picLocks noChangeAspect="1"/>
          </p:cNvPicPr>
          <p:nvPr/>
        </p:nvPicPr>
        <p:blipFill>
          <a:blip r:embed="rId8"/>
          <a:stretch>
            <a:fillRect/>
          </a:stretch>
        </p:blipFill>
        <p:spPr>
          <a:xfrm>
            <a:off x="7961009" y="2315712"/>
            <a:ext cx="4230991" cy="2219136"/>
          </a:xfrm>
          <a:prstGeom prst="rect">
            <a:avLst/>
          </a:prstGeom>
        </p:spPr>
      </p:pic>
      <p:pic>
        <p:nvPicPr>
          <p:cNvPr id="16" name="Picture 15"/>
          <p:cNvPicPr>
            <a:picLocks noChangeAspect="1"/>
          </p:cNvPicPr>
          <p:nvPr/>
        </p:nvPicPr>
        <p:blipFill>
          <a:blip r:embed="rId9"/>
          <a:stretch>
            <a:fillRect/>
          </a:stretch>
        </p:blipFill>
        <p:spPr>
          <a:xfrm>
            <a:off x="5435140" y="4053029"/>
            <a:ext cx="1688738" cy="2078916"/>
          </a:xfrm>
          <a:prstGeom prst="rect">
            <a:avLst/>
          </a:prstGeom>
        </p:spPr>
      </p:pic>
    </p:spTree>
    <p:extLst>
      <p:ext uri="{BB962C8B-B14F-4D97-AF65-F5344CB8AC3E}">
        <p14:creationId xmlns:p14="http://schemas.microsoft.com/office/powerpoint/2010/main" val="2058838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383771"/>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Mia’s new bedtime routine</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2018 </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sp>
        <p:nvSpPr>
          <p:cNvPr id="2" name="TextBox 1"/>
          <p:cNvSpPr txBox="1"/>
          <p:nvPr/>
        </p:nvSpPr>
        <p:spPr>
          <a:xfrm>
            <a:off x="304800" y="1598346"/>
            <a:ext cx="8159261" cy="2800767"/>
          </a:xfrm>
          <a:prstGeom prst="rect">
            <a:avLst/>
          </a:prstGeom>
          <a:noFill/>
        </p:spPr>
        <p:txBody>
          <a:bodyPr wrap="square" rtlCol="0">
            <a:spAutoFit/>
          </a:bodyPr>
          <a:lstStyle/>
          <a:p>
            <a:r>
              <a:rPr lang="en-GB" sz="2800" b="1" dirty="0">
                <a:latin typeface="Lato" panose="020B0604020202020204" charset="0"/>
                <a:ea typeface="Lato" panose="020B0604020202020204" charset="0"/>
                <a:cs typeface="Lato" panose="020B0604020202020204" charset="0"/>
              </a:rPr>
              <a:t>Plan a calm and relaxing bedtime routine for Mia.</a:t>
            </a:r>
          </a:p>
          <a:p>
            <a:endParaRPr lang="en-GB" sz="28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Use the ideas given, and add some ideas of your own.</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What might someone do or say to help Mia feel relaxed and ready for bed?</a:t>
            </a:r>
          </a:p>
          <a:p>
            <a:r>
              <a:rPr lang="en-GB" sz="2400" dirty="0">
                <a:latin typeface="Lato" panose="020B0604020202020204" charset="0"/>
                <a:ea typeface="Lato" panose="020B0604020202020204" charset="0"/>
                <a:cs typeface="Lato" panose="020B0604020202020204" charset="0"/>
              </a:rPr>
              <a:t>What other things might help Mia to get to sleep?</a:t>
            </a:r>
          </a:p>
        </p:txBody>
      </p:sp>
      <p:pic>
        <p:nvPicPr>
          <p:cNvPr id="7" name="Picture 6"/>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8630612" y="2242026"/>
            <a:ext cx="2564871" cy="3254264"/>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a:ext>
            </a:extLst>
          </a:blip>
          <a:stretch>
            <a:fillRect/>
          </a:stretch>
        </p:blipFill>
        <p:spPr>
          <a:xfrm rot="2176641">
            <a:off x="9899629" y="1419011"/>
            <a:ext cx="1393069" cy="1292887"/>
          </a:xfrm>
          <a:prstGeom prst="rect">
            <a:avLst/>
          </a:prstGeom>
        </p:spPr>
      </p:pic>
      <p:pic>
        <p:nvPicPr>
          <p:cNvPr id="9" name="Picture 8"/>
          <p:cNvPicPr>
            <a:picLocks noChangeAspect="1"/>
          </p:cNvPicPr>
          <p:nvPr/>
        </p:nvPicPr>
        <p:blipFill>
          <a:blip r:embed="rId5"/>
          <a:stretch>
            <a:fillRect/>
          </a:stretch>
        </p:blipFill>
        <p:spPr>
          <a:xfrm>
            <a:off x="3183272" y="5772388"/>
            <a:ext cx="810838" cy="890093"/>
          </a:xfrm>
          <a:prstGeom prst="rect">
            <a:avLst/>
          </a:prstGeom>
        </p:spPr>
      </p:pic>
      <p:pic>
        <p:nvPicPr>
          <p:cNvPr id="10" name="Picture 9"/>
          <p:cNvPicPr>
            <a:picLocks noChangeAspect="1"/>
          </p:cNvPicPr>
          <p:nvPr/>
        </p:nvPicPr>
        <p:blipFill>
          <a:blip r:embed="rId6"/>
          <a:stretch>
            <a:fillRect/>
          </a:stretch>
        </p:blipFill>
        <p:spPr>
          <a:xfrm>
            <a:off x="2299761" y="5602902"/>
            <a:ext cx="658425" cy="1072989"/>
          </a:xfrm>
          <a:prstGeom prst="rect">
            <a:avLst/>
          </a:prstGeom>
        </p:spPr>
      </p:pic>
    </p:spTree>
    <p:extLst>
      <p:ext uri="{BB962C8B-B14F-4D97-AF65-F5344CB8AC3E}">
        <p14:creationId xmlns:p14="http://schemas.microsoft.com/office/powerpoint/2010/main" val="400686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6310" y="33734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What is our endpoint? </a:t>
            </a:r>
          </a:p>
        </p:txBody>
      </p:sp>
      <p:sp>
        <p:nvSpPr>
          <p:cNvPr id="8" name="TextBox 7"/>
          <p:cNvSpPr txBox="1"/>
          <p:nvPr/>
        </p:nvSpPr>
        <p:spPr>
          <a:xfrm>
            <a:off x="362308" y="1561577"/>
            <a:ext cx="10012615" cy="1138773"/>
          </a:xfrm>
          <a:prstGeom prst="rect">
            <a:avLst/>
          </a:prstGeom>
          <a:noFill/>
        </p:spPr>
        <p:txBody>
          <a:bodyPr wrap="square" rtlCol="0">
            <a:spAutoFit/>
          </a:bodyPr>
          <a:lstStyle/>
          <a:p>
            <a:r>
              <a:rPr lang="en-US" sz="2800" dirty="0">
                <a:latin typeface="League Spartan" panose="00000800000000000000" pitchFamily="50" charset="0"/>
              </a:rPr>
              <a:t>Go back to the  ‘What’s our starting point?’ activity</a:t>
            </a:r>
          </a:p>
          <a:p>
            <a:endParaRPr lang="en-US" sz="1600" dirty="0"/>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sp>
        <p:nvSpPr>
          <p:cNvPr id="10" name="TextBox 9"/>
          <p:cNvSpPr txBox="1"/>
          <p:nvPr/>
        </p:nvSpPr>
        <p:spPr>
          <a:xfrm>
            <a:off x="2559095" y="2177437"/>
            <a:ext cx="6877672" cy="1200329"/>
          </a:xfrm>
          <a:prstGeom prst="rect">
            <a:avLst/>
          </a:prstGeom>
          <a:solidFill>
            <a:schemeClr val="bg1"/>
          </a:solidFill>
          <a:ln>
            <a:noFill/>
          </a:ln>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Use a different color pen or pencil to amend your draw and write and show how your thinking has developed or changed. </a:t>
            </a:r>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436767" y="337347"/>
            <a:ext cx="2425719" cy="1224230"/>
          </a:xfrm>
          <a:prstGeom prst="rect">
            <a:avLst/>
          </a:prstGeom>
        </p:spPr>
      </p:pic>
      <p:pic>
        <p:nvPicPr>
          <p:cNvPr id="6" name="Picture 5"/>
          <p:cNvPicPr>
            <a:picLocks noChangeAspect="1"/>
          </p:cNvPicPr>
          <p:nvPr/>
        </p:nvPicPr>
        <p:blipFill>
          <a:blip r:embed="rId4"/>
          <a:stretch>
            <a:fillRect/>
          </a:stretch>
        </p:blipFill>
        <p:spPr>
          <a:xfrm>
            <a:off x="8209985" y="2831056"/>
            <a:ext cx="3007890" cy="3470034"/>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97283" y="1979451"/>
            <a:ext cx="1753548" cy="1513759"/>
          </a:xfrm>
          <a:prstGeom prst="rect">
            <a:avLst/>
          </a:prstGeom>
        </p:spPr>
      </p:pic>
      <p:sp>
        <p:nvSpPr>
          <p:cNvPr id="4" name="Rectangle 3"/>
          <p:cNvSpPr/>
          <p:nvPr/>
        </p:nvSpPr>
        <p:spPr>
          <a:xfrm>
            <a:off x="1059991" y="4109070"/>
            <a:ext cx="7310286" cy="1938992"/>
          </a:xfrm>
          <a:prstGeom prst="rect">
            <a:avLst/>
          </a:prstGeom>
        </p:spPr>
        <p:txBody>
          <a:bodyPr wrap="square">
            <a:spAutoFit/>
          </a:bodyPr>
          <a:lstStyle/>
          <a:p>
            <a:r>
              <a:rPr lang="en-US" sz="2400" dirty="0">
                <a:latin typeface="Lato" panose="020F0502020204030203" pitchFamily="34" charset="0"/>
                <a:ea typeface="Lato" panose="020F0502020204030203" pitchFamily="34" charset="0"/>
                <a:cs typeface="Lato" panose="020F0502020204030203" pitchFamily="34" charset="0"/>
              </a:rPr>
              <a:t>Is there anything new that you have learned that you’d like to add?</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ask?</a:t>
            </a:r>
          </a:p>
          <a:p>
            <a:r>
              <a:rPr lang="en-US" sz="2400" dirty="0">
                <a:latin typeface="Lato" panose="020F0502020204030203" pitchFamily="34" charset="0"/>
                <a:ea typeface="Lato" panose="020F0502020204030203" pitchFamily="34" charset="0"/>
                <a:cs typeface="Lato" panose="020F0502020204030203" pitchFamily="34" charset="0"/>
              </a:rPr>
              <a:t>Is there anything that you would like to change?</a:t>
            </a:r>
          </a:p>
        </p:txBody>
      </p:sp>
    </p:spTree>
    <p:extLst>
      <p:ext uri="{BB962C8B-B14F-4D97-AF65-F5344CB8AC3E}">
        <p14:creationId xmlns:p14="http://schemas.microsoft.com/office/powerpoint/2010/main" val="3008521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387" y="50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Remember…</a:t>
            </a:r>
          </a:p>
        </p:txBody>
      </p:sp>
      <p:sp>
        <p:nvSpPr>
          <p:cNvPr id="10" name="TextBox 9"/>
          <p:cNvSpPr txBox="1"/>
          <p:nvPr/>
        </p:nvSpPr>
        <p:spPr>
          <a:xfrm>
            <a:off x="1908010" y="5760030"/>
            <a:ext cx="8053487" cy="1015663"/>
          </a:xfrm>
          <a:prstGeom prst="rect">
            <a:avLst/>
          </a:prstGeom>
          <a:noFill/>
        </p:spPr>
        <p:txBody>
          <a:bodyPr wrap="square" rtlCol="0">
            <a:spAutoFit/>
          </a:bodyPr>
          <a:lstStyle/>
          <a:p>
            <a:r>
              <a:rPr lang="en-US" dirty="0">
                <a:latin typeface="Lato" panose="020F0502020204030203" pitchFamily="34" charset="0"/>
                <a:ea typeface="Lato" panose="020F0502020204030203" pitchFamily="34" charset="0"/>
                <a:cs typeface="Lato" panose="020F0502020204030203" pitchFamily="34" charset="0"/>
              </a:rPr>
              <a:t>The </a:t>
            </a:r>
            <a:r>
              <a:rPr lang="en-US" b="1" dirty="0">
                <a:latin typeface="Lato" panose="020F0502020204030203" pitchFamily="34" charset="0"/>
                <a:ea typeface="Lato" panose="020F0502020204030203" pitchFamily="34" charset="0"/>
                <a:cs typeface="Lato" panose="020F0502020204030203" pitchFamily="34" charset="0"/>
              </a:rPr>
              <a:t>NHS website </a:t>
            </a:r>
            <a:r>
              <a:rPr lang="en-US" dirty="0">
                <a:latin typeface="Lato" panose="020F0502020204030203" pitchFamily="34" charset="0"/>
                <a:ea typeface="Lato" panose="020F0502020204030203" pitchFamily="34" charset="0"/>
                <a:cs typeface="Lato" panose="020F0502020204030203" pitchFamily="34" charset="0"/>
              </a:rPr>
              <a:t>also has advice about sleep tips for children of your age: </a:t>
            </a:r>
            <a:r>
              <a:rPr lang="en-US" dirty="0">
                <a:latin typeface="Lato" panose="020F0502020204030203" pitchFamily="34" charset="0"/>
                <a:ea typeface="Lato" panose="020F0502020204030203" pitchFamily="34" charset="0"/>
                <a:cs typeface="Lato" panose="020F0502020204030203" pitchFamily="34" charset="0"/>
                <a:hlinkClick r:id="rId3"/>
              </a:rPr>
              <a:t>www.nhs.uk/live-well/sleep-and-tiredness/healthy-sleep-tips-for-children </a:t>
            </a:r>
            <a:endParaRPr lang="en-US" dirty="0">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lumMod val="50000"/>
                </a:schemeClr>
              </a:solidFill>
            </a:endParaRPr>
          </a:p>
        </p:txBody>
      </p:sp>
      <p:sp>
        <p:nvSpPr>
          <p:cNvPr id="6" name="Footer Placeholder 5"/>
          <p:cNvSpPr>
            <a:spLocks noGrp="1"/>
          </p:cNvSpPr>
          <p:nvPr>
            <p:ph type="ftr" sz="quarter" idx="11"/>
          </p:nvPr>
        </p:nvSpPr>
        <p:spPr>
          <a:xfrm>
            <a:off x="0" y="6446879"/>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19</a:t>
            </a:fld>
            <a:endParaRPr lang="en-GB" dirty="0"/>
          </a:p>
        </p:txBody>
      </p:sp>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91974" y="2658976"/>
            <a:ext cx="3885561" cy="2683465"/>
          </a:xfrm>
          <a:prstGeom prst="rect">
            <a:avLst/>
          </a:prstGeom>
        </p:spPr>
      </p:pic>
      <p:sp>
        <p:nvSpPr>
          <p:cNvPr id="4" name="Oval Callout 3"/>
          <p:cNvSpPr/>
          <p:nvPr/>
        </p:nvSpPr>
        <p:spPr>
          <a:xfrm>
            <a:off x="7488669" y="70079"/>
            <a:ext cx="3587790" cy="3609975"/>
          </a:xfrm>
          <a:prstGeom prst="wedgeEllipseCallout">
            <a:avLst>
              <a:gd name="adj1" fmla="val -67112"/>
              <a:gd name="adj2" fmla="val 2618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p:cNvSpPr txBox="1"/>
          <p:nvPr/>
        </p:nvSpPr>
        <p:spPr>
          <a:xfrm>
            <a:off x="7877535" y="730422"/>
            <a:ext cx="2810057" cy="2308324"/>
          </a:xfrm>
          <a:prstGeom prst="rect">
            <a:avLst/>
          </a:prstGeom>
          <a:noFill/>
        </p:spPr>
        <p:txBody>
          <a:bodyPr wrap="square" rtlCol="0">
            <a:spAutoFit/>
          </a:bodyPr>
          <a:lstStyle/>
          <a:p>
            <a:pPr algn="ctr"/>
            <a:r>
              <a:rPr lang="en-US" i="1" dirty="0">
                <a:latin typeface="Lato" panose="020F0502020204030203" pitchFamily="34" charset="0"/>
                <a:ea typeface="Lato" panose="020F0502020204030203" pitchFamily="34" charset="0"/>
                <a:cs typeface="Lato" panose="020F0502020204030203" pitchFamily="34" charset="0"/>
              </a:rPr>
              <a:t>That can happen to a lot of people.  Anyone can have night time fears, bad dreams and trouble sleeping.  At your age it a normal part of growing up.</a:t>
            </a:r>
          </a:p>
          <a:p>
            <a:pPr algn="ctr"/>
            <a:r>
              <a:rPr lang="en-US" i="1" dirty="0">
                <a:latin typeface="Lato" panose="020F0502020204030203" pitchFamily="34" charset="0"/>
                <a:ea typeface="Lato" panose="020F0502020204030203" pitchFamily="34" charset="0"/>
                <a:cs typeface="Lato" panose="020F0502020204030203" pitchFamily="34" charset="0"/>
              </a:rPr>
              <a:t>Let’s see what we can do to help you…</a:t>
            </a:r>
            <a:endParaRPr lang="en-GB" i="1" dirty="0"/>
          </a:p>
        </p:txBody>
      </p:sp>
      <p:pic>
        <p:nvPicPr>
          <p:cNvPr id="11" name="Picture 10"/>
          <p:cNvPicPr>
            <a:picLocks noChangeAspect="1"/>
          </p:cNvPicPr>
          <p:nvPr/>
        </p:nvPicPr>
        <p:blipFill>
          <a:blip r:embed="rId5"/>
          <a:stretch>
            <a:fillRect/>
          </a:stretch>
        </p:blipFill>
        <p:spPr>
          <a:xfrm rot="15984479">
            <a:off x="2051703" y="1276045"/>
            <a:ext cx="2316428" cy="3006762"/>
          </a:xfrm>
          <a:prstGeom prst="rect">
            <a:avLst/>
          </a:prstGeom>
        </p:spPr>
      </p:pic>
      <p:sp>
        <p:nvSpPr>
          <p:cNvPr id="12" name="TextBox 11"/>
          <p:cNvSpPr txBox="1"/>
          <p:nvPr/>
        </p:nvSpPr>
        <p:spPr>
          <a:xfrm>
            <a:off x="1959369" y="2312124"/>
            <a:ext cx="2219325" cy="923330"/>
          </a:xfrm>
          <a:prstGeom prst="rect">
            <a:avLst/>
          </a:prstGeom>
          <a:noFill/>
        </p:spPr>
        <p:txBody>
          <a:bodyPr wrap="square" rtlCol="0">
            <a:spAutoFit/>
          </a:bodyPr>
          <a:lstStyle/>
          <a:p>
            <a:pPr algn="ctr"/>
            <a:r>
              <a:rPr lang="en-GB" i="1" dirty="0"/>
              <a:t>I’m worried about falling asleep in case I have a bad dream.</a:t>
            </a:r>
          </a:p>
        </p:txBody>
      </p:sp>
    </p:spTree>
    <p:extLst>
      <p:ext uri="{BB962C8B-B14F-4D97-AF65-F5344CB8AC3E}">
        <p14:creationId xmlns:p14="http://schemas.microsoft.com/office/powerpoint/2010/main" val="373133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10" name="TextBox 9"/>
          <p:cNvSpPr txBox="1"/>
          <p:nvPr/>
        </p:nvSpPr>
        <p:spPr>
          <a:xfrm>
            <a:off x="6770981" y="942194"/>
            <a:ext cx="4980247" cy="2308324"/>
          </a:xfrm>
          <a:prstGeom prst="rect">
            <a:avLst/>
          </a:prstGeom>
          <a:noFill/>
        </p:spPr>
        <p:txBody>
          <a:bodyPr wrap="square" rtlCol="0">
            <a:spAutoFit/>
          </a:bodyPr>
          <a:lstStyle/>
          <a:p>
            <a:endParaRPr lang="en-US" sz="2400" dirty="0"/>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p:txBody>
      </p:sp>
      <p:sp>
        <p:nvSpPr>
          <p:cNvPr id="5" name="Footer Placeholder 4"/>
          <p:cNvSpPr>
            <a:spLocks noGrp="1"/>
          </p:cNvSpPr>
          <p:nvPr>
            <p:ph type="ftr" sz="quarter" idx="11"/>
          </p:nvPr>
        </p:nvSpPr>
        <p:spPr>
          <a:xfrm>
            <a:off x="0" y="6380093"/>
            <a:ext cx="12192000" cy="365125"/>
          </a:xfrm>
        </p:spPr>
        <p:txBody>
          <a:bodyPr/>
          <a:lstStyle/>
          <a:p>
            <a:r>
              <a:rPr lang="en-GB" sz="1050" dirty="0"/>
              <a:t>© PSHE Association 2018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20</a:t>
            </a:fld>
            <a:endParaRPr lang="en-GB" dirty="0"/>
          </a:p>
        </p:txBody>
      </p:sp>
      <p:sp>
        <p:nvSpPr>
          <p:cNvPr id="4" name="TextBox 3"/>
          <p:cNvSpPr txBox="1"/>
          <p:nvPr/>
        </p:nvSpPr>
        <p:spPr>
          <a:xfrm>
            <a:off x="738909" y="2127133"/>
            <a:ext cx="7596555" cy="3108543"/>
          </a:xfrm>
          <a:prstGeom prst="rect">
            <a:avLst/>
          </a:prstGeom>
          <a:noFill/>
        </p:spPr>
        <p:txBody>
          <a:bodyPr wrap="square" rtlCol="0">
            <a:spAutoFit/>
          </a:bodyPr>
          <a:lstStyle/>
          <a:p>
            <a:r>
              <a:rPr lang="en-GB" sz="2800" b="1" dirty="0">
                <a:latin typeface="Lato" panose="020B0604020202020204" charset="0"/>
                <a:ea typeface="Lato" panose="020B0604020202020204" charset="0"/>
                <a:cs typeface="Lato" panose="020B0604020202020204" charset="0"/>
              </a:rPr>
              <a:t>Mia has woken up in the middle of the night because she has had a bad dream.  </a:t>
            </a:r>
          </a:p>
          <a:p>
            <a:endParaRPr lang="en-GB" sz="2800" b="1" dirty="0">
              <a:latin typeface="Lato" panose="020B0604020202020204" charset="0"/>
              <a:ea typeface="Lato" panose="020B0604020202020204" charset="0"/>
              <a:cs typeface="Lato" panose="020B0604020202020204" charset="0"/>
            </a:endParaRPr>
          </a:p>
          <a:p>
            <a:r>
              <a:rPr lang="en-GB" sz="2800" dirty="0">
                <a:latin typeface="Lato" panose="020B0604020202020204" charset="0"/>
                <a:ea typeface="Lato" panose="020B0604020202020204" charset="0"/>
                <a:cs typeface="Lato" panose="020B0604020202020204" charset="0"/>
              </a:rPr>
              <a:t>What ideas do you have to help her feel better?</a:t>
            </a:r>
          </a:p>
          <a:p>
            <a:r>
              <a:rPr lang="en-GB" sz="2800" dirty="0">
                <a:latin typeface="Lato" panose="020B0604020202020204" charset="0"/>
                <a:ea typeface="Lato" panose="020B0604020202020204" charset="0"/>
                <a:cs typeface="Lato" panose="020B0604020202020204" charset="0"/>
              </a:rPr>
              <a:t>What ideas do you have that could help her </a:t>
            </a:r>
          </a:p>
          <a:p>
            <a:r>
              <a:rPr lang="en-GB" sz="2800" dirty="0">
                <a:latin typeface="Lato" panose="020B0604020202020204" charset="0"/>
                <a:ea typeface="Lato" panose="020B0604020202020204" charset="0"/>
                <a:cs typeface="Lato" panose="020B0604020202020204" charset="0"/>
              </a:rPr>
              <a:t>to go back to sleep? </a:t>
            </a:r>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7644703">
            <a:off x="8383111" y="2504891"/>
            <a:ext cx="2502096" cy="1719320"/>
          </a:xfrm>
          <a:prstGeom prst="rect">
            <a:avLst/>
          </a:prstGeom>
        </p:spPr>
      </p:pic>
    </p:spTree>
    <p:extLst>
      <p:ext uri="{BB962C8B-B14F-4D97-AF65-F5344CB8AC3E}">
        <p14:creationId xmlns:p14="http://schemas.microsoft.com/office/powerpoint/2010/main" val="374729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2846</Words>
  <Application>Microsoft Office PowerPoint</Application>
  <PresentationFormat>Widescreen</PresentationFormat>
  <Paragraphs>327</Paragraphs>
  <Slides>20</Slides>
  <Notes>20</Notes>
  <HiddenSlides>9</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Open Sans Light</vt:lpstr>
      <vt:lpstr>Lato</vt:lpstr>
      <vt:lpstr>Calibri</vt:lpstr>
      <vt:lpstr>League Spartan</vt:lpstr>
      <vt:lpstr>Gill Sans MT</vt:lpstr>
      <vt:lpstr>Open Sans Extrabold</vt:lpstr>
      <vt:lpstr>Calibri Light</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Sam Harvey</cp:lastModifiedBy>
  <cp:revision>253</cp:revision>
  <dcterms:created xsi:type="dcterms:W3CDTF">2018-11-29T11:01:12Z</dcterms:created>
  <dcterms:modified xsi:type="dcterms:W3CDTF">2020-10-05T11:59:57Z</dcterms:modified>
</cp:coreProperties>
</file>