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21"/>
  </p:notesMasterIdLst>
  <p:sldIdLst>
    <p:sldId id="258" r:id="rId2"/>
    <p:sldId id="287" r:id="rId3"/>
    <p:sldId id="288" r:id="rId4"/>
    <p:sldId id="261" r:id="rId5"/>
    <p:sldId id="285" r:id="rId6"/>
    <p:sldId id="289" r:id="rId7"/>
    <p:sldId id="276" r:id="rId8"/>
    <p:sldId id="295" r:id="rId9"/>
    <p:sldId id="286" r:id="rId10"/>
    <p:sldId id="256" r:id="rId11"/>
    <p:sldId id="290" r:id="rId12"/>
    <p:sldId id="296" r:id="rId13"/>
    <p:sldId id="291" r:id="rId14"/>
    <p:sldId id="297" r:id="rId15"/>
    <p:sldId id="292" r:id="rId16"/>
    <p:sldId id="293" r:id="rId17"/>
    <p:sldId id="294" r:id="rId18"/>
    <p:sldId id="299" r:id="rId19"/>
    <p:sldId id="300" r:id="rId20"/>
  </p:sldIdLst>
  <p:sldSz cx="12192000" cy="6858000"/>
  <p:notesSz cx="6858000" cy="9144000"/>
  <p:embeddedFontLst>
    <p:embeddedFont>
      <p:font typeface="Open Sans Semibold" panose="020B0604020202020204" charset="0"/>
      <p:bold r:id="rId22"/>
    </p:embeddedFont>
    <p:embeddedFont>
      <p:font typeface="Gill Sans MT" panose="020B0502020104020203" pitchFamily="34" charset="0"/>
      <p:regular r:id="rId23"/>
      <p:bold r:id="rId24"/>
      <p:italic r:id="rId25"/>
      <p:boldItalic r:id="rId26"/>
    </p:embeddedFont>
    <p:embeddedFont>
      <p:font typeface="Lato" panose="020B0604020202020204" charset="0"/>
      <p:regular r:id="rId27"/>
      <p:bold r:id="rId28"/>
      <p:italic r:id="rId29"/>
      <p:boldItalic r:id="rId30"/>
    </p:embeddedFont>
    <p:embeddedFont>
      <p:font typeface="League Spartan" panose="020B0604020202020204" charset="0"/>
      <p:bold r:id="rId31"/>
    </p:embeddedFont>
    <p:embeddedFont>
      <p:font typeface="Calibri" panose="020F0502020204030204" pitchFamily="34" charset="0"/>
      <p:regular r:id="rId32"/>
      <p:bold r:id="rId33"/>
      <p:italic r:id="rId34"/>
      <p:boldItalic r:id="rId35"/>
    </p:embeddedFont>
    <p:embeddedFont>
      <p:font typeface="Open Sans Light" panose="020B0604020202020204" charset="0"/>
      <p:regular r:id="rId36"/>
    </p:embeddedFont>
    <p:embeddedFont>
      <p:font typeface="Calibri Light" panose="020F0302020204030204" pitchFamily="34" charset="0"/>
      <p:regular r:id="rId37"/>
      <p:italic r:id="rId3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eacher slides" id="{CFDC8046-0116-4351-A108-79E9414BD817}">
          <p14:sldIdLst>
            <p14:sldId id="258"/>
            <p14:sldId id="287"/>
            <p14:sldId id="288"/>
            <p14:sldId id="261"/>
            <p14:sldId id="285"/>
            <p14:sldId id="289"/>
            <p14:sldId id="276"/>
          </p14:sldIdLst>
        </p14:section>
        <p14:section name="Pupil facing slides" id="{300941C7-2A66-42FC-9DE0-1CBAB66C7388}">
          <p14:sldIdLst>
            <p14:sldId id="295"/>
            <p14:sldId id="286"/>
            <p14:sldId id="256"/>
            <p14:sldId id="290"/>
            <p14:sldId id="296"/>
            <p14:sldId id="291"/>
            <p14:sldId id="297"/>
            <p14:sldId id="292"/>
            <p14:sldId id="293"/>
            <p14:sldId id="294"/>
            <p14:sldId id="299"/>
            <p14:sldId id="300"/>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ydia Stober" initials="LS" lastIdx="13" clrIdx="0">
    <p:extLst>
      <p:ext uri="{19B8F6BF-5375-455C-9EA6-DF929625EA0E}">
        <p15:presenceInfo xmlns:p15="http://schemas.microsoft.com/office/powerpoint/2012/main" userId="Lydia Stober" providerId="None"/>
      </p:ext>
    </p:extLst>
  </p:cmAuthor>
  <p:cmAuthor id="2" name="Jenny Fox" initials="JF" lastIdx="11" clrIdx="1">
    <p:extLst>
      <p:ext uri="{19B8F6BF-5375-455C-9EA6-DF929625EA0E}">
        <p15:presenceInfo xmlns:p15="http://schemas.microsoft.com/office/powerpoint/2012/main" userId="S-1-5-21-1285066173-1815393381-3561576999-262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3245" autoAdjust="0"/>
  </p:normalViewPr>
  <p:slideViewPr>
    <p:cSldViewPr snapToGrid="0">
      <p:cViewPr varScale="1">
        <p:scale>
          <a:sx n="70" d="100"/>
          <a:sy n="70" d="100"/>
        </p:scale>
        <p:origin x="1166"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5.fntdata"/><Relationship Id="rId39"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notesMaster" Target="notesMasters/notesMaster1.xml"/><Relationship Id="rId34" Type="http://schemas.openxmlformats.org/officeDocument/2006/relationships/font" Target="fonts/font13.fntdata"/><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4.fntdata"/><Relationship Id="rId33" Type="http://schemas.openxmlformats.org/officeDocument/2006/relationships/font" Target="fonts/font12.fntdata"/><Relationship Id="rId38" Type="http://schemas.openxmlformats.org/officeDocument/2006/relationships/font" Target="fonts/font17.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8.fntdata"/><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3.fntdata"/><Relationship Id="rId32" Type="http://schemas.openxmlformats.org/officeDocument/2006/relationships/font" Target="fonts/font11.fntdata"/><Relationship Id="rId37" Type="http://schemas.openxmlformats.org/officeDocument/2006/relationships/font" Target="fonts/font16.fntdata"/><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2.fntdata"/><Relationship Id="rId28" Type="http://schemas.openxmlformats.org/officeDocument/2006/relationships/font" Target="fonts/font7.fntdata"/><Relationship Id="rId36" Type="http://schemas.openxmlformats.org/officeDocument/2006/relationships/font" Target="fonts/font15.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0.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font" Target="fonts/font9.fntdata"/><Relationship Id="rId35" Type="http://schemas.openxmlformats.org/officeDocument/2006/relationships/font" Target="fonts/font14.fntdata"/><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3B2BEAF-B32A-41C1-BD37-B23766346846}" type="datetimeFigureOut">
              <a:rPr lang="en-GB" smtClean="0"/>
              <a:t>22/12/2020</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663BE87-B34F-4E72-B6F5-93D68A336245}" type="slidenum">
              <a:rPr lang="en-GB" smtClean="0"/>
              <a:t>‹#›</a:t>
            </a:fld>
            <a:endParaRPr lang="en-GB" dirty="0"/>
          </a:p>
        </p:txBody>
      </p:sp>
    </p:spTree>
    <p:extLst>
      <p:ext uri="{BB962C8B-B14F-4D97-AF65-F5344CB8AC3E}">
        <p14:creationId xmlns:p14="http://schemas.microsoft.com/office/powerpoint/2010/main" val="4486383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a:t>
            </a:fld>
            <a:endParaRPr lang="en-GB" dirty="0"/>
          </a:p>
        </p:txBody>
      </p:sp>
    </p:spTree>
    <p:extLst>
      <p:ext uri="{BB962C8B-B14F-4D97-AF65-F5344CB8AC3E}">
        <p14:creationId xmlns:p14="http://schemas.microsoft.com/office/powerpoint/2010/main" val="24653582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2</a:t>
            </a:fld>
            <a:endParaRPr lang="en-GB" dirty="0"/>
          </a:p>
        </p:txBody>
      </p:sp>
    </p:spTree>
    <p:extLst>
      <p:ext uri="{BB962C8B-B14F-4D97-AF65-F5344CB8AC3E}">
        <p14:creationId xmlns:p14="http://schemas.microsoft.com/office/powerpoint/2010/main" val="32860805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DB251-18AC-41D5-959F-F289AB91753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672917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4</a:t>
            </a:fld>
            <a:endParaRPr lang="en-GB" dirty="0"/>
          </a:p>
        </p:txBody>
      </p:sp>
    </p:spTree>
    <p:extLst>
      <p:ext uri="{BB962C8B-B14F-4D97-AF65-F5344CB8AC3E}">
        <p14:creationId xmlns:p14="http://schemas.microsoft.com/office/powerpoint/2010/main" val="7716855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More</a:t>
            </a:r>
            <a:r>
              <a:rPr lang="en-US" baseline="0" dirty="0"/>
              <a:t> information can be found in the guidance notes that accompany this resource.</a:t>
            </a:r>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DB251-18AC-41D5-959F-F289AB91753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435076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DB251-18AC-41D5-959F-F289AB91753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460001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7</a:t>
            </a:fld>
            <a:endParaRPr lang="en-GB" dirty="0"/>
          </a:p>
        </p:txBody>
      </p:sp>
    </p:spTree>
    <p:extLst>
      <p:ext uri="{BB962C8B-B14F-4D97-AF65-F5344CB8AC3E}">
        <p14:creationId xmlns:p14="http://schemas.microsoft.com/office/powerpoint/2010/main" val="41545305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Teacher Notes – Baseline – </a:t>
            </a:r>
            <a:r>
              <a:rPr lang="en-US" b="1" i="1" dirty="0"/>
              <a:t>Draw and write </a:t>
            </a:r>
            <a:r>
              <a:rPr lang="en-US" b="1" i="0" dirty="0"/>
              <a:t>(10 mins)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Lead pupils in a draw and write activity focussing on dental health, using the instructions above</a:t>
            </a:r>
            <a:endParaRPr lang="en-US" b="1" i="0" dirty="0"/>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It is important that pupils complete this activity individually and that they are not guided or prompted. When finished, collect in their papers and explain you will revisit this work at the end of the lesson. Look through pupils’ ideas to elicit an understanding of what they already know about maintaining dental health including routines such as brushing and visiting the dentist as well as what could harm teeth.</a:t>
            </a:r>
            <a:endParaRPr lang="en-GB" dirty="0"/>
          </a:p>
        </p:txBody>
      </p:sp>
      <p:sp>
        <p:nvSpPr>
          <p:cNvPr id="4" name="Slide Number Placeholder 3"/>
          <p:cNvSpPr>
            <a:spLocks noGrp="1"/>
          </p:cNvSpPr>
          <p:nvPr>
            <p:ph type="sldNum" sz="quarter" idx="5"/>
          </p:nvPr>
        </p:nvSpPr>
        <p:spPr/>
        <p:txBody>
          <a:bodyPr/>
          <a:lstStyle/>
          <a:p>
            <a:fld id="{F663BE87-B34F-4E72-B6F5-93D68A336245}" type="slidenum">
              <a:rPr lang="en-GB" smtClean="0"/>
              <a:t>8</a:t>
            </a:fld>
            <a:endParaRPr lang="en-GB" dirty="0"/>
          </a:p>
        </p:txBody>
      </p:sp>
    </p:spTree>
    <p:extLst>
      <p:ext uri="{BB962C8B-B14F-4D97-AF65-F5344CB8AC3E}">
        <p14:creationId xmlns:p14="http://schemas.microsoft.com/office/powerpoint/2010/main" val="38959792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mn-lt"/>
                <a:ea typeface="+mn-ea"/>
                <a:cs typeface="+mn-cs"/>
              </a:rPr>
              <a:t>Teacher Notes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Use this slide to display your class agreement / ground rules for PSHE education lessons.  See </a:t>
            </a:r>
            <a:r>
              <a:rPr kumimoji="0" lang="en-GB" sz="1200" b="1" i="0" u="none" strike="noStrike" kern="1200" cap="none" spc="0" normalizeH="0" baseline="0" noProof="0" dirty="0">
                <a:ln>
                  <a:noFill/>
                </a:ln>
                <a:solidFill>
                  <a:prstClr val="black"/>
                </a:solidFill>
                <a:effectLst/>
                <a:uLnTx/>
                <a:uFillTx/>
                <a:latin typeface="+mn-lt"/>
                <a:ea typeface="+mn-ea"/>
                <a:cs typeface="+mn-cs"/>
              </a:rPr>
              <a:t>Accompanying Teacher Guidance Notes </a:t>
            </a:r>
            <a:r>
              <a:rPr kumimoji="0" lang="en-GB" sz="1200" b="0" i="0" u="none" strike="noStrike" kern="1200" cap="none" spc="0" normalizeH="0" baseline="0" noProof="0" dirty="0">
                <a:ln>
                  <a:noFill/>
                </a:ln>
                <a:solidFill>
                  <a:prstClr val="black"/>
                </a:solidFill>
                <a:effectLst/>
                <a:uLnTx/>
                <a:uFillTx/>
                <a:latin typeface="+mn-lt"/>
                <a:ea typeface="+mn-ea"/>
                <a:cs typeface="+mn-cs"/>
              </a:rPr>
              <a:t>(separate document). </a:t>
            </a:r>
          </a:p>
          <a:p>
            <a:endParaRPr lang="en-GB" b="0" baseline="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DB251-18AC-41D5-959F-F289AB91753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537773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Teacher Notes-</a:t>
            </a:r>
            <a:r>
              <a:rPr lang="en-US" b="1" i="1" dirty="0"/>
              <a:t>Introduction </a:t>
            </a:r>
            <a:r>
              <a:rPr lang="en-US" b="1" i="0" dirty="0"/>
              <a:t>(5 mins)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Explain to pupils that Jamal now has lots of adult teeth, they are the last set to grow and so it is important that he looks after them. Emphasise that Jamal wants to know about food and drink choices, how to brush his teeth properly and who can help with keeping his teeth healthy.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F663BE87-B34F-4E72-B6F5-93D68A336245}" type="slidenum">
              <a:rPr lang="en-GB" smtClean="0"/>
              <a:t>10</a:t>
            </a:fld>
            <a:endParaRPr lang="en-GB" dirty="0"/>
          </a:p>
        </p:txBody>
      </p:sp>
    </p:spTree>
    <p:extLst>
      <p:ext uri="{BB962C8B-B14F-4D97-AF65-F5344CB8AC3E}">
        <p14:creationId xmlns:p14="http://schemas.microsoft.com/office/powerpoint/2010/main" val="13609385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Explain to pupils that food and drink with lots of sugar in can cause plaque and harm teeth.</a:t>
            </a:r>
          </a:p>
          <a:p>
            <a:r>
              <a:rPr lang="en-GB" sz="1200" kern="1200" dirty="0">
                <a:solidFill>
                  <a:schemeClr val="tx1"/>
                </a:solidFill>
                <a:effectLst/>
                <a:latin typeface="+mn-lt"/>
                <a:ea typeface="+mn-ea"/>
                <a:cs typeface="+mn-cs"/>
              </a:rPr>
              <a:t>ask pupils to identify which food they think is highest and lowest in sugar - chocolate bar contains more sugar (25g) than a portion of strawberries (4g).</a:t>
            </a:r>
          </a:p>
          <a:p>
            <a:r>
              <a:rPr lang="en-GB" sz="1200" i="1" kern="1200" dirty="0">
                <a:solidFill>
                  <a:schemeClr val="tx1"/>
                </a:solidFill>
                <a:effectLst/>
                <a:latin typeface="+mn-lt"/>
                <a:ea typeface="+mn-ea"/>
                <a:cs typeface="+mn-cs"/>
              </a:rPr>
              <a:t>* If available, you could show real portions of sugar to demonstrate the difference in scale.</a:t>
            </a:r>
            <a:endParaRPr lang="en-GB" dirty="0"/>
          </a:p>
        </p:txBody>
      </p:sp>
      <p:sp>
        <p:nvSpPr>
          <p:cNvPr id="4" name="Slide Number Placeholder 3"/>
          <p:cNvSpPr>
            <a:spLocks noGrp="1"/>
          </p:cNvSpPr>
          <p:nvPr>
            <p:ph type="sldNum" sz="quarter" idx="5"/>
          </p:nvPr>
        </p:nvSpPr>
        <p:spPr/>
        <p:txBody>
          <a:bodyPr/>
          <a:lstStyle/>
          <a:p>
            <a:fld id="{F663BE87-B34F-4E72-B6F5-93D68A336245}" type="slidenum">
              <a:rPr lang="en-GB" smtClean="0"/>
              <a:t>11</a:t>
            </a:fld>
            <a:endParaRPr lang="en-GB" dirty="0"/>
          </a:p>
        </p:txBody>
      </p:sp>
    </p:spTree>
    <p:extLst>
      <p:ext uri="{BB962C8B-B14F-4D97-AF65-F5344CB8AC3E}">
        <p14:creationId xmlns:p14="http://schemas.microsoft.com/office/powerpoint/2010/main" val="42776543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Teacher Notes</a:t>
            </a:r>
            <a:r>
              <a:rPr lang="en-US" b="1" i="1" dirty="0"/>
              <a:t> </a:t>
            </a:r>
            <a:r>
              <a:rPr lang="en-US" b="1" i="0" dirty="0"/>
              <a:t>(10 mins) </a:t>
            </a:r>
            <a:r>
              <a:rPr lang="en-US" b="1" i="1" dirty="0"/>
              <a:t>Food and drink card sort</a:t>
            </a: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Spilt pupils into groups and give each group a set of </a:t>
            </a:r>
            <a:r>
              <a:rPr lang="en-GB" sz="1200" i="1" kern="1200" dirty="0">
                <a:solidFill>
                  <a:schemeClr val="tx1"/>
                </a:solidFill>
                <a:effectLst/>
                <a:latin typeface="+mn-lt"/>
                <a:ea typeface="+mn-ea"/>
                <a:cs typeface="+mn-cs"/>
              </a:rPr>
              <a:t>Food and drink cards.</a:t>
            </a:r>
            <a:r>
              <a:rPr lang="en-GB" sz="1200" kern="1200" dirty="0">
                <a:solidFill>
                  <a:schemeClr val="tx1"/>
                </a:solidFill>
                <a:effectLst/>
                <a:latin typeface="+mn-lt"/>
                <a:ea typeface="+mn-ea"/>
                <a:cs typeface="+mn-cs"/>
              </a:rPr>
              <a:t> Ask them to sort food and drink that is lower in sugar and food and drink that is higher in sugar into two piles.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Support: </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Model making some decisions about two or three cards as a class before beginning the activity.</a:t>
            </a:r>
          </a:p>
          <a:p>
            <a:r>
              <a:rPr lang="en-GB" sz="1200" b="1" kern="1200" dirty="0">
                <a:solidFill>
                  <a:schemeClr val="tx1"/>
                </a:solidFill>
                <a:effectLst/>
                <a:latin typeface="+mn-lt"/>
                <a:ea typeface="+mn-ea"/>
                <a:cs typeface="+mn-cs"/>
              </a:rPr>
              <a:t>Challenge:</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Pupils create a lunchbox containing teeth-friendly foods, either by drawing on plain paper or cutting and sticking the images from Resource 1: </a:t>
            </a:r>
            <a:r>
              <a:rPr lang="en-GB" sz="1200" i="1" kern="1200" dirty="0">
                <a:solidFill>
                  <a:schemeClr val="tx1"/>
                </a:solidFill>
                <a:effectLst/>
                <a:latin typeface="+mn-lt"/>
                <a:ea typeface="+mn-ea"/>
                <a:cs typeface="+mn-cs"/>
              </a:rPr>
              <a:t>Food and drink cards.</a:t>
            </a:r>
            <a:r>
              <a:rPr lang="en-GB" sz="1200" kern="1200" dirty="0">
                <a:solidFill>
                  <a:schemeClr val="tx1"/>
                </a:solidFill>
                <a:effectLst/>
                <a:latin typeface="+mn-lt"/>
                <a:ea typeface="+mn-ea"/>
                <a:cs typeface="+mn-cs"/>
              </a:rPr>
              <a:t> </a:t>
            </a:r>
            <a:endParaRPr lang="en-GB" dirty="0"/>
          </a:p>
        </p:txBody>
      </p:sp>
      <p:sp>
        <p:nvSpPr>
          <p:cNvPr id="4" name="Slide Number Placeholder 3"/>
          <p:cNvSpPr>
            <a:spLocks noGrp="1"/>
          </p:cNvSpPr>
          <p:nvPr>
            <p:ph type="sldNum" sz="quarter" idx="5"/>
          </p:nvPr>
        </p:nvSpPr>
        <p:spPr/>
        <p:txBody>
          <a:bodyPr/>
          <a:lstStyle/>
          <a:p>
            <a:fld id="{F663BE87-B34F-4E72-B6F5-93D68A336245}" type="slidenum">
              <a:rPr lang="en-GB" smtClean="0"/>
              <a:t>12</a:t>
            </a:fld>
            <a:endParaRPr lang="en-GB" dirty="0"/>
          </a:p>
        </p:txBody>
      </p:sp>
    </p:spTree>
    <p:extLst>
      <p:ext uri="{BB962C8B-B14F-4D97-AF65-F5344CB8AC3E}">
        <p14:creationId xmlns:p14="http://schemas.microsoft.com/office/powerpoint/2010/main" val="35252807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Which food and drink contain the higher amount of sugar and which contain the lower? </a:t>
            </a:r>
          </a:p>
          <a:p>
            <a:r>
              <a:rPr lang="en-GB" sz="1200" b="1" kern="1200" dirty="0">
                <a:solidFill>
                  <a:schemeClr val="tx1"/>
                </a:solidFill>
                <a:effectLst/>
                <a:latin typeface="+mn-lt"/>
                <a:ea typeface="+mn-ea"/>
                <a:cs typeface="+mn-cs"/>
              </a:rPr>
              <a:t>Note: </a:t>
            </a:r>
            <a:r>
              <a:rPr lang="en-GB" sz="1200" kern="1200" dirty="0">
                <a:solidFill>
                  <a:schemeClr val="tx1"/>
                </a:solidFill>
                <a:effectLst/>
                <a:latin typeface="+mn-lt"/>
                <a:ea typeface="+mn-ea"/>
                <a:cs typeface="+mn-cs"/>
              </a:rPr>
              <a:t>Explain to pupils that although apples and bananas are higher in sugar, these are ‘natural’ sugars and are not as harmful to teeth.</a:t>
            </a:r>
          </a:p>
          <a:p>
            <a:endParaRPr lang="en-GB" dirty="0"/>
          </a:p>
        </p:txBody>
      </p:sp>
      <p:sp>
        <p:nvSpPr>
          <p:cNvPr id="4" name="Slide Number Placeholder 3"/>
          <p:cNvSpPr>
            <a:spLocks noGrp="1"/>
          </p:cNvSpPr>
          <p:nvPr>
            <p:ph type="sldNum" sz="quarter" idx="5"/>
          </p:nvPr>
        </p:nvSpPr>
        <p:spPr/>
        <p:txBody>
          <a:bodyPr/>
          <a:lstStyle/>
          <a:p>
            <a:fld id="{F663BE87-B34F-4E72-B6F5-93D68A336245}" type="slidenum">
              <a:rPr lang="en-GB" smtClean="0"/>
              <a:t>13</a:t>
            </a:fld>
            <a:endParaRPr lang="en-GB" dirty="0"/>
          </a:p>
        </p:txBody>
      </p:sp>
    </p:spTree>
    <p:extLst>
      <p:ext uri="{BB962C8B-B14F-4D97-AF65-F5344CB8AC3E}">
        <p14:creationId xmlns:p14="http://schemas.microsoft.com/office/powerpoint/2010/main" val="39461046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Teacher Notes</a:t>
            </a:r>
            <a:r>
              <a:rPr lang="en-US" b="1" i="1" dirty="0"/>
              <a:t> </a:t>
            </a:r>
            <a:r>
              <a:rPr lang="en-US" b="1" i="0" dirty="0"/>
              <a:t>(15-20 mins) </a:t>
            </a:r>
            <a:r>
              <a:rPr lang="en-GB" b="1" i="1" dirty="0"/>
              <a:t>Teeth brushing</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Ask pupils to complete Resource 2: </a:t>
            </a:r>
            <a:r>
              <a:rPr lang="en-GB" sz="1200" i="1" kern="1200" dirty="0">
                <a:solidFill>
                  <a:schemeClr val="tx1"/>
                </a:solidFill>
                <a:effectLst/>
                <a:latin typeface="+mn-lt"/>
                <a:ea typeface="+mn-ea"/>
                <a:cs typeface="+mn-cs"/>
              </a:rPr>
              <a:t>Steps to brushing teeth, </a:t>
            </a:r>
            <a:r>
              <a:rPr lang="en-GB" sz="1200" kern="1200" dirty="0">
                <a:solidFill>
                  <a:schemeClr val="tx1"/>
                </a:solidFill>
                <a:effectLst/>
                <a:latin typeface="+mn-lt"/>
                <a:ea typeface="+mn-ea"/>
                <a:cs typeface="+mn-cs"/>
              </a:rPr>
              <a:t>drawing each step in the boxes provided.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Support: </a:t>
            </a:r>
            <a:r>
              <a:rPr lang="en-GB" sz="1200" kern="1200" dirty="0">
                <a:solidFill>
                  <a:schemeClr val="tx1"/>
                </a:solidFill>
                <a:effectLst/>
                <a:latin typeface="+mn-lt"/>
                <a:ea typeface="+mn-ea"/>
                <a:cs typeface="+mn-cs"/>
              </a:rPr>
              <a:t>Pupils complete Resource 2</a:t>
            </a:r>
            <a:r>
              <a:rPr lang="en-GB" sz="1200" i="1" kern="1200" dirty="0">
                <a:solidFill>
                  <a:schemeClr val="tx1"/>
                </a:solidFill>
                <a:effectLst/>
                <a:latin typeface="+mn-lt"/>
                <a:ea typeface="+mn-ea"/>
                <a:cs typeface="+mn-cs"/>
              </a:rPr>
              <a:t> </a:t>
            </a:r>
            <a:r>
              <a:rPr lang="en-GB" sz="1200" kern="1200" dirty="0">
                <a:solidFill>
                  <a:schemeClr val="tx1"/>
                </a:solidFill>
                <a:effectLst/>
                <a:latin typeface="+mn-lt"/>
                <a:ea typeface="+mn-ea"/>
                <a:cs typeface="+mn-cs"/>
              </a:rPr>
              <a:t>Support:</a:t>
            </a:r>
            <a:r>
              <a:rPr lang="en-GB" sz="1200" i="1" kern="1200" dirty="0">
                <a:solidFill>
                  <a:schemeClr val="tx1"/>
                </a:solidFill>
                <a:effectLst/>
                <a:latin typeface="+mn-lt"/>
                <a:ea typeface="+mn-ea"/>
                <a:cs typeface="+mn-cs"/>
              </a:rPr>
              <a:t> Steps to brushing teeth</a:t>
            </a:r>
            <a:r>
              <a:rPr lang="en-GB" sz="1200" kern="1200" dirty="0">
                <a:solidFill>
                  <a:schemeClr val="tx1"/>
                </a:solidFill>
                <a:effectLst/>
                <a:latin typeface="+mn-lt"/>
                <a:ea typeface="+mn-ea"/>
                <a:cs typeface="+mn-cs"/>
              </a:rPr>
              <a:t> </a:t>
            </a:r>
          </a:p>
          <a:p>
            <a:r>
              <a:rPr lang="en-GB" sz="1200" b="1" kern="1200" dirty="0">
                <a:solidFill>
                  <a:schemeClr val="tx1"/>
                </a:solidFill>
                <a:effectLst/>
                <a:latin typeface="+mn-lt"/>
                <a:ea typeface="+mn-ea"/>
                <a:cs typeface="+mn-cs"/>
              </a:rPr>
              <a:t>Challenge: </a:t>
            </a:r>
            <a:r>
              <a:rPr lang="en-GB" sz="1200" kern="1200" dirty="0">
                <a:solidFill>
                  <a:schemeClr val="tx1"/>
                </a:solidFill>
                <a:effectLst/>
                <a:latin typeface="+mn-lt"/>
                <a:ea typeface="+mn-ea"/>
                <a:cs typeface="+mn-cs"/>
              </a:rPr>
              <a:t>Using Resource 3: </a:t>
            </a:r>
            <a:r>
              <a:rPr lang="en-GB" sz="1200" i="1" kern="1200" dirty="0">
                <a:solidFill>
                  <a:schemeClr val="tx1"/>
                </a:solidFill>
                <a:effectLst/>
                <a:latin typeface="+mn-lt"/>
                <a:ea typeface="+mn-ea"/>
                <a:cs typeface="+mn-cs"/>
              </a:rPr>
              <a:t>Brushing golden rules</a:t>
            </a:r>
            <a:r>
              <a:rPr lang="en-GB" sz="1200" kern="1200" dirty="0">
                <a:solidFill>
                  <a:schemeClr val="tx1"/>
                </a:solidFill>
                <a:effectLst/>
                <a:latin typeface="+mn-lt"/>
                <a:ea typeface="+mn-ea"/>
                <a:cs typeface="+mn-cs"/>
              </a:rPr>
              <a:t>,</a:t>
            </a:r>
            <a:r>
              <a:rPr lang="en-GB" sz="1200" b="1" kern="1200" dirty="0">
                <a:solidFill>
                  <a:schemeClr val="tx1"/>
                </a:solidFill>
                <a:effectLst/>
                <a:latin typeface="+mn-lt"/>
                <a:ea typeface="+mn-ea"/>
                <a:cs typeface="+mn-cs"/>
              </a:rPr>
              <a:t> </a:t>
            </a:r>
            <a:r>
              <a:rPr lang="en-GB" sz="1200" kern="1200" dirty="0">
                <a:solidFill>
                  <a:schemeClr val="tx1"/>
                </a:solidFill>
                <a:effectLst/>
                <a:latin typeface="+mn-lt"/>
                <a:ea typeface="+mn-ea"/>
                <a:cs typeface="+mn-cs"/>
              </a:rPr>
              <a:t>ask pupils to come up with 5 golden rules for teeth brushing. </a:t>
            </a:r>
          </a:p>
          <a:p>
            <a:r>
              <a:rPr lang="en-GB" sz="1200" kern="1200" dirty="0">
                <a:solidFill>
                  <a:schemeClr val="tx1"/>
                </a:solidFill>
                <a:effectLst/>
                <a:latin typeface="+mn-lt"/>
                <a:ea typeface="+mn-ea"/>
                <a:cs typeface="+mn-cs"/>
              </a:rPr>
              <a:t>Pupil responses could include: </a:t>
            </a:r>
            <a:r>
              <a:rPr lang="en-GB" sz="1200" i="1" kern="1200" dirty="0">
                <a:solidFill>
                  <a:schemeClr val="tx1"/>
                </a:solidFill>
                <a:effectLst/>
                <a:latin typeface="+mn-lt"/>
                <a:ea typeface="+mn-ea"/>
                <a:cs typeface="+mn-cs"/>
              </a:rPr>
              <a:t>Using a small amount of toothpaste, spit out toothpaste, brush on outside and inside of teeth, brush gently in circles and flick, brush twice a day, brush for 2 minutes, ask for help from a parent/adult</a:t>
            </a:r>
            <a:endParaRPr lang="en-GB" dirty="0"/>
          </a:p>
        </p:txBody>
      </p:sp>
      <p:sp>
        <p:nvSpPr>
          <p:cNvPr id="4" name="Slide Number Placeholder 3"/>
          <p:cNvSpPr>
            <a:spLocks noGrp="1"/>
          </p:cNvSpPr>
          <p:nvPr>
            <p:ph type="sldNum" sz="quarter" idx="5"/>
          </p:nvPr>
        </p:nvSpPr>
        <p:spPr/>
        <p:txBody>
          <a:bodyPr/>
          <a:lstStyle/>
          <a:p>
            <a:fld id="{F663BE87-B34F-4E72-B6F5-93D68A336245}" type="slidenum">
              <a:rPr lang="en-GB" smtClean="0"/>
              <a:t>14</a:t>
            </a:fld>
            <a:endParaRPr lang="en-GB" dirty="0"/>
          </a:p>
        </p:txBody>
      </p:sp>
    </p:spTree>
    <p:extLst>
      <p:ext uri="{BB962C8B-B14F-4D97-AF65-F5344CB8AC3E}">
        <p14:creationId xmlns:p14="http://schemas.microsoft.com/office/powerpoint/2010/main" val="17463816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Take pupils through the brushing routine and technique for Jamal. Using a model set of teeth (or using the image on this slide), demonstrate the brushing technique to pupils.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u="sng" kern="1200" dirty="0">
                <a:solidFill>
                  <a:schemeClr val="tx1"/>
                </a:solidFill>
                <a:effectLst/>
                <a:latin typeface="+mn-lt"/>
                <a:ea typeface="+mn-ea"/>
                <a:cs typeface="+mn-cs"/>
              </a:rPr>
              <a:t>Steps</a:t>
            </a:r>
            <a:r>
              <a:rPr lang="en-GB" sz="1200" kern="1200" dirty="0">
                <a:solidFill>
                  <a:schemeClr val="tx1"/>
                </a:solidFill>
                <a:effectLst/>
                <a:latin typeface="+mn-lt"/>
                <a:ea typeface="+mn-ea"/>
                <a:cs typeface="+mn-cs"/>
              </a:rPr>
              <a:t>:</a:t>
            </a:r>
          </a:p>
          <a:p>
            <a:pPr lvl="0"/>
            <a:r>
              <a:rPr lang="en-GB" sz="1200" kern="1200" dirty="0">
                <a:solidFill>
                  <a:schemeClr val="tx1"/>
                </a:solidFill>
                <a:effectLst/>
                <a:latin typeface="+mn-lt"/>
                <a:ea typeface="+mn-ea"/>
                <a:cs typeface="+mn-cs"/>
              </a:rPr>
              <a:t>1. Use a small amount of toothpaste (about the size </a:t>
            </a:r>
            <a:r>
              <a:rPr lang="en-GB" sz="1200" kern="1200">
                <a:solidFill>
                  <a:schemeClr val="tx1"/>
                </a:solidFill>
                <a:effectLst/>
                <a:latin typeface="+mn-lt"/>
                <a:ea typeface="+mn-ea"/>
                <a:cs typeface="+mn-cs"/>
              </a:rPr>
              <a:t>of a pea)</a:t>
            </a:r>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2. Tilt the brush up to the gum</a:t>
            </a:r>
          </a:p>
          <a:p>
            <a:pPr lvl="0"/>
            <a:r>
              <a:rPr lang="en-GB" sz="1200" kern="1200" dirty="0">
                <a:solidFill>
                  <a:schemeClr val="tx1"/>
                </a:solidFill>
                <a:effectLst/>
                <a:latin typeface="+mn-lt"/>
                <a:ea typeface="+mn-ea"/>
                <a:cs typeface="+mn-cs"/>
              </a:rPr>
              <a:t>3. Brush in circles and flick</a:t>
            </a:r>
          </a:p>
          <a:p>
            <a:pPr lvl="0"/>
            <a:r>
              <a:rPr lang="en-GB" sz="1200" kern="1200" dirty="0">
                <a:solidFill>
                  <a:schemeClr val="tx1"/>
                </a:solidFill>
                <a:effectLst/>
                <a:latin typeface="+mn-lt"/>
                <a:ea typeface="+mn-ea"/>
                <a:cs typeface="+mn-cs"/>
              </a:rPr>
              <a:t>4. Brush on the outside of teeth</a:t>
            </a:r>
          </a:p>
          <a:p>
            <a:pPr lvl="0"/>
            <a:r>
              <a:rPr lang="en-GB" sz="1200" kern="1200" dirty="0">
                <a:solidFill>
                  <a:schemeClr val="tx1"/>
                </a:solidFill>
                <a:effectLst/>
                <a:latin typeface="+mn-lt"/>
                <a:ea typeface="+mn-ea"/>
                <a:cs typeface="+mn-cs"/>
              </a:rPr>
              <a:t>5. Brush on the inside of teeth</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r>
              <a:rPr lang="en-GB" sz="1200" kern="1200" dirty="0">
                <a:solidFill>
                  <a:schemeClr val="tx1"/>
                </a:solidFill>
                <a:effectLst/>
                <a:latin typeface="+mn-lt"/>
                <a:ea typeface="+mn-ea"/>
                <a:cs typeface="+mn-cs"/>
              </a:rPr>
              <a:t>In addition, explain to pupils:</a:t>
            </a: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the importance of brushing for 2 minutes</a:t>
            </a: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that spitting out the toothpaste after brushing rather than rinsing with water is important, as the toothpaste protects the teeth. </a:t>
            </a:r>
          </a:p>
          <a:p>
            <a:r>
              <a:rPr lang="en-GB" sz="1200" kern="1200" dirty="0">
                <a:solidFill>
                  <a:schemeClr val="tx1"/>
                </a:solidFill>
                <a:effectLst/>
                <a:latin typeface="+mn-lt"/>
                <a:ea typeface="+mn-ea"/>
                <a:cs typeface="+mn-cs"/>
              </a:rPr>
              <a:t>It is recommended that brushing should be supervised by a parent or carer up until the age of 6 years old, and so this could be discussed with pupils, especially if this lesson is completed with a Year 1 class.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F663BE87-B34F-4E72-B6F5-93D68A336245}" type="slidenum">
              <a:rPr lang="en-GB" smtClean="0"/>
              <a:t>15</a:t>
            </a:fld>
            <a:endParaRPr lang="en-GB" dirty="0"/>
          </a:p>
        </p:txBody>
      </p:sp>
    </p:spTree>
    <p:extLst>
      <p:ext uri="{BB962C8B-B14F-4D97-AF65-F5344CB8AC3E}">
        <p14:creationId xmlns:p14="http://schemas.microsoft.com/office/powerpoint/2010/main" val="40392767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Teacher Notes</a:t>
            </a:r>
            <a:r>
              <a:rPr lang="en-US" b="1" i="1" dirty="0"/>
              <a:t> </a:t>
            </a:r>
            <a:r>
              <a:rPr lang="en-US" b="1" i="0" dirty="0"/>
              <a:t>(5 mins) </a:t>
            </a:r>
            <a:r>
              <a:rPr lang="en-GB" b="1" i="1" dirty="0"/>
              <a:t>OUCH! Scenario</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i="1" dirty="0"/>
          </a:p>
          <a:p>
            <a:r>
              <a:rPr lang="en-GB" sz="1200" b="1" kern="1200" dirty="0">
                <a:solidFill>
                  <a:schemeClr val="tx1"/>
                </a:solidFill>
                <a:effectLst/>
                <a:latin typeface="+mn-lt"/>
                <a:ea typeface="+mn-ea"/>
                <a:cs typeface="+mn-cs"/>
              </a:rPr>
              <a:t>Paired discussion:</a:t>
            </a:r>
            <a:r>
              <a:rPr lang="en-GB" sz="1200" kern="1200" dirty="0">
                <a:solidFill>
                  <a:schemeClr val="tx1"/>
                </a:solidFill>
                <a:effectLst/>
                <a:latin typeface="+mn-lt"/>
                <a:ea typeface="+mn-ea"/>
                <a:cs typeface="+mn-cs"/>
              </a:rPr>
              <a:t> Jamal didn’t brush his teeth because he was doing something else before bed and forgot. What other reasons could there be for someone not brushing their teeth? </a:t>
            </a:r>
            <a:r>
              <a:rPr lang="en-GB" sz="1200" i="1" kern="1200" dirty="0">
                <a:solidFill>
                  <a:schemeClr val="tx1"/>
                </a:solidFill>
                <a:effectLst/>
                <a:latin typeface="+mn-lt"/>
                <a:ea typeface="+mn-ea"/>
                <a:cs typeface="+mn-cs"/>
              </a:rPr>
              <a:t>Watching TV/games/activities before bed, being too tired, disliking how brushing feels or how toothpaste tastes, parent/carer didn’t remind them, not got a bedtime routine, rushing in the morning</a:t>
            </a:r>
            <a:r>
              <a:rPr lang="en-GB" sz="1200" kern="1200" dirty="0">
                <a:solidFill>
                  <a:schemeClr val="tx1"/>
                </a:solidFill>
                <a:effectLst/>
                <a:latin typeface="+mn-lt"/>
                <a:ea typeface="+mn-ea"/>
                <a:cs typeface="+mn-cs"/>
              </a:rPr>
              <a:t>. </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What could help Jamal to remember to brush his teeth twice every day? </a:t>
            </a:r>
            <a:r>
              <a:rPr lang="en-GB" sz="1200" i="1" kern="1200" dirty="0">
                <a:solidFill>
                  <a:schemeClr val="tx1"/>
                </a:solidFill>
                <a:effectLst/>
                <a:latin typeface="+mn-lt"/>
                <a:ea typeface="+mn-ea"/>
                <a:cs typeface="+mn-cs"/>
              </a:rPr>
              <a:t>Parent/carer could remind him, make a poster for his bedroom, do it right after bath time/just before getting into bed, set a reminder, getting a reward for brushing his teeth, do it alongside his siblings.</a:t>
            </a:r>
            <a:endParaRPr lang="en-GB" b="1" i="1" dirty="0"/>
          </a:p>
          <a:p>
            <a:endParaRPr lang="en-GB" dirty="0"/>
          </a:p>
        </p:txBody>
      </p:sp>
      <p:sp>
        <p:nvSpPr>
          <p:cNvPr id="4" name="Slide Number Placeholder 3"/>
          <p:cNvSpPr>
            <a:spLocks noGrp="1"/>
          </p:cNvSpPr>
          <p:nvPr>
            <p:ph type="sldNum" sz="quarter" idx="5"/>
          </p:nvPr>
        </p:nvSpPr>
        <p:spPr/>
        <p:txBody>
          <a:bodyPr/>
          <a:lstStyle/>
          <a:p>
            <a:fld id="{F663BE87-B34F-4E72-B6F5-93D68A336245}" type="slidenum">
              <a:rPr lang="en-GB" smtClean="0"/>
              <a:t>16</a:t>
            </a:fld>
            <a:endParaRPr lang="en-GB" dirty="0"/>
          </a:p>
        </p:txBody>
      </p:sp>
    </p:spTree>
    <p:extLst>
      <p:ext uri="{BB962C8B-B14F-4D97-AF65-F5344CB8AC3E}">
        <p14:creationId xmlns:p14="http://schemas.microsoft.com/office/powerpoint/2010/main" val="30331624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Teacher Notes</a:t>
            </a:r>
            <a:r>
              <a:rPr lang="en-US" b="1" i="1" dirty="0"/>
              <a:t> </a:t>
            </a:r>
            <a:r>
              <a:rPr lang="en-US" b="1" i="0" dirty="0"/>
              <a:t>(5-10 min) </a:t>
            </a:r>
            <a:r>
              <a:rPr lang="en-GB" b="1" i="1" dirty="0"/>
              <a:t>Who can help?</a:t>
            </a:r>
          </a:p>
          <a:p>
            <a:r>
              <a:rPr lang="en-GB" b="0" i="0" dirty="0"/>
              <a:t>Explain to pupils that </a:t>
            </a:r>
            <a:r>
              <a:rPr lang="en-GB" sz="1200" kern="1200" dirty="0">
                <a:solidFill>
                  <a:schemeClr val="tx1"/>
                </a:solidFill>
                <a:effectLst/>
                <a:latin typeface="+mn-lt"/>
                <a:ea typeface="+mn-ea"/>
                <a:cs typeface="+mn-cs"/>
              </a:rPr>
              <a:t>Jamal is going to the dentist so that they can help with the toothache. Explain to pupils that Jamal should go to the dentist if there is a problem with his teeth but also for regular check- ups to keep his teeth healthy.</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As a class group, ask pupils to decide who can help with each part of their dental routine. Pupils choose between ‘parent or carer’ or ‘dentist’ or ‘both’ and place onto the Venn diagram. Alternatively, the cards in Resource 4: </a:t>
            </a:r>
            <a:r>
              <a:rPr lang="en-GB" sz="1200" i="1" kern="1200" dirty="0">
                <a:solidFill>
                  <a:schemeClr val="tx1"/>
                </a:solidFill>
                <a:effectLst/>
                <a:latin typeface="+mn-lt"/>
                <a:ea typeface="+mn-ea"/>
                <a:cs typeface="+mn-cs"/>
              </a:rPr>
              <a:t>Who can help</a:t>
            </a:r>
            <a:r>
              <a:rPr lang="en-GB" sz="1200" b="1" kern="1200" dirty="0">
                <a:solidFill>
                  <a:schemeClr val="tx1"/>
                </a:solidFill>
                <a:effectLst/>
                <a:latin typeface="+mn-lt"/>
                <a:ea typeface="+mn-ea"/>
                <a:cs typeface="+mn-cs"/>
              </a:rPr>
              <a:t> </a:t>
            </a:r>
            <a:r>
              <a:rPr lang="en-GB" sz="1200" kern="1200" dirty="0">
                <a:solidFill>
                  <a:schemeClr val="tx1"/>
                </a:solidFill>
                <a:effectLst/>
                <a:latin typeface="+mn-lt"/>
                <a:ea typeface="+mn-ea"/>
                <a:cs typeface="+mn-cs"/>
              </a:rPr>
              <a:t>could be drawn one by one from a bag with pupils deciding who can help with each. </a:t>
            </a:r>
            <a:endParaRPr lang="en-GB" b="0" i="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i="1" dirty="0"/>
          </a:p>
          <a:p>
            <a:endParaRPr lang="en-GB" dirty="0"/>
          </a:p>
        </p:txBody>
      </p:sp>
      <p:sp>
        <p:nvSpPr>
          <p:cNvPr id="4" name="Slide Number Placeholder 3"/>
          <p:cNvSpPr>
            <a:spLocks noGrp="1"/>
          </p:cNvSpPr>
          <p:nvPr>
            <p:ph type="sldNum" sz="quarter" idx="5"/>
          </p:nvPr>
        </p:nvSpPr>
        <p:spPr/>
        <p:txBody>
          <a:bodyPr/>
          <a:lstStyle/>
          <a:p>
            <a:fld id="{F663BE87-B34F-4E72-B6F5-93D68A336245}" type="slidenum">
              <a:rPr lang="en-GB" smtClean="0"/>
              <a:t>17</a:t>
            </a:fld>
            <a:endParaRPr lang="en-GB" dirty="0"/>
          </a:p>
        </p:txBody>
      </p:sp>
    </p:spTree>
    <p:extLst>
      <p:ext uri="{BB962C8B-B14F-4D97-AF65-F5344CB8AC3E}">
        <p14:creationId xmlns:p14="http://schemas.microsoft.com/office/powerpoint/2010/main" val="20054241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Teacher Notes</a:t>
            </a:r>
            <a:r>
              <a:rPr lang="en-US" b="1" i="1" dirty="0"/>
              <a:t> </a:t>
            </a:r>
            <a:r>
              <a:rPr lang="en-US" b="1" i="0" dirty="0"/>
              <a:t>(5 mins) End point assessment </a:t>
            </a:r>
            <a:r>
              <a:rPr lang="en-US" b="1" i="1" dirty="0"/>
              <a:t>Draw and write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Return pupils’ draw and write sheets from the start of the lesson. Ask them to now use a different colour pen / pencil to make any additions or changes they can to their original draw and write, showing what they have learnt in today’s lesson. </a:t>
            </a:r>
            <a:endParaRPr lang="en-GB" dirty="0"/>
          </a:p>
        </p:txBody>
      </p:sp>
      <p:sp>
        <p:nvSpPr>
          <p:cNvPr id="4" name="Slide Number Placeholder 3"/>
          <p:cNvSpPr>
            <a:spLocks noGrp="1"/>
          </p:cNvSpPr>
          <p:nvPr>
            <p:ph type="sldNum" sz="quarter" idx="5"/>
          </p:nvPr>
        </p:nvSpPr>
        <p:spPr/>
        <p:txBody>
          <a:bodyPr/>
          <a:lstStyle/>
          <a:p>
            <a:fld id="{F663BE87-B34F-4E72-B6F5-93D68A336245}" type="slidenum">
              <a:rPr lang="en-GB" smtClean="0"/>
              <a:t>18</a:t>
            </a:fld>
            <a:endParaRPr lang="en-GB" dirty="0"/>
          </a:p>
        </p:txBody>
      </p:sp>
    </p:spTree>
    <p:extLst>
      <p:ext uri="{BB962C8B-B14F-4D97-AF65-F5344CB8AC3E}">
        <p14:creationId xmlns:p14="http://schemas.microsoft.com/office/powerpoint/2010/main" val="34122179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Alternatively, pupils could also work in pairs or small groups to produce this digitally; using a school tablet or camera to create a short film on how to brush teeth correctly</a:t>
            </a:r>
            <a:endParaRPr lang="en-GB" dirty="0"/>
          </a:p>
        </p:txBody>
      </p:sp>
      <p:sp>
        <p:nvSpPr>
          <p:cNvPr id="4" name="Slide Number Placeholder 3"/>
          <p:cNvSpPr>
            <a:spLocks noGrp="1"/>
          </p:cNvSpPr>
          <p:nvPr>
            <p:ph type="sldNum" sz="quarter" idx="5"/>
          </p:nvPr>
        </p:nvSpPr>
        <p:spPr/>
        <p:txBody>
          <a:bodyPr/>
          <a:lstStyle/>
          <a:p>
            <a:fld id="{F663BE87-B34F-4E72-B6F5-93D68A336245}" type="slidenum">
              <a:rPr lang="en-GB" smtClean="0"/>
              <a:t>19</a:t>
            </a:fld>
            <a:endParaRPr lang="en-GB" dirty="0"/>
          </a:p>
        </p:txBody>
      </p:sp>
    </p:spTree>
    <p:extLst>
      <p:ext uri="{BB962C8B-B14F-4D97-AF65-F5344CB8AC3E}">
        <p14:creationId xmlns:p14="http://schemas.microsoft.com/office/powerpoint/2010/main" val="42008962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048345-D7D5-4611-B172-9366A27A65A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7728335-725D-4F24-8738-E5FD6051FDA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A8782C6-1BD3-44C1-AAF2-097F45DE2487}"/>
              </a:ext>
            </a:extLst>
          </p:cNvPr>
          <p:cNvSpPr>
            <a:spLocks noGrp="1"/>
          </p:cNvSpPr>
          <p:nvPr>
            <p:ph type="dt" sz="half" idx="10"/>
          </p:nvPr>
        </p:nvSpPr>
        <p:spPr/>
        <p:txBody>
          <a:bodyPr/>
          <a:lstStyle/>
          <a:p>
            <a:fld id="{6C448E84-A421-4FFC-B8C1-39E6066E4215}" type="datetime1">
              <a:rPr lang="en-GB" smtClean="0"/>
              <a:t>22/12/2020</a:t>
            </a:fld>
            <a:endParaRPr lang="en-GB" dirty="0"/>
          </a:p>
        </p:txBody>
      </p:sp>
      <p:sp>
        <p:nvSpPr>
          <p:cNvPr id="5" name="Footer Placeholder 4">
            <a:extLst>
              <a:ext uri="{FF2B5EF4-FFF2-40B4-BE49-F238E27FC236}">
                <a16:creationId xmlns:a16="http://schemas.microsoft.com/office/drawing/2014/main" id="{48CD17CF-840B-416B-9282-51DEA1D80118}"/>
              </a:ext>
            </a:extLst>
          </p:cNvPr>
          <p:cNvSpPr>
            <a:spLocks noGrp="1"/>
          </p:cNvSpPr>
          <p:nvPr>
            <p:ph type="ftr" sz="quarter" idx="11"/>
          </p:nvPr>
        </p:nvSpPr>
        <p:spPr/>
        <p:txBody>
          <a:bodyPr/>
          <a:lstStyle/>
          <a:p>
            <a:r>
              <a:rPr lang="en-GB"/>
              <a:t>© PSHE Association 2020</a:t>
            </a:r>
            <a:endParaRPr lang="en-GB" dirty="0"/>
          </a:p>
        </p:txBody>
      </p:sp>
      <p:sp>
        <p:nvSpPr>
          <p:cNvPr id="6" name="Slide Number Placeholder 5">
            <a:extLst>
              <a:ext uri="{FF2B5EF4-FFF2-40B4-BE49-F238E27FC236}">
                <a16:creationId xmlns:a16="http://schemas.microsoft.com/office/drawing/2014/main" id="{308C6985-A0CC-4791-8200-49341B0EFB60}"/>
              </a:ext>
            </a:extLst>
          </p:cNvPr>
          <p:cNvSpPr>
            <a:spLocks noGrp="1"/>
          </p:cNvSpPr>
          <p:nvPr>
            <p:ph type="sldNum" sz="quarter" idx="12"/>
          </p:nvPr>
        </p:nvSpPr>
        <p:spPr/>
        <p:txBody>
          <a:bodyPr/>
          <a:lstStyle/>
          <a:p>
            <a:fld id="{3145CB25-8AB4-431D-B526-E1D6AB8C727A}" type="slidenum">
              <a:rPr lang="en-GB" smtClean="0"/>
              <a:t>‹#›</a:t>
            </a:fld>
            <a:endParaRPr lang="en-GB" dirty="0"/>
          </a:p>
        </p:txBody>
      </p:sp>
    </p:spTree>
    <p:extLst>
      <p:ext uri="{BB962C8B-B14F-4D97-AF65-F5344CB8AC3E}">
        <p14:creationId xmlns:p14="http://schemas.microsoft.com/office/powerpoint/2010/main" val="19681556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354DBF-1A53-4E85-BF19-1750925A13E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5642B4B-5D31-4BC6-899F-A56742AA89BF}"/>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F0E275A-38BD-4280-A995-03E28E05B895}"/>
              </a:ext>
            </a:extLst>
          </p:cNvPr>
          <p:cNvSpPr>
            <a:spLocks noGrp="1"/>
          </p:cNvSpPr>
          <p:nvPr>
            <p:ph type="dt" sz="half" idx="10"/>
          </p:nvPr>
        </p:nvSpPr>
        <p:spPr/>
        <p:txBody>
          <a:bodyPr/>
          <a:lstStyle/>
          <a:p>
            <a:fld id="{5CC2A3E6-9072-4EA4-88B2-7694DC590DCE}" type="datetime1">
              <a:rPr lang="en-GB" smtClean="0"/>
              <a:t>22/12/2020</a:t>
            </a:fld>
            <a:endParaRPr lang="en-GB" dirty="0"/>
          </a:p>
        </p:txBody>
      </p:sp>
      <p:sp>
        <p:nvSpPr>
          <p:cNvPr id="5" name="Footer Placeholder 4">
            <a:extLst>
              <a:ext uri="{FF2B5EF4-FFF2-40B4-BE49-F238E27FC236}">
                <a16:creationId xmlns:a16="http://schemas.microsoft.com/office/drawing/2014/main" id="{42AC9A9D-016E-4448-B766-F44A29FF50E8}"/>
              </a:ext>
            </a:extLst>
          </p:cNvPr>
          <p:cNvSpPr>
            <a:spLocks noGrp="1"/>
          </p:cNvSpPr>
          <p:nvPr>
            <p:ph type="ftr" sz="quarter" idx="11"/>
          </p:nvPr>
        </p:nvSpPr>
        <p:spPr>
          <a:xfrm>
            <a:off x="4038600" y="6538912"/>
            <a:ext cx="4114800" cy="365125"/>
          </a:xfrm>
        </p:spPr>
        <p:txBody>
          <a:bodyPr/>
          <a:lstStyle/>
          <a:p>
            <a:r>
              <a:rPr lang="en-GB"/>
              <a:t>© PSHE Association 2020</a:t>
            </a:r>
            <a:endParaRPr lang="en-GB" dirty="0"/>
          </a:p>
        </p:txBody>
      </p:sp>
      <p:sp>
        <p:nvSpPr>
          <p:cNvPr id="6" name="Slide Number Placeholder 5">
            <a:extLst>
              <a:ext uri="{FF2B5EF4-FFF2-40B4-BE49-F238E27FC236}">
                <a16:creationId xmlns:a16="http://schemas.microsoft.com/office/drawing/2014/main" id="{265EF18E-A95B-4154-83D3-A34E4DFE1353}"/>
              </a:ext>
            </a:extLst>
          </p:cNvPr>
          <p:cNvSpPr>
            <a:spLocks noGrp="1"/>
          </p:cNvSpPr>
          <p:nvPr>
            <p:ph type="sldNum" sz="quarter" idx="12"/>
          </p:nvPr>
        </p:nvSpPr>
        <p:spPr/>
        <p:txBody>
          <a:bodyPr/>
          <a:lstStyle/>
          <a:p>
            <a:fld id="{3145CB25-8AB4-431D-B526-E1D6AB8C727A}" type="slidenum">
              <a:rPr lang="en-GB" smtClean="0"/>
              <a:t>‹#›</a:t>
            </a:fld>
            <a:endParaRPr lang="en-GB" dirty="0"/>
          </a:p>
        </p:txBody>
      </p:sp>
    </p:spTree>
    <p:extLst>
      <p:ext uri="{BB962C8B-B14F-4D97-AF65-F5344CB8AC3E}">
        <p14:creationId xmlns:p14="http://schemas.microsoft.com/office/powerpoint/2010/main" val="3519495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CF7F6D-0C6F-4811-BB95-EF84456C5F5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CCFDC3D-1656-40A9-8E61-19A756BDBC5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6107F95-5738-4561-A880-1E02DCDEAC23}"/>
              </a:ext>
            </a:extLst>
          </p:cNvPr>
          <p:cNvSpPr>
            <a:spLocks noGrp="1"/>
          </p:cNvSpPr>
          <p:nvPr>
            <p:ph type="dt" sz="half" idx="10"/>
          </p:nvPr>
        </p:nvSpPr>
        <p:spPr/>
        <p:txBody>
          <a:bodyPr/>
          <a:lstStyle/>
          <a:p>
            <a:fld id="{13EAD5E2-6476-4B46-A951-CBB62051571E}" type="datetime1">
              <a:rPr lang="en-GB" smtClean="0"/>
              <a:t>22/12/2020</a:t>
            </a:fld>
            <a:endParaRPr lang="en-GB" dirty="0"/>
          </a:p>
        </p:txBody>
      </p:sp>
      <p:sp>
        <p:nvSpPr>
          <p:cNvPr id="5" name="Footer Placeholder 4">
            <a:extLst>
              <a:ext uri="{FF2B5EF4-FFF2-40B4-BE49-F238E27FC236}">
                <a16:creationId xmlns:a16="http://schemas.microsoft.com/office/drawing/2014/main" id="{E8461E2F-9324-4E32-9FF0-1E6ADC841526}"/>
              </a:ext>
            </a:extLst>
          </p:cNvPr>
          <p:cNvSpPr>
            <a:spLocks noGrp="1"/>
          </p:cNvSpPr>
          <p:nvPr>
            <p:ph type="ftr" sz="quarter" idx="11"/>
          </p:nvPr>
        </p:nvSpPr>
        <p:spPr/>
        <p:txBody>
          <a:bodyPr/>
          <a:lstStyle/>
          <a:p>
            <a:r>
              <a:rPr lang="en-GB"/>
              <a:t>© PSHE Association 2020</a:t>
            </a:r>
            <a:endParaRPr lang="en-GB" dirty="0"/>
          </a:p>
        </p:txBody>
      </p:sp>
      <p:sp>
        <p:nvSpPr>
          <p:cNvPr id="6" name="Slide Number Placeholder 5">
            <a:extLst>
              <a:ext uri="{FF2B5EF4-FFF2-40B4-BE49-F238E27FC236}">
                <a16:creationId xmlns:a16="http://schemas.microsoft.com/office/drawing/2014/main" id="{553BBD1F-31D2-4A84-907A-B30B17854C3C}"/>
              </a:ext>
            </a:extLst>
          </p:cNvPr>
          <p:cNvSpPr>
            <a:spLocks noGrp="1"/>
          </p:cNvSpPr>
          <p:nvPr>
            <p:ph type="sldNum" sz="quarter" idx="12"/>
          </p:nvPr>
        </p:nvSpPr>
        <p:spPr/>
        <p:txBody>
          <a:bodyPr/>
          <a:lstStyle/>
          <a:p>
            <a:fld id="{3145CB25-8AB4-431D-B526-E1D6AB8C727A}" type="slidenum">
              <a:rPr lang="en-GB" smtClean="0"/>
              <a:t>‹#›</a:t>
            </a:fld>
            <a:endParaRPr lang="en-GB" dirty="0"/>
          </a:p>
        </p:txBody>
      </p:sp>
    </p:spTree>
    <p:extLst>
      <p:ext uri="{BB962C8B-B14F-4D97-AF65-F5344CB8AC3E}">
        <p14:creationId xmlns:p14="http://schemas.microsoft.com/office/powerpoint/2010/main" val="14771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1D35C2-30CD-4AB3-B8D4-D85593633E8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9BE26D4-C8D9-4DD9-A8F0-915A5C3FB6E1}"/>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26BCA4A-9A1F-4DB3-B3C3-7926B9D32CCF}"/>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A047664-3833-47EB-AC3A-D9CC0349CFE9}"/>
              </a:ext>
            </a:extLst>
          </p:cNvPr>
          <p:cNvSpPr>
            <a:spLocks noGrp="1"/>
          </p:cNvSpPr>
          <p:nvPr>
            <p:ph type="dt" sz="half" idx="10"/>
          </p:nvPr>
        </p:nvSpPr>
        <p:spPr/>
        <p:txBody>
          <a:bodyPr/>
          <a:lstStyle/>
          <a:p>
            <a:fld id="{F2106E49-59B8-477E-8E8C-CAD6ACC34F90}" type="datetime1">
              <a:rPr lang="en-GB" smtClean="0"/>
              <a:t>22/12/2020</a:t>
            </a:fld>
            <a:endParaRPr lang="en-GB" dirty="0"/>
          </a:p>
        </p:txBody>
      </p:sp>
      <p:sp>
        <p:nvSpPr>
          <p:cNvPr id="6" name="Footer Placeholder 5">
            <a:extLst>
              <a:ext uri="{FF2B5EF4-FFF2-40B4-BE49-F238E27FC236}">
                <a16:creationId xmlns:a16="http://schemas.microsoft.com/office/drawing/2014/main" id="{3AB8AFDD-47F9-4266-91F6-827541FF9DCF}"/>
              </a:ext>
            </a:extLst>
          </p:cNvPr>
          <p:cNvSpPr>
            <a:spLocks noGrp="1"/>
          </p:cNvSpPr>
          <p:nvPr>
            <p:ph type="ftr" sz="quarter" idx="11"/>
          </p:nvPr>
        </p:nvSpPr>
        <p:spPr/>
        <p:txBody>
          <a:bodyPr/>
          <a:lstStyle/>
          <a:p>
            <a:r>
              <a:rPr lang="en-GB"/>
              <a:t>© PSHE Association 2020</a:t>
            </a:r>
            <a:endParaRPr lang="en-GB" dirty="0"/>
          </a:p>
        </p:txBody>
      </p:sp>
      <p:sp>
        <p:nvSpPr>
          <p:cNvPr id="7" name="Slide Number Placeholder 6">
            <a:extLst>
              <a:ext uri="{FF2B5EF4-FFF2-40B4-BE49-F238E27FC236}">
                <a16:creationId xmlns:a16="http://schemas.microsoft.com/office/drawing/2014/main" id="{FDD6C630-8567-4B2F-941E-C6DD1BE135EF}"/>
              </a:ext>
            </a:extLst>
          </p:cNvPr>
          <p:cNvSpPr>
            <a:spLocks noGrp="1"/>
          </p:cNvSpPr>
          <p:nvPr>
            <p:ph type="sldNum" sz="quarter" idx="12"/>
          </p:nvPr>
        </p:nvSpPr>
        <p:spPr/>
        <p:txBody>
          <a:bodyPr/>
          <a:lstStyle/>
          <a:p>
            <a:fld id="{3145CB25-8AB4-431D-B526-E1D6AB8C727A}" type="slidenum">
              <a:rPr lang="en-GB" smtClean="0"/>
              <a:t>‹#›</a:t>
            </a:fld>
            <a:endParaRPr lang="en-GB" dirty="0"/>
          </a:p>
        </p:txBody>
      </p:sp>
    </p:spTree>
    <p:extLst>
      <p:ext uri="{BB962C8B-B14F-4D97-AF65-F5344CB8AC3E}">
        <p14:creationId xmlns:p14="http://schemas.microsoft.com/office/powerpoint/2010/main" val="6277883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E4CDF3-A2CA-4DD5-94C9-DD272C40938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00DE470-0295-4B92-97CF-8895015A854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2B0C084F-F279-4A9D-9AAE-AF214F35F6F9}"/>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78F3E58-4B10-4FE4-B7BE-7B2B687214E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0EF1DFCE-ADB5-4289-97E4-66BE48C30D3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D5C4BAD-CAA4-4A3A-BD7D-4CCC4EDBB157}"/>
              </a:ext>
            </a:extLst>
          </p:cNvPr>
          <p:cNvSpPr>
            <a:spLocks noGrp="1"/>
          </p:cNvSpPr>
          <p:nvPr>
            <p:ph type="dt" sz="half" idx="10"/>
          </p:nvPr>
        </p:nvSpPr>
        <p:spPr/>
        <p:txBody>
          <a:bodyPr/>
          <a:lstStyle/>
          <a:p>
            <a:fld id="{ED8C092D-E5F5-4AF3-8330-5CB96AF91E98}" type="datetime1">
              <a:rPr lang="en-GB" smtClean="0"/>
              <a:t>22/12/2020</a:t>
            </a:fld>
            <a:endParaRPr lang="en-GB" dirty="0"/>
          </a:p>
        </p:txBody>
      </p:sp>
      <p:sp>
        <p:nvSpPr>
          <p:cNvPr id="8" name="Footer Placeholder 7">
            <a:extLst>
              <a:ext uri="{FF2B5EF4-FFF2-40B4-BE49-F238E27FC236}">
                <a16:creationId xmlns:a16="http://schemas.microsoft.com/office/drawing/2014/main" id="{3CE391F4-4F3D-4188-B451-6396A30EFD9D}"/>
              </a:ext>
            </a:extLst>
          </p:cNvPr>
          <p:cNvSpPr>
            <a:spLocks noGrp="1"/>
          </p:cNvSpPr>
          <p:nvPr>
            <p:ph type="ftr" sz="quarter" idx="11"/>
          </p:nvPr>
        </p:nvSpPr>
        <p:spPr/>
        <p:txBody>
          <a:bodyPr/>
          <a:lstStyle/>
          <a:p>
            <a:r>
              <a:rPr lang="en-GB"/>
              <a:t>© PSHE Association 2020</a:t>
            </a:r>
            <a:endParaRPr lang="en-GB" dirty="0"/>
          </a:p>
        </p:txBody>
      </p:sp>
      <p:sp>
        <p:nvSpPr>
          <p:cNvPr id="9" name="Slide Number Placeholder 8">
            <a:extLst>
              <a:ext uri="{FF2B5EF4-FFF2-40B4-BE49-F238E27FC236}">
                <a16:creationId xmlns:a16="http://schemas.microsoft.com/office/drawing/2014/main" id="{18CCC151-3B64-4773-947D-706D737E8CF7}"/>
              </a:ext>
            </a:extLst>
          </p:cNvPr>
          <p:cNvSpPr>
            <a:spLocks noGrp="1"/>
          </p:cNvSpPr>
          <p:nvPr>
            <p:ph type="sldNum" sz="quarter" idx="12"/>
          </p:nvPr>
        </p:nvSpPr>
        <p:spPr/>
        <p:txBody>
          <a:bodyPr/>
          <a:lstStyle/>
          <a:p>
            <a:fld id="{3145CB25-8AB4-431D-B526-E1D6AB8C727A}" type="slidenum">
              <a:rPr lang="en-GB" smtClean="0"/>
              <a:t>‹#›</a:t>
            </a:fld>
            <a:endParaRPr lang="en-GB" dirty="0"/>
          </a:p>
        </p:txBody>
      </p:sp>
    </p:spTree>
    <p:extLst>
      <p:ext uri="{BB962C8B-B14F-4D97-AF65-F5344CB8AC3E}">
        <p14:creationId xmlns:p14="http://schemas.microsoft.com/office/powerpoint/2010/main" val="7582400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65AD1C-570A-4D4C-B3F3-556B062132F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E860056-FAE1-4895-9A22-50DD02A2F414}"/>
              </a:ext>
            </a:extLst>
          </p:cNvPr>
          <p:cNvSpPr>
            <a:spLocks noGrp="1"/>
          </p:cNvSpPr>
          <p:nvPr>
            <p:ph type="dt" sz="half" idx="10"/>
          </p:nvPr>
        </p:nvSpPr>
        <p:spPr/>
        <p:txBody>
          <a:bodyPr/>
          <a:lstStyle/>
          <a:p>
            <a:fld id="{08D100B5-3DDA-4780-8E06-2093A06F1603}" type="datetime1">
              <a:rPr lang="en-GB" smtClean="0"/>
              <a:t>22/12/2020</a:t>
            </a:fld>
            <a:endParaRPr lang="en-GB" dirty="0"/>
          </a:p>
        </p:txBody>
      </p:sp>
      <p:sp>
        <p:nvSpPr>
          <p:cNvPr id="4" name="Footer Placeholder 3">
            <a:extLst>
              <a:ext uri="{FF2B5EF4-FFF2-40B4-BE49-F238E27FC236}">
                <a16:creationId xmlns:a16="http://schemas.microsoft.com/office/drawing/2014/main" id="{45E897D1-6222-47A3-8C67-2D8A07C5157A}"/>
              </a:ext>
            </a:extLst>
          </p:cNvPr>
          <p:cNvSpPr>
            <a:spLocks noGrp="1"/>
          </p:cNvSpPr>
          <p:nvPr>
            <p:ph type="ftr" sz="quarter" idx="11"/>
          </p:nvPr>
        </p:nvSpPr>
        <p:spPr/>
        <p:txBody>
          <a:bodyPr/>
          <a:lstStyle/>
          <a:p>
            <a:r>
              <a:rPr lang="en-GB" dirty="0"/>
              <a:t>© PSHE Association 2020</a:t>
            </a:r>
          </a:p>
        </p:txBody>
      </p:sp>
      <p:sp>
        <p:nvSpPr>
          <p:cNvPr id="5" name="Slide Number Placeholder 4">
            <a:extLst>
              <a:ext uri="{FF2B5EF4-FFF2-40B4-BE49-F238E27FC236}">
                <a16:creationId xmlns:a16="http://schemas.microsoft.com/office/drawing/2014/main" id="{80DEF976-80E1-40F9-B985-00559593A436}"/>
              </a:ext>
            </a:extLst>
          </p:cNvPr>
          <p:cNvSpPr>
            <a:spLocks noGrp="1"/>
          </p:cNvSpPr>
          <p:nvPr>
            <p:ph type="sldNum" sz="quarter" idx="12"/>
          </p:nvPr>
        </p:nvSpPr>
        <p:spPr/>
        <p:txBody>
          <a:bodyPr/>
          <a:lstStyle/>
          <a:p>
            <a:fld id="{3145CB25-8AB4-431D-B526-E1D6AB8C727A}" type="slidenum">
              <a:rPr lang="en-GB" smtClean="0"/>
              <a:t>‹#›</a:t>
            </a:fld>
            <a:endParaRPr lang="en-GB" dirty="0"/>
          </a:p>
        </p:txBody>
      </p:sp>
    </p:spTree>
    <p:extLst>
      <p:ext uri="{BB962C8B-B14F-4D97-AF65-F5344CB8AC3E}">
        <p14:creationId xmlns:p14="http://schemas.microsoft.com/office/powerpoint/2010/main" val="40128755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EFDDC8D-192B-4596-8240-0D86711FC8DF}"/>
              </a:ext>
            </a:extLst>
          </p:cNvPr>
          <p:cNvSpPr>
            <a:spLocks noGrp="1"/>
          </p:cNvSpPr>
          <p:nvPr>
            <p:ph type="dt" sz="half" idx="10"/>
          </p:nvPr>
        </p:nvSpPr>
        <p:spPr/>
        <p:txBody>
          <a:bodyPr/>
          <a:lstStyle/>
          <a:p>
            <a:fld id="{9C16F9C4-BDF1-456E-8981-3556E4C08A47}" type="datetime1">
              <a:rPr lang="en-GB" smtClean="0"/>
              <a:t>22/12/2020</a:t>
            </a:fld>
            <a:endParaRPr lang="en-GB" dirty="0"/>
          </a:p>
        </p:txBody>
      </p:sp>
      <p:sp>
        <p:nvSpPr>
          <p:cNvPr id="3" name="Footer Placeholder 2">
            <a:extLst>
              <a:ext uri="{FF2B5EF4-FFF2-40B4-BE49-F238E27FC236}">
                <a16:creationId xmlns:a16="http://schemas.microsoft.com/office/drawing/2014/main" id="{937092E6-25F1-481B-9535-6AAAB8E7C0A2}"/>
              </a:ext>
            </a:extLst>
          </p:cNvPr>
          <p:cNvSpPr>
            <a:spLocks noGrp="1"/>
          </p:cNvSpPr>
          <p:nvPr>
            <p:ph type="ftr" sz="quarter" idx="11"/>
          </p:nvPr>
        </p:nvSpPr>
        <p:spPr>
          <a:xfrm>
            <a:off x="4038600" y="6492875"/>
            <a:ext cx="4114800" cy="365125"/>
          </a:xfrm>
        </p:spPr>
        <p:txBody>
          <a:bodyPr/>
          <a:lstStyle/>
          <a:p>
            <a:r>
              <a:rPr lang="en-GB"/>
              <a:t>© PSHE Association 2020</a:t>
            </a:r>
            <a:endParaRPr lang="en-GB" dirty="0"/>
          </a:p>
        </p:txBody>
      </p:sp>
      <p:sp>
        <p:nvSpPr>
          <p:cNvPr id="4" name="Slide Number Placeholder 3">
            <a:extLst>
              <a:ext uri="{FF2B5EF4-FFF2-40B4-BE49-F238E27FC236}">
                <a16:creationId xmlns:a16="http://schemas.microsoft.com/office/drawing/2014/main" id="{37EBFAF7-17A0-4329-A146-5015DA225D73}"/>
              </a:ext>
            </a:extLst>
          </p:cNvPr>
          <p:cNvSpPr>
            <a:spLocks noGrp="1"/>
          </p:cNvSpPr>
          <p:nvPr>
            <p:ph type="sldNum" sz="quarter" idx="12"/>
          </p:nvPr>
        </p:nvSpPr>
        <p:spPr/>
        <p:txBody>
          <a:bodyPr/>
          <a:lstStyle/>
          <a:p>
            <a:fld id="{3145CB25-8AB4-431D-B526-E1D6AB8C727A}" type="slidenum">
              <a:rPr lang="en-GB" smtClean="0"/>
              <a:t>‹#›</a:t>
            </a:fld>
            <a:endParaRPr lang="en-GB" dirty="0"/>
          </a:p>
        </p:txBody>
      </p:sp>
    </p:spTree>
    <p:extLst>
      <p:ext uri="{BB962C8B-B14F-4D97-AF65-F5344CB8AC3E}">
        <p14:creationId xmlns:p14="http://schemas.microsoft.com/office/powerpoint/2010/main" val="33086515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09D7F9-F8E6-469D-A3B4-29F04E55E20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FE0820C-1F0F-4BF3-975D-7820844DFA4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4132ACF-C306-476B-AD3D-3BD14640828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6F29C87-6F0E-4FAB-99E8-D8C60F4BB33C}"/>
              </a:ext>
            </a:extLst>
          </p:cNvPr>
          <p:cNvSpPr>
            <a:spLocks noGrp="1"/>
          </p:cNvSpPr>
          <p:nvPr>
            <p:ph type="dt" sz="half" idx="10"/>
          </p:nvPr>
        </p:nvSpPr>
        <p:spPr/>
        <p:txBody>
          <a:bodyPr/>
          <a:lstStyle/>
          <a:p>
            <a:fld id="{DF9580ED-495E-40F8-9B68-0DE47FA00EC0}" type="datetime1">
              <a:rPr lang="en-GB" smtClean="0"/>
              <a:t>22/12/2020</a:t>
            </a:fld>
            <a:endParaRPr lang="en-GB" dirty="0"/>
          </a:p>
        </p:txBody>
      </p:sp>
      <p:sp>
        <p:nvSpPr>
          <p:cNvPr id="6" name="Footer Placeholder 5">
            <a:extLst>
              <a:ext uri="{FF2B5EF4-FFF2-40B4-BE49-F238E27FC236}">
                <a16:creationId xmlns:a16="http://schemas.microsoft.com/office/drawing/2014/main" id="{272B1C70-5EC5-4849-BEAA-2D12ECAFDE88}"/>
              </a:ext>
            </a:extLst>
          </p:cNvPr>
          <p:cNvSpPr>
            <a:spLocks noGrp="1"/>
          </p:cNvSpPr>
          <p:nvPr>
            <p:ph type="ftr" sz="quarter" idx="11"/>
          </p:nvPr>
        </p:nvSpPr>
        <p:spPr/>
        <p:txBody>
          <a:bodyPr/>
          <a:lstStyle/>
          <a:p>
            <a:r>
              <a:rPr lang="en-GB"/>
              <a:t>© PSHE Association 2020</a:t>
            </a:r>
            <a:endParaRPr lang="en-GB" dirty="0"/>
          </a:p>
        </p:txBody>
      </p:sp>
      <p:sp>
        <p:nvSpPr>
          <p:cNvPr id="7" name="Slide Number Placeholder 6">
            <a:extLst>
              <a:ext uri="{FF2B5EF4-FFF2-40B4-BE49-F238E27FC236}">
                <a16:creationId xmlns:a16="http://schemas.microsoft.com/office/drawing/2014/main" id="{EC6D436A-7BE8-4EBC-8FA5-05070B4758F6}"/>
              </a:ext>
            </a:extLst>
          </p:cNvPr>
          <p:cNvSpPr>
            <a:spLocks noGrp="1"/>
          </p:cNvSpPr>
          <p:nvPr>
            <p:ph type="sldNum" sz="quarter" idx="12"/>
          </p:nvPr>
        </p:nvSpPr>
        <p:spPr/>
        <p:txBody>
          <a:bodyPr/>
          <a:lstStyle/>
          <a:p>
            <a:fld id="{3145CB25-8AB4-431D-B526-E1D6AB8C727A}" type="slidenum">
              <a:rPr lang="en-GB" smtClean="0"/>
              <a:t>‹#›</a:t>
            </a:fld>
            <a:endParaRPr lang="en-GB" dirty="0"/>
          </a:p>
        </p:txBody>
      </p:sp>
    </p:spTree>
    <p:extLst>
      <p:ext uri="{BB962C8B-B14F-4D97-AF65-F5344CB8AC3E}">
        <p14:creationId xmlns:p14="http://schemas.microsoft.com/office/powerpoint/2010/main" val="19419982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9D25EC-8FE8-49DF-8963-A3498E48367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2307320-C846-4B8E-B056-574C01F3954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AA6F3CDD-1490-4662-AC69-8E743FF687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C8A83BD-B387-40D3-AEA7-714280896426}"/>
              </a:ext>
            </a:extLst>
          </p:cNvPr>
          <p:cNvSpPr>
            <a:spLocks noGrp="1"/>
          </p:cNvSpPr>
          <p:nvPr>
            <p:ph type="dt" sz="half" idx="10"/>
          </p:nvPr>
        </p:nvSpPr>
        <p:spPr/>
        <p:txBody>
          <a:bodyPr/>
          <a:lstStyle/>
          <a:p>
            <a:fld id="{07D4660A-F425-45D1-9DA6-CF1BA3702CB6}" type="datetime1">
              <a:rPr lang="en-GB" smtClean="0"/>
              <a:t>22/12/2020</a:t>
            </a:fld>
            <a:endParaRPr lang="en-GB" dirty="0"/>
          </a:p>
        </p:txBody>
      </p:sp>
      <p:sp>
        <p:nvSpPr>
          <p:cNvPr id="6" name="Footer Placeholder 5">
            <a:extLst>
              <a:ext uri="{FF2B5EF4-FFF2-40B4-BE49-F238E27FC236}">
                <a16:creationId xmlns:a16="http://schemas.microsoft.com/office/drawing/2014/main" id="{4B41B3BA-F38B-4925-BCF7-8189AD1520D0}"/>
              </a:ext>
            </a:extLst>
          </p:cNvPr>
          <p:cNvSpPr>
            <a:spLocks noGrp="1"/>
          </p:cNvSpPr>
          <p:nvPr>
            <p:ph type="ftr" sz="quarter" idx="11"/>
          </p:nvPr>
        </p:nvSpPr>
        <p:spPr/>
        <p:txBody>
          <a:bodyPr/>
          <a:lstStyle/>
          <a:p>
            <a:r>
              <a:rPr lang="en-GB"/>
              <a:t>© PSHE Association 2020</a:t>
            </a:r>
            <a:endParaRPr lang="en-GB" dirty="0"/>
          </a:p>
        </p:txBody>
      </p:sp>
      <p:sp>
        <p:nvSpPr>
          <p:cNvPr id="7" name="Slide Number Placeholder 6">
            <a:extLst>
              <a:ext uri="{FF2B5EF4-FFF2-40B4-BE49-F238E27FC236}">
                <a16:creationId xmlns:a16="http://schemas.microsoft.com/office/drawing/2014/main" id="{C8BA0820-AD48-4039-8DD9-75502C0342E8}"/>
              </a:ext>
            </a:extLst>
          </p:cNvPr>
          <p:cNvSpPr>
            <a:spLocks noGrp="1"/>
          </p:cNvSpPr>
          <p:nvPr>
            <p:ph type="sldNum" sz="quarter" idx="12"/>
          </p:nvPr>
        </p:nvSpPr>
        <p:spPr/>
        <p:txBody>
          <a:bodyPr/>
          <a:lstStyle/>
          <a:p>
            <a:fld id="{3145CB25-8AB4-431D-B526-E1D6AB8C727A}" type="slidenum">
              <a:rPr lang="en-GB" smtClean="0"/>
              <a:t>‹#›</a:t>
            </a:fld>
            <a:endParaRPr lang="en-GB" dirty="0"/>
          </a:p>
        </p:txBody>
      </p:sp>
    </p:spTree>
    <p:extLst>
      <p:ext uri="{BB962C8B-B14F-4D97-AF65-F5344CB8AC3E}">
        <p14:creationId xmlns:p14="http://schemas.microsoft.com/office/powerpoint/2010/main" val="31839108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74601D-FB99-465F-8852-AFBE6C35092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C2C451B-29BB-4B6F-9E6F-9E5CAD2B40B5}"/>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F3A2496-601A-4EA9-906A-8B275BA77A6C}"/>
              </a:ext>
            </a:extLst>
          </p:cNvPr>
          <p:cNvSpPr>
            <a:spLocks noGrp="1"/>
          </p:cNvSpPr>
          <p:nvPr>
            <p:ph type="dt" sz="half" idx="10"/>
          </p:nvPr>
        </p:nvSpPr>
        <p:spPr/>
        <p:txBody>
          <a:bodyPr/>
          <a:lstStyle/>
          <a:p>
            <a:fld id="{2BA839A7-A7C6-45FF-B738-1E4F88FFE434}" type="datetime1">
              <a:rPr lang="en-GB" smtClean="0"/>
              <a:t>22/12/2020</a:t>
            </a:fld>
            <a:endParaRPr lang="en-GB" dirty="0"/>
          </a:p>
        </p:txBody>
      </p:sp>
      <p:sp>
        <p:nvSpPr>
          <p:cNvPr id="5" name="Footer Placeholder 4">
            <a:extLst>
              <a:ext uri="{FF2B5EF4-FFF2-40B4-BE49-F238E27FC236}">
                <a16:creationId xmlns:a16="http://schemas.microsoft.com/office/drawing/2014/main" id="{7F54EEB4-2532-46F7-A625-534437EF2C34}"/>
              </a:ext>
            </a:extLst>
          </p:cNvPr>
          <p:cNvSpPr>
            <a:spLocks noGrp="1"/>
          </p:cNvSpPr>
          <p:nvPr>
            <p:ph type="ftr" sz="quarter" idx="11"/>
          </p:nvPr>
        </p:nvSpPr>
        <p:spPr/>
        <p:txBody>
          <a:bodyPr/>
          <a:lstStyle/>
          <a:p>
            <a:r>
              <a:rPr lang="en-GB"/>
              <a:t>© PSHE Association 2020</a:t>
            </a:r>
            <a:endParaRPr lang="en-GB" dirty="0"/>
          </a:p>
        </p:txBody>
      </p:sp>
      <p:sp>
        <p:nvSpPr>
          <p:cNvPr id="6" name="Slide Number Placeholder 5">
            <a:extLst>
              <a:ext uri="{FF2B5EF4-FFF2-40B4-BE49-F238E27FC236}">
                <a16:creationId xmlns:a16="http://schemas.microsoft.com/office/drawing/2014/main" id="{59B55BF9-A074-4605-9716-FC9EB602D27A}"/>
              </a:ext>
            </a:extLst>
          </p:cNvPr>
          <p:cNvSpPr>
            <a:spLocks noGrp="1"/>
          </p:cNvSpPr>
          <p:nvPr>
            <p:ph type="sldNum" sz="quarter" idx="12"/>
          </p:nvPr>
        </p:nvSpPr>
        <p:spPr/>
        <p:txBody>
          <a:bodyPr/>
          <a:lstStyle/>
          <a:p>
            <a:fld id="{3145CB25-8AB4-431D-B526-E1D6AB8C727A}" type="slidenum">
              <a:rPr lang="en-GB" smtClean="0"/>
              <a:t>‹#›</a:t>
            </a:fld>
            <a:endParaRPr lang="en-GB" dirty="0"/>
          </a:p>
        </p:txBody>
      </p:sp>
    </p:spTree>
    <p:extLst>
      <p:ext uri="{BB962C8B-B14F-4D97-AF65-F5344CB8AC3E}">
        <p14:creationId xmlns:p14="http://schemas.microsoft.com/office/powerpoint/2010/main" val="19818261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A130ACA-707C-4FC4-A779-F5E3D58F013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8E8F6C0-3977-4DDE-B5BD-FE005C7158A8}"/>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BB208E5-6EB2-4CB8-B902-658D70383739}"/>
              </a:ext>
            </a:extLst>
          </p:cNvPr>
          <p:cNvSpPr>
            <a:spLocks noGrp="1"/>
          </p:cNvSpPr>
          <p:nvPr>
            <p:ph type="dt" sz="half" idx="10"/>
          </p:nvPr>
        </p:nvSpPr>
        <p:spPr/>
        <p:txBody>
          <a:bodyPr/>
          <a:lstStyle/>
          <a:p>
            <a:fld id="{F4E2F9EB-E800-4482-961E-05D3A1070C56}" type="datetime1">
              <a:rPr lang="en-GB" smtClean="0"/>
              <a:t>22/12/2020</a:t>
            </a:fld>
            <a:endParaRPr lang="en-GB" dirty="0"/>
          </a:p>
        </p:txBody>
      </p:sp>
      <p:sp>
        <p:nvSpPr>
          <p:cNvPr id="5" name="Footer Placeholder 4">
            <a:extLst>
              <a:ext uri="{FF2B5EF4-FFF2-40B4-BE49-F238E27FC236}">
                <a16:creationId xmlns:a16="http://schemas.microsoft.com/office/drawing/2014/main" id="{F554C05A-F38B-4F96-91EE-4CAB0B6F10B8}"/>
              </a:ext>
            </a:extLst>
          </p:cNvPr>
          <p:cNvSpPr>
            <a:spLocks noGrp="1"/>
          </p:cNvSpPr>
          <p:nvPr>
            <p:ph type="ftr" sz="quarter" idx="11"/>
          </p:nvPr>
        </p:nvSpPr>
        <p:spPr/>
        <p:txBody>
          <a:bodyPr/>
          <a:lstStyle/>
          <a:p>
            <a:r>
              <a:rPr lang="en-GB"/>
              <a:t>© PSHE Association 2020</a:t>
            </a:r>
            <a:endParaRPr lang="en-GB" dirty="0"/>
          </a:p>
        </p:txBody>
      </p:sp>
      <p:sp>
        <p:nvSpPr>
          <p:cNvPr id="6" name="Slide Number Placeholder 5">
            <a:extLst>
              <a:ext uri="{FF2B5EF4-FFF2-40B4-BE49-F238E27FC236}">
                <a16:creationId xmlns:a16="http://schemas.microsoft.com/office/drawing/2014/main" id="{BA057EA6-8FA7-4FF5-A455-FBC01919842A}"/>
              </a:ext>
            </a:extLst>
          </p:cNvPr>
          <p:cNvSpPr>
            <a:spLocks noGrp="1"/>
          </p:cNvSpPr>
          <p:nvPr>
            <p:ph type="sldNum" sz="quarter" idx="12"/>
          </p:nvPr>
        </p:nvSpPr>
        <p:spPr/>
        <p:txBody>
          <a:bodyPr/>
          <a:lstStyle/>
          <a:p>
            <a:fld id="{3145CB25-8AB4-431D-B526-E1D6AB8C727A}" type="slidenum">
              <a:rPr lang="en-GB" smtClean="0"/>
              <a:t>‹#›</a:t>
            </a:fld>
            <a:endParaRPr lang="en-GB" dirty="0"/>
          </a:p>
        </p:txBody>
      </p:sp>
    </p:spTree>
    <p:extLst>
      <p:ext uri="{BB962C8B-B14F-4D97-AF65-F5344CB8AC3E}">
        <p14:creationId xmlns:p14="http://schemas.microsoft.com/office/powerpoint/2010/main" val="12297741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Tree>
    <p:extLst>
      <p:ext uri="{BB962C8B-B14F-4D97-AF65-F5344CB8AC3E}">
        <p14:creationId xmlns:p14="http://schemas.microsoft.com/office/powerpoint/2010/main" val="10482123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C38AF7-8438-405A-9A9E-E54840B6EDF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0B5AAA6-BDC3-476A-936B-DBEBA9AEE3B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0E0C50-E170-469D-ABB4-A6C2B8BD89F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B0E93F3-0A0C-4313-816B-B2E525505A94}" type="datetime1">
              <a:rPr lang="en-GB" smtClean="0"/>
              <a:t>22/12/2020</a:t>
            </a:fld>
            <a:endParaRPr lang="en-GB" dirty="0"/>
          </a:p>
        </p:txBody>
      </p:sp>
      <p:sp>
        <p:nvSpPr>
          <p:cNvPr id="5" name="Footer Placeholder 4">
            <a:extLst>
              <a:ext uri="{FF2B5EF4-FFF2-40B4-BE49-F238E27FC236}">
                <a16:creationId xmlns:a16="http://schemas.microsoft.com/office/drawing/2014/main" id="{BB898E0F-A0A9-4F71-A625-7B2961714A1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a:t>© PSHE Association 2020</a:t>
            </a:r>
            <a:endParaRPr lang="en-GB" dirty="0"/>
          </a:p>
        </p:txBody>
      </p:sp>
      <p:sp>
        <p:nvSpPr>
          <p:cNvPr id="6" name="Slide Number Placeholder 5">
            <a:extLst>
              <a:ext uri="{FF2B5EF4-FFF2-40B4-BE49-F238E27FC236}">
                <a16:creationId xmlns:a16="http://schemas.microsoft.com/office/drawing/2014/main" id="{B59F56C5-E44C-49E7-87E1-0F1E18DB2C3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145CB25-8AB4-431D-B526-E1D6AB8C727A}" type="slidenum">
              <a:rPr lang="en-GB" smtClean="0"/>
              <a:t>‹#›</a:t>
            </a:fld>
            <a:endParaRPr lang="en-GB" dirty="0"/>
          </a:p>
        </p:txBody>
      </p:sp>
    </p:spTree>
    <p:extLst>
      <p:ext uri="{BB962C8B-B14F-4D97-AF65-F5344CB8AC3E}">
        <p14:creationId xmlns:p14="http://schemas.microsoft.com/office/powerpoint/2010/main" val="32023909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pshe-association.org.uk/curriculum-and-resources/resources/dental-health-lesson-plans-and-powerpoints-ks1-3" TargetMode="External"/><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2.xml"/><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9.png"/><Relationship Id="rId7"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2.xml"/><Relationship Id="rId6" Type="http://schemas.openxmlformats.org/officeDocument/2006/relationships/hyperlink" Target="http://www.pshe-association.org.uk/" TargetMode="External"/><Relationship Id="rId5" Type="http://schemas.openxmlformats.org/officeDocument/2006/relationships/image" Target="../media/image10.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jpe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png"/><Relationship Id="rId10" Type="http://schemas.openxmlformats.org/officeDocument/2006/relationships/image" Target="../media/image22.png"/><Relationship Id="rId4" Type="http://schemas.openxmlformats.org/officeDocument/2006/relationships/image" Target="../media/image16.png"/><Relationship Id="rId9" Type="http://schemas.openxmlformats.org/officeDocument/2006/relationships/image" Target="../media/image21.png"/></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8" Type="http://schemas.openxmlformats.org/officeDocument/2006/relationships/image" Target="../media/image24.jpeg"/><Relationship Id="rId13" Type="http://schemas.openxmlformats.org/officeDocument/2006/relationships/image" Target="../media/image34.png"/><Relationship Id="rId18" Type="http://schemas.openxmlformats.org/officeDocument/2006/relationships/image" Target="../media/image39.png"/><Relationship Id="rId3" Type="http://schemas.openxmlformats.org/officeDocument/2006/relationships/image" Target="../media/image27.jpeg"/><Relationship Id="rId7" Type="http://schemas.openxmlformats.org/officeDocument/2006/relationships/image" Target="../media/image29.jpeg"/><Relationship Id="rId12" Type="http://schemas.openxmlformats.org/officeDocument/2006/relationships/image" Target="../media/image33.png"/><Relationship Id="rId17" Type="http://schemas.openxmlformats.org/officeDocument/2006/relationships/image" Target="../media/image38.png"/><Relationship Id="rId2" Type="http://schemas.openxmlformats.org/officeDocument/2006/relationships/notesSlide" Target="../notesSlides/notesSlide13.xml"/><Relationship Id="rId16" Type="http://schemas.openxmlformats.org/officeDocument/2006/relationships/image" Target="../media/image37.jpeg"/><Relationship Id="rId1" Type="http://schemas.openxmlformats.org/officeDocument/2006/relationships/slideLayout" Target="../slideLayouts/slideLayout2.xml"/><Relationship Id="rId6" Type="http://schemas.openxmlformats.org/officeDocument/2006/relationships/image" Target="cid:image001.png@01D5F09A.01492BA0" TargetMode="External"/><Relationship Id="rId11" Type="http://schemas.openxmlformats.org/officeDocument/2006/relationships/image" Target="../media/image32.png"/><Relationship Id="rId5" Type="http://schemas.openxmlformats.org/officeDocument/2006/relationships/image" Target="../media/image28.png"/><Relationship Id="rId15" Type="http://schemas.openxmlformats.org/officeDocument/2006/relationships/image" Target="../media/image36.jpeg"/><Relationship Id="rId10" Type="http://schemas.openxmlformats.org/officeDocument/2006/relationships/image" Target="../media/image31.png"/><Relationship Id="rId19" Type="http://schemas.openxmlformats.org/officeDocument/2006/relationships/image" Target="../media/image40.jpeg"/><Relationship Id="rId4" Type="http://schemas.openxmlformats.org/officeDocument/2006/relationships/image" Target="../media/image23.png"/><Relationship Id="rId9" Type="http://schemas.openxmlformats.org/officeDocument/2006/relationships/image" Target="../media/image30.png"/><Relationship Id="rId14" Type="http://schemas.openxmlformats.org/officeDocument/2006/relationships/image" Target="../media/image35.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41.jpe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45.jpeg"/><Relationship Id="rId5" Type="http://schemas.openxmlformats.org/officeDocument/2006/relationships/image" Target="../media/image44.gif"/><Relationship Id="rId4" Type="http://schemas.openxmlformats.org/officeDocument/2006/relationships/image" Target="../media/image43.png"/></Relationships>
</file>

<file path=ppt/slides/_rels/slide1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image" Target="../media/image52.jpeg"/><Relationship Id="rId3" Type="http://schemas.openxmlformats.org/officeDocument/2006/relationships/image" Target="../media/image47.png"/><Relationship Id="rId7" Type="http://schemas.openxmlformats.org/officeDocument/2006/relationships/image" Target="../media/image51.jp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50.jpeg"/><Relationship Id="rId5" Type="http://schemas.openxmlformats.org/officeDocument/2006/relationships/image" Target="../media/image49.jpeg"/><Relationship Id="rId4" Type="http://schemas.openxmlformats.org/officeDocument/2006/relationships/image" Target="../media/image48.jpeg"/></Relationships>
</file>

<file path=ppt/slides/_rels/slide18.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0" name="Rectangle 9"/>
          <p:cNvSpPr/>
          <p:nvPr/>
        </p:nvSpPr>
        <p:spPr>
          <a:xfrm>
            <a:off x="331325" y="590433"/>
            <a:ext cx="1250731" cy="1034540"/>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TextBox 7"/>
          <p:cNvSpPr txBox="1"/>
          <p:nvPr/>
        </p:nvSpPr>
        <p:spPr>
          <a:xfrm>
            <a:off x="103980" y="3470039"/>
            <a:ext cx="8258752" cy="1451679"/>
          </a:xfrm>
          <a:prstGeom prst="rect">
            <a:avLst/>
          </a:prstGeom>
          <a:solidFill>
            <a:srgbClr val="95519E"/>
          </a:solidFill>
        </p:spPr>
        <p:txBody>
          <a:bodyPr wrap="square" rtlCol="0">
            <a:spAutoFit/>
          </a:bodyPr>
          <a:lstStyle/>
          <a:p>
            <a:pPr algn="ctr">
              <a:lnSpc>
                <a:spcPts val="5100"/>
              </a:lnSpc>
            </a:pPr>
            <a:r>
              <a:rPr lang="en-GB" sz="6000" dirty="0">
                <a:solidFill>
                  <a:schemeClr val="bg1"/>
                </a:solidFill>
                <a:latin typeface="League Spartan" panose="00000800000000000000" pitchFamily="50" charset="0"/>
                <a:ea typeface="Open Sans Semibold" panose="020B0706030804020204" pitchFamily="34" charset="0"/>
                <a:cs typeface="Open Sans Semibold" panose="020B0706030804020204" pitchFamily="34" charset="0"/>
              </a:rPr>
              <a:t>Dental Health, KS1</a:t>
            </a:r>
          </a:p>
          <a:p>
            <a:pPr algn="ctr">
              <a:lnSpc>
                <a:spcPts val="5100"/>
              </a:lnSpc>
            </a:pPr>
            <a:r>
              <a:rPr lang="en-GB" sz="5000" dirty="0">
                <a:solidFill>
                  <a:schemeClr val="bg1"/>
                </a:solidFill>
                <a:latin typeface="Lato" panose="020F0502020204030203" pitchFamily="34" charset="0"/>
                <a:ea typeface="Lato" panose="020F0502020204030203" pitchFamily="34" charset="0"/>
                <a:cs typeface="Lato" panose="020F0502020204030203" pitchFamily="34" charset="0"/>
              </a:rPr>
              <a:t>Keeping our teeth healthy</a:t>
            </a:r>
          </a:p>
        </p:txBody>
      </p:sp>
      <p:pic>
        <p:nvPicPr>
          <p:cNvPr id="3" name="Picture 2">
            <a:hlinkClick r:id="rId3"/>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8466570" y="2473906"/>
            <a:ext cx="2806641" cy="3970040"/>
          </a:xfrm>
          <a:prstGeom prst="rect">
            <a:avLst/>
          </a:prstGeom>
          <a:ln w="3175">
            <a:solidFill>
              <a:schemeClr val="tx1"/>
            </a:solidFill>
          </a:ln>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7393" y="363207"/>
            <a:ext cx="1814538" cy="1024390"/>
          </a:xfrm>
          <a:prstGeom prst="rect">
            <a:avLst/>
          </a:prstGeom>
        </p:spPr>
      </p:pic>
      <p:sp>
        <p:nvSpPr>
          <p:cNvPr id="13" name="TextBox 12"/>
          <p:cNvSpPr txBox="1"/>
          <p:nvPr/>
        </p:nvSpPr>
        <p:spPr>
          <a:xfrm>
            <a:off x="9869891" y="195939"/>
            <a:ext cx="2110827" cy="1077218"/>
          </a:xfrm>
          <a:prstGeom prst="rect">
            <a:avLst/>
          </a:prstGeom>
          <a:solidFill>
            <a:srgbClr val="95519E"/>
          </a:solidFill>
          <a:ln>
            <a:solidFill>
              <a:schemeClr val="bg1"/>
            </a:solidFill>
            <a:prstDash val="dash"/>
          </a:ln>
        </p:spPr>
        <p:txBody>
          <a:bodyPr wrap="square" rtlCol="0" anchor="ctr" anchorCtr="1">
            <a:spAutoFit/>
          </a:bodyPr>
          <a:lstStyle/>
          <a:p>
            <a:r>
              <a:rPr lang="en-GB" sz="3200" dirty="0">
                <a:solidFill>
                  <a:schemeClr val="bg1"/>
                </a:solidFill>
                <a:latin typeface="League Spartan" panose="00000800000000000000" pitchFamily="50" charset="0"/>
                <a:ea typeface="Open Sans Semibold" panose="020B0706030804020204" pitchFamily="34" charset="0"/>
                <a:cs typeface="Open Sans Semibold" panose="020B0706030804020204" pitchFamily="34" charset="0"/>
              </a:rPr>
              <a:t>Teacher </a:t>
            </a:r>
          </a:p>
          <a:p>
            <a:r>
              <a:rPr lang="en-GB" sz="3200" dirty="0">
                <a:solidFill>
                  <a:schemeClr val="bg1"/>
                </a:solidFill>
                <a:latin typeface="League Spartan" panose="00000800000000000000" pitchFamily="50" charset="0"/>
                <a:ea typeface="Open Sans Semibold" panose="020B0706030804020204" pitchFamily="34" charset="0"/>
                <a:cs typeface="Open Sans Semibold" panose="020B0706030804020204" pitchFamily="34" charset="0"/>
              </a:rPr>
              <a:t>slide</a:t>
            </a:r>
          </a:p>
        </p:txBody>
      </p:sp>
      <p:sp>
        <p:nvSpPr>
          <p:cNvPr id="7" name="Cloud Callout 6"/>
          <p:cNvSpPr/>
          <p:nvPr/>
        </p:nvSpPr>
        <p:spPr>
          <a:xfrm>
            <a:off x="6096000" y="440106"/>
            <a:ext cx="3697080" cy="1932775"/>
          </a:xfrm>
          <a:prstGeom prst="cloudCallout">
            <a:avLst>
              <a:gd name="adj1" fmla="val 38583"/>
              <a:gd name="adj2" fmla="val 74534"/>
            </a:avLst>
          </a:prstGeom>
          <a:solidFill>
            <a:schemeClr val="bg1"/>
          </a:solid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GB" sz="2000" dirty="0">
                <a:solidFill>
                  <a:schemeClr val="tx1"/>
                </a:solidFill>
                <a:latin typeface="League Spartan" panose="00000800000000000000" pitchFamily="50" charset="0"/>
                <a:ea typeface="Lato" panose="020F0502020204030203" pitchFamily="34" charset="0"/>
                <a:cs typeface="Lato" panose="020F0502020204030203" pitchFamily="34" charset="0"/>
              </a:rPr>
              <a:t>Ensure you read the guidance before teaching the lesson</a:t>
            </a:r>
          </a:p>
        </p:txBody>
      </p:sp>
    </p:spTree>
    <p:extLst>
      <p:ext uri="{BB962C8B-B14F-4D97-AF65-F5344CB8AC3E}">
        <p14:creationId xmlns:p14="http://schemas.microsoft.com/office/powerpoint/2010/main" val="175182678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extBox 2"/>
          <p:cNvSpPr txBox="1"/>
          <p:nvPr/>
        </p:nvSpPr>
        <p:spPr>
          <a:xfrm>
            <a:off x="243975" y="508057"/>
            <a:ext cx="9177913" cy="830997"/>
          </a:xfrm>
          <a:prstGeom prst="rect">
            <a:avLst/>
          </a:prstGeom>
          <a:solidFill>
            <a:srgbClr val="95519E"/>
          </a:solidFill>
        </p:spPr>
        <p:txBody>
          <a:bodyPr wrap="square" rtlCol="0">
            <a:spAutoFit/>
          </a:bodyPr>
          <a:lstStyle/>
          <a:p>
            <a:r>
              <a:rPr lang="en-GB" sz="4800" dirty="0">
                <a:solidFill>
                  <a:schemeClr val="bg1"/>
                </a:solidFill>
                <a:latin typeface="League Spartan" panose="00000800000000000000" pitchFamily="50" charset="0"/>
                <a:ea typeface="Open Sans Semibold" panose="020B0706030804020204" pitchFamily="34" charset="0"/>
                <a:cs typeface="Open Sans Semibold" panose="020B0706030804020204" pitchFamily="34" charset="0"/>
              </a:rPr>
              <a:t>Using this PowerPoint</a:t>
            </a:r>
          </a:p>
        </p:txBody>
      </p:sp>
      <p:sp>
        <p:nvSpPr>
          <p:cNvPr id="6" name="TextBox 5"/>
          <p:cNvSpPr txBox="1"/>
          <p:nvPr/>
        </p:nvSpPr>
        <p:spPr>
          <a:xfrm>
            <a:off x="523052" y="1635158"/>
            <a:ext cx="11457666" cy="4339650"/>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The slides in this presentation are divided into two sections:</a:t>
            </a:r>
          </a:p>
          <a:p>
            <a:pPr marL="514350" indent="-514350">
              <a:lnSpc>
                <a:spcPct val="150000"/>
              </a:lnSpc>
              <a:buAutoNum type="romanLcParenBoth"/>
            </a:pPr>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Teacher slides</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 (purple) – provide key information regarding lesson preparation</a:t>
            </a:r>
          </a:p>
          <a:p>
            <a:pPr marL="514350" indent="-514350">
              <a:lnSpc>
                <a:spcPct val="150000"/>
              </a:lnSpc>
              <a:buAutoNum type="romanLcParenBoth"/>
            </a:pPr>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Pupil slides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(white) – provide a visual focus point for pupils during the lesson and delivery notes for teachers about the activities.  Click ‘notes’ to view these. </a:t>
            </a:r>
          </a:p>
          <a:p>
            <a:pPr marL="514350" indent="-514350">
              <a:lnSpc>
                <a:spcPct val="150000"/>
              </a:lnSpc>
              <a:buAutoNum type="romanLcParenBoth"/>
            </a:pPr>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pPr>
              <a:lnSpc>
                <a:spcPct val="150000"/>
              </a:lnSpc>
            </a:pP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Ensure that you select ‘Use Presenter View’ under the ‘Slide Show’ tab – this will allow you to preview the teaching notes on your monitor while the main presentation is displayed on a screen/smartboard.</a:t>
            </a:r>
          </a:p>
        </p:txBody>
      </p:sp>
      <p:sp>
        <p:nvSpPr>
          <p:cNvPr id="8" name="TextBox 7"/>
          <p:cNvSpPr txBox="1"/>
          <p:nvPr/>
        </p:nvSpPr>
        <p:spPr>
          <a:xfrm>
            <a:off x="9869891" y="195939"/>
            <a:ext cx="2110827" cy="1077218"/>
          </a:xfrm>
          <a:prstGeom prst="rect">
            <a:avLst/>
          </a:prstGeom>
          <a:solidFill>
            <a:srgbClr val="95519E"/>
          </a:solidFill>
          <a:ln>
            <a:solidFill>
              <a:schemeClr val="bg1"/>
            </a:solidFill>
            <a:prstDash val="dash"/>
          </a:ln>
        </p:spPr>
        <p:txBody>
          <a:bodyPr wrap="square" rtlCol="0" anchor="ctr" anchorCtr="1">
            <a:spAutoFit/>
          </a:bodyPr>
          <a:lstStyle/>
          <a:p>
            <a:r>
              <a:rPr lang="en-GB" sz="3200" dirty="0">
                <a:solidFill>
                  <a:schemeClr val="bg1"/>
                </a:solidFill>
                <a:latin typeface="League Spartan" panose="00000800000000000000" pitchFamily="50" charset="0"/>
                <a:ea typeface="Open Sans Semibold" panose="020B0706030804020204" pitchFamily="34" charset="0"/>
                <a:cs typeface="Open Sans Semibold" panose="020B0706030804020204" pitchFamily="34" charset="0"/>
              </a:rPr>
              <a:t>Teacher </a:t>
            </a:r>
          </a:p>
          <a:p>
            <a:r>
              <a:rPr lang="en-GB" sz="3200" dirty="0">
                <a:solidFill>
                  <a:schemeClr val="bg1"/>
                </a:solidFill>
                <a:latin typeface="League Spartan" panose="00000800000000000000" pitchFamily="50" charset="0"/>
                <a:ea typeface="Open Sans Semibold" panose="020B0706030804020204" pitchFamily="34" charset="0"/>
                <a:cs typeface="Open Sans Semibold" panose="020B0706030804020204" pitchFamily="34" charset="0"/>
              </a:rPr>
              <a:t>slide</a:t>
            </a:r>
          </a:p>
        </p:txBody>
      </p:sp>
    </p:spTree>
    <p:extLst>
      <p:ext uri="{BB962C8B-B14F-4D97-AF65-F5344CB8AC3E}">
        <p14:creationId xmlns:p14="http://schemas.microsoft.com/office/powerpoint/2010/main" val="267999805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4489547">
            <a:off x="9811064" y="3310406"/>
            <a:ext cx="1966668" cy="1660913"/>
          </a:xfrm>
          <a:prstGeom prst="rect">
            <a:avLst/>
          </a:prstGeom>
        </p:spPr>
      </p:pic>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450099">
            <a:off x="6386645" y="4148281"/>
            <a:ext cx="1966668" cy="1660913"/>
          </a:xfrm>
          <a:prstGeom prst="rect">
            <a:avLst/>
          </a:prstGeom>
        </p:spPr>
      </p:pic>
      <p:sp>
        <p:nvSpPr>
          <p:cNvPr id="3" name="TextBox 2"/>
          <p:cNvSpPr txBox="1"/>
          <p:nvPr/>
        </p:nvSpPr>
        <p:spPr>
          <a:xfrm>
            <a:off x="248205" y="521149"/>
            <a:ext cx="9177913" cy="830997"/>
          </a:xfrm>
          <a:prstGeom prst="rect">
            <a:avLst/>
          </a:prstGeom>
          <a:solidFill>
            <a:srgbClr val="95519E"/>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800" b="0" i="0" u="none" strike="noStrike" kern="1200" cap="none" spc="0" normalizeH="0" baseline="0" noProof="0" dirty="0">
                <a:ln>
                  <a:noFill/>
                </a:ln>
                <a:solidFill>
                  <a:prstClr val="white"/>
                </a:solidFill>
                <a:effectLst/>
                <a:uLnTx/>
                <a:uFillTx/>
                <a:latin typeface="League Spartan" panose="00000800000000000000" pitchFamily="50" charset="0"/>
                <a:ea typeface="Open Sans Semibold" panose="020B0706030804020204" pitchFamily="34" charset="0"/>
                <a:cs typeface="Open Sans Semibold" panose="020B0706030804020204" pitchFamily="34" charset="0"/>
              </a:rPr>
              <a:t>Challenge and support</a:t>
            </a:r>
            <a:endParaRPr kumimoji="0" lang="en-GB" sz="4800" b="0" i="0" u="none" strike="sngStrike" kern="1200" cap="none" spc="0" normalizeH="0" baseline="0" noProof="0" dirty="0">
              <a:ln>
                <a:noFill/>
              </a:ln>
              <a:solidFill>
                <a:prstClr val="white"/>
              </a:solidFill>
              <a:effectLst/>
              <a:uLnTx/>
              <a:uFillTx/>
              <a:latin typeface="League Spartan" panose="00000800000000000000" pitchFamily="50" charset="0"/>
              <a:ea typeface="Open Sans Semibold" panose="020B0706030804020204" pitchFamily="34" charset="0"/>
              <a:cs typeface="Open Sans Semibold" panose="020B0706030804020204" pitchFamily="34" charset="0"/>
            </a:endParaRPr>
          </a:p>
        </p:txBody>
      </p:sp>
      <p:sp>
        <p:nvSpPr>
          <p:cNvPr id="5" name="TextBox 4"/>
          <p:cNvSpPr txBox="1"/>
          <p:nvPr/>
        </p:nvSpPr>
        <p:spPr>
          <a:xfrm>
            <a:off x="605868" y="1535587"/>
            <a:ext cx="5352510" cy="526297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The lesson includes suggestions for  challenge and support activities, to help you differentiate appropriately for your class.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Challenge activities </a:t>
            </a:r>
            <a:r>
              <a:rPr kumimoji="0" lang="en-US" sz="24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deepen and extend the learning for those who need more challenge or who finish the activity quickly.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Support activities </a:t>
            </a:r>
            <a:r>
              <a:rPr kumimoji="0" lang="en-US" sz="24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are adapted to be more accessible for those who need it.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p:txBody>
      </p:sp>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860697">
            <a:off x="9345940" y="2850452"/>
            <a:ext cx="481906" cy="963810"/>
          </a:xfrm>
          <a:prstGeom prst="rect">
            <a:avLst/>
          </a:prstGeom>
        </p:spPr>
      </p:pic>
      <p:pic>
        <p:nvPicPr>
          <p:cNvPr id="8" name="Picture 7"/>
          <p:cNvPicPr>
            <a:picLocks noChangeAspect="1"/>
          </p:cNvPicPr>
          <p:nvPr/>
        </p:nvPicPr>
        <p:blipFill rotWithShape="1">
          <a:blip r:embed="rId5" cstate="print">
            <a:extLst>
              <a:ext uri="{28A0092B-C50C-407E-A947-70E740481C1C}">
                <a14:useLocalDpi xmlns:a14="http://schemas.microsoft.com/office/drawing/2010/main" val="0"/>
              </a:ext>
            </a:extLst>
          </a:blip>
          <a:srcRect l="59958" b="29919"/>
          <a:stretch/>
        </p:blipFill>
        <p:spPr>
          <a:xfrm>
            <a:off x="8305007" y="3615731"/>
            <a:ext cx="766525" cy="844077"/>
          </a:xfrm>
          <a:prstGeom prst="rect">
            <a:avLst/>
          </a:prstGeom>
        </p:spPr>
      </p:pic>
      <p:sp>
        <p:nvSpPr>
          <p:cNvPr id="11" name="TextBox 10"/>
          <p:cNvSpPr txBox="1"/>
          <p:nvPr/>
        </p:nvSpPr>
        <p:spPr>
          <a:xfrm rot="19878837">
            <a:off x="6614819" y="4783828"/>
            <a:ext cx="1386585" cy="37566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League Spartan" panose="00000800000000000000" pitchFamily="50" charset="0"/>
                <a:ea typeface="+mn-ea"/>
                <a:cs typeface="+mn-cs"/>
              </a:rPr>
              <a:t>Challenge</a:t>
            </a:r>
          </a:p>
        </p:txBody>
      </p:sp>
      <p:sp>
        <p:nvSpPr>
          <p:cNvPr id="12" name="TextBox 11"/>
          <p:cNvSpPr txBox="1"/>
          <p:nvPr/>
        </p:nvSpPr>
        <p:spPr>
          <a:xfrm rot="1567822">
            <a:off x="10178292" y="4049209"/>
            <a:ext cx="1386585" cy="37566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League Spartan" panose="00000800000000000000" pitchFamily="50" charset="0"/>
                <a:ea typeface="+mn-ea"/>
                <a:cs typeface="+mn-cs"/>
              </a:rPr>
              <a:t>Support</a:t>
            </a:r>
          </a:p>
        </p:txBody>
      </p:sp>
      <p:sp>
        <p:nvSpPr>
          <p:cNvPr id="17" name="TextBox 16"/>
          <p:cNvSpPr txBox="1"/>
          <p:nvPr/>
        </p:nvSpPr>
        <p:spPr>
          <a:xfrm>
            <a:off x="6412422" y="1532883"/>
            <a:ext cx="5291914"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Look for the logo on the student slides.  See delivery notes for details of the activities.</a:t>
            </a:r>
          </a:p>
        </p:txBody>
      </p:sp>
      <p:sp>
        <p:nvSpPr>
          <p:cNvPr id="18" name="TextBox 17"/>
          <p:cNvSpPr txBox="1"/>
          <p:nvPr/>
        </p:nvSpPr>
        <p:spPr>
          <a:xfrm>
            <a:off x="9869891" y="195939"/>
            <a:ext cx="2110827" cy="1077218"/>
          </a:xfrm>
          <a:prstGeom prst="rect">
            <a:avLst/>
          </a:prstGeom>
          <a:solidFill>
            <a:srgbClr val="95519E"/>
          </a:solidFill>
          <a:ln>
            <a:solidFill>
              <a:schemeClr val="bg1"/>
            </a:solidFill>
            <a:prstDash val="dash"/>
          </a:ln>
        </p:spPr>
        <p:txBody>
          <a:bodyPr wrap="square" rtlCol="0" anchor="ctr" anchorCtr="1">
            <a:spAutoFit/>
          </a:bodyPr>
          <a:lstStyle/>
          <a:p>
            <a:r>
              <a:rPr lang="en-GB" sz="3200" dirty="0">
                <a:solidFill>
                  <a:schemeClr val="bg1"/>
                </a:solidFill>
                <a:latin typeface="League Spartan" panose="00000800000000000000" pitchFamily="50" charset="0"/>
                <a:ea typeface="Open Sans Semibold" panose="020B0706030804020204" pitchFamily="34" charset="0"/>
                <a:cs typeface="Open Sans Semibold" panose="020B0706030804020204" pitchFamily="34" charset="0"/>
              </a:rPr>
              <a:t>Teacher </a:t>
            </a:r>
          </a:p>
          <a:p>
            <a:r>
              <a:rPr lang="en-GB" sz="3200" dirty="0">
                <a:solidFill>
                  <a:schemeClr val="bg1"/>
                </a:solidFill>
                <a:latin typeface="League Spartan" panose="00000800000000000000" pitchFamily="50" charset="0"/>
                <a:ea typeface="Open Sans Semibold" panose="020B0706030804020204" pitchFamily="34" charset="0"/>
                <a:cs typeface="Open Sans Semibold" panose="020B0706030804020204" pitchFamily="34" charset="0"/>
              </a:rPr>
              <a:t>slide</a:t>
            </a:r>
          </a:p>
        </p:txBody>
      </p:sp>
    </p:spTree>
    <p:extLst>
      <p:ext uri="{BB962C8B-B14F-4D97-AF65-F5344CB8AC3E}">
        <p14:creationId xmlns:p14="http://schemas.microsoft.com/office/powerpoint/2010/main" val="385615020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7" name="Straight Connector 6"/>
          <p:cNvCxnSpPr/>
          <p:nvPr/>
        </p:nvCxnSpPr>
        <p:spPr>
          <a:xfrm>
            <a:off x="365767" y="178676"/>
            <a:ext cx="0" cy="657947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a:off x="1088433" y="941302"/>
            <a:ext cx="5227036" cy="4475255"/>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TextBox 16"/>
          <p:cNvSpPr txBox="1"/>
          <p:nvPr/>
        </p:nvSpPr>
        <p:spPr>
          <a:xfrm>
            <a:off x="313842" y="1576868"/>
            <a:ext cx="4819308" cy="4524315"/>
          </a:xfrm>
          <a:prstGeom prst="rect">
            <a:avLst/>
          </a:prstGeom>
          <a:noFill/>
        </p:spPr>
        <p:txBody>
          <a:bodyPr wrap="square" rtlCol="0">
            <a:spAutoFit/>
          </a:bodyPr>
          <a:lstStyle/>
          <a:p>
            <a:r>
              <a:rPr lang="en-GB" sz="2400" dirty="0">
                <a:solidFill>
                  <a:schemeClr val="bg1"/>
                </a:solidFill>
                <a:latin typeface="Lato" panose="020F0502020204030203" pitchFamily="34" charset="0"/>
                <a:ea typeface="Lato" panose="020F0502020204030203" pitchFamily="34" charset="0"/>
                <a:cs typeface="Lato" panose="020F0502020204030203" pitchFamily="34" charset="0"/>
              </a:rPr>
              <a:t>This key stage 1 lesson written for Year 1 or Year 2 explores dental health. The lesson supports pupils to identify teeth-friendly food and drink, as well as how to keep their teeth clean and recognise the role of a parent/carer and dentist in keeping their teeth healthy.</a:t>
            </a:r>
          </a:p>
          <a:p>
            <a:endParaRPr lang="en-GB" sz="2400" dirty="0">
              <a:solidFill>
                <a:schemeClr val="bg1"/>
              </a:solidFill>
              <a:latin typeface="Lato" panose="020F0502020204030203" pitchFamily="34" charset="0"/>
              <a:ea typeface="Lato" panose="020F0502020204030203" pitchFamily="34" charset="0"/>
              <a:cs typeface="Lato" panose="020F0502020204030203" pitchFamily="34" charset="0"/>
            </a:endParaRPr>
          </a:p>
          <a:p>
            <a:r>
              <a:rPr lang="en-GB" sz="2400" dirty="0">
                <a:solidFill>
                  <a:schemeClr val="bg1"/>
                </a:solidFill>
                <a:latin typeface="Lato" panose="020F0502020204030203" pitchFamily="34" charset="0"/>
                <a:ea typeface="Lato" panose="020F0502020204030203" pitchFamily="34" charset="0"/>
                <a:cs typeface="Lato" panose="020F0502020204030203" pitchFamily="34" charset="0"/>
              </a:rPr>
              <a:t>This lesson is best used within the context of a unit of work on healthy, balanced lifestyles. </a:t>
            </a:r>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sp>
        <p:nvSpPr>
          <p:cNvPr id="10" name="Rectangle 9"/>
          <p:cNvSpPr/>
          <p:nvPr/>
        </p:nvSpPr>
        <p:spPr>
          <a:xfrm>
            <a:off x="5698268" y="859130"/>
            <a:ext cx="5227036" cy="4257168"/>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bg1"/>
                </a:solidFill>
                <a:latin typeface="Lato" panose="020F0502020204030203" pitchFamily="34" charset="0"/>
                <a:ea typeface="Lato" panose="020F0502020204030203" pitchFamily="34" charset="0"/>
                <a:cs typeface="Lato" panose="020F0502020204030203" pitchFamily="34" charset="0"/>
              </a:rPr>
              <a:t>There is an accompanying lesson for key stage 2, which builds on the learning in this lesson about keeping teeth healthy through oral hygiene routines such as flossing; and for key stage 3, which encourages independence in maintaining dental health and accessing dental health services.</a:t>
            </a:r>
            <a:endParaRPr lang="en-GB" dirty="0"/>
          </a:p>
        </p:txBody>
      </p:sp>
      <p:sp>
        <p:nvSpPr>
          <p:cNvPr id="12" name="TextBox 11"/>
          <p:cNvSpPr txBox="1"/>
          <p:nvPr/>
        </p:nvSpPr>
        <p:spPr>
          <a:xfrm>
            <a:off x="253108" y="499497"/>
            <a:ext cx="3155553" cy="923330"/>
          </a:xfrm>
          <a:prstGeom prst="rect">
            <a:avLst/>
          </a:prstGeom>
          <a:solidFill>
            <a:srgbClr val="95519E"/>
          </a:solidFill>
        </p:spPr>
        <p:txBody>
          <a:bodyPr wrap="square" rtlCol="0">
            <a:spAutoFit/>
          </a:bodyPr>
          <a:lstStyle/>
          <a:p>
            <a:r>
              <a:rPr lang="en-GB" sz="5400" dirty="0">
                <a:solidFill>
                  <a:schemeClr val="bg1"/>
                </a:solidFill>
                <a:latin typeface="League Spartan" panose="00000800000000000000" pitchFamily="50" charset="0"/>
                <a:ea typeface="Open Sans Semibold" panose="020B0706030804020204" pitchFamily="34" charset="0"/>
                <a:cs typeface="Open Sans Semibold" panose="020B0706030804020204" pitchFamily="34" charset="0"/>
              </a:rPr>
              <a:t>Context</a:t>
            </a:r>
            <a:endParaRPr lang="en-GB" sz="4800" dirty="0">
              <a:solidFill>
                <a:schemeClr val="bg1"/>
              </a:solidFill>
              <a:latin typeface="League Spartan" panose="00000800000000000000" pitchFamily="50" charset="0"/>
              <a:ea typeface="Open Sans Semibold" panose="020B0706030804020204" pitchFamily="34" charset="0"/>
              <a:cs typeface="Open Sans Semibold" panose="020B0706030804020204" pitchFamily="34" charset="0"/>
            </a:endParaRPr>
          </a:p>
        </p:txBody>
      </p:sp>
      <p:sp>
        <p:nvSpPr>
          <p:cNvPr id="13" name="TextBox 12"/>
          <p:cNvSpPr txBox="1"/>
          <p:nvPr/>
        </p:nvSpPr>
        <p:spPr>
          <a:xfrm>
            <a:off x="9869891" y="195939"/>
            <a:ext cx="2110827" cy="1077218"/>
          </a:xfrm>
          <a:prstGeom prst="rect">
            <a:avLst/>
          </a:prstGeom>
          <a:solidFill>
            <a:srgbClr val="95519E"/>
          </a:solidFill>
          <a:ln>
            <a:solidFill>
              <a:schemeClr val="bg1"/>
            </a:solidFill>
            <a:prstDash val="dash"/>
          </a:ln>
        </p:spPr>
        <p:txBody>
          <a:bodyPr wrap="square" rtlCol="0" anchor="ctr" anchorCtr="1">
            <a:spAutoFit/>
          </a:bodyPr>
          <a:lstStyle/>
          <a:p>
            <a:r>
              <a:rPr lang="en-GB" sz="3200" dirty="0">
                <a:solidFill>
                  <a:schemeClr val="bg1"/>
                </a:solidFill>
                <a:latin typeface="League Spartan" panose="00000800000000000000" pitchFamily="50" charset="0"/>
                <a:ea typeface="Open Sans Semibold" panose="020B0706030804020204" pitchFamily="34" charset="0"/>
                <a:cs typeface="Open Sans Semibold" panose="020B0706030804020204" pitchFamily="34" charset="0"/>
              </a:rPr>
              <a:t>Teacher </a:t>
            </a:r>
          </a:p>
          <a:p>
            <a:r>
              <a:rPr lang="en-GB" sz="3200" dirty="0">
                <a:solidFill>
                  <a:schemeClr val="bg1"/>
                </a:solidFill>
                <a:latin typeface="League Spartan" panose="00000800000000000000" pitchFamily="50" charset="0"/>
                <a:ea typeface="Open Sans Semibold" panose="020B0706030804020204" pitchFamily="34" charset="0"/>
                <a:cs typeface="Open Sans Semibold" panose="020B0706030804020204" pitchFamily="34" charset="0"/>
              </a:rPr>
              <a:t>slide</a:t>
            </a:r>
          </a:p>
        </p:txBody>
      </p:sp>
    </p:spTree>
    <p:extLst>
      <p:ext uri="{BB962C8B-B14F-4D97-AF65-F5344CB8AC3E}">
        <p14:creationId xmlns:p14="http://schemas.microsoft.com/office/powerpoint/2010/main" val="48557395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7" name="Straight Connector 6"/>
          <p:cNvCxnSpPr/>
          <p:nvPr/>
        </p:nvCxnSpPr>
        <p:spPr>
          <a:xfrm>
            <a:off x="365767" y="178676"/>
            <a:ext cx="0" cy="657947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a:off x="1088433" y="941302"/>
            <a:ext cx="5227036" cy="4475255"/>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TextBox 16"/>
          <p:cNvSpPr txBox="1"/>
          <p:nvPr/>
        </p:nvSpPr>
        <p:spPr>
          <a:xfrm>
            <a:off x="658383" y="1308241"/>
            <a:ext cx="10818438" cy="461665"/>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10" name="Rectangle 9"/>
          <p:cNvSpPr/>
          <p:nvPr/>
        </p:nvSpPr>
        <p:spPr>
          <a:xfrm>
            <a:off x="6387048" y="1424630"/>
            <a:ext cx="5227036" cy="4464893"/>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TextBox 11"/>
          <p:cNvSpPr txBox="1"/>
          <p:nvPr/>
        </p:nvSpPr>
        <p:spPr>
          <a:xfrm>
            <a:off x="136341" y="264984"/>
            <a:ext cx="10254567" cy="769441"/>
          </a:xfrm>
          <a:prstGeom prst="rect">
            <a:avLst/>
          </a:prstGeom>
          <a:solidFill>
            <a:srgbClr val="95519E"/>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prstClr val="white"/>
                </a:solidFill>
                <a:effectLst/>
                <a:uLnTx/>
                <a:uFillTx/>
                <a:latin typeface="League Spartan" panose="00000800000000000000" pitchFamily="50" charset="0"/>
                <a:ea typeface="Open Sans Semibold" panose="020B0706030804020204" pitchFamily="34" charset="0"/>
                <a:cs typeface="Open Sans Semibold" panose="020B0706030804020204" pitchFamily="34" charset="0"/>
              </a:rPr>
              <a:t>Developing subject</a:t>
            </a:r>
            <a:r>
              <a:rPr kumimoji="0" lang="en-GB" sz="4400" b="0" i="0" u="none" strike="noStrike" kern="1200" cap="none" spc="0" normalizeH="0" noProof="0" dirty="0">
                <a:ln>
                  <a:noFill/>
                </a:ln>
                <a:solidFill>
                  <a:prstClr val="white"/>
                </a:solidFill>
                <a:effectLst/>
                <a:uLnTx/>
                <a:uFillTx/>
                <a:latin typeface="League Spartan" panose="00000800000000000000" pitchFamily="50" charset="0"/>
                <a:ea typeface="Open Sans Semibold" panose="020B0706030804020204" pitchFamily="34" charset="0"/>
                <a:cs typeface="Open Sans Semibold" panose="020B0706030804020204" pitchFamily="34" charset="0"/>
              </a:rPr>
              <a:t> </a:t>
            </a:r>
            <a:r>
              <a:rPr kumimoji="0" lang="en-GB" sz="4400" b="0" i="0" u="none" strike="noStrike" kern="1200" cap="none" spc="0" normalizeH="0" baseline="0" noProof="0" dirty="0">
                <a:ln>
                  <a:noFill/>
                </a:ln>
                <a:solidFill>
                  <a:prstClr val="white"/>
                </a:solidFill>
                <a:effectLst/>
                <a:uLnTx/>
                <a:uFillTx/>
                <a:latin typeface="League Spartan" panose="00000800000000000000" pitchFamily="50" charset="0"/>
                <a:ea typeface="Open Sans Semibold" panose="020B0706030804020204" pitchFamily="34" charset="0"/>
                <a:cs typeface="Open Sans Semibold" panose="020B0706030804020204" pitchFamily="34" charset="0"/>
              </a:rPr>
              <a:t>knowledge</a:t>
            </a:r>
          </a:p>
        </p:txBody>
      </p:sp>
      <p:sp>
        <p:nvSpPr>
          <p:cNvPr id="2" name="TextBox 1"/>
          <p:cNvSpPr txBox="1"/>
          <p:nvPr/>
        </p:nvSpPr>
        <p:spPr>
          <a:xfrm>
            <a:off x="259677" y="1273157"/>
            <a:ext cx="11092964" cy="5917004"/>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90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Children aged 5-7 years should brush their teeth twice a day; last thing at night before bed and at least one other occasion e.g. as part of morning routine</a:t>
            </a:r>
            <a:r>
              <a:rPr kumimoji="0" lang="en-US" sz="200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 </a:t>
            </a:r>
          </a:p>
          <a:p>
            <a:pPr marL="342900" marR="0" lvl="0" indent="-342900" algn="l" defTabSz="914400" rtl="0" eaLnBrk="1" fontAlgn="auto" latinLnBrk="0" hangingPunct="1">
              <a:lnSpc>
                <a:spcPct val="100000"/>
              </a:lnSpc>
              <a:spcBef>
                <a:spcPts val="0"/>
              </a:spcBef>
              <a:spcAft>
                <a:spcPts val="900"/>
              </a:spcAft>
              <a:buClrTx/>
              <a:buSzTx/>
              <a:buFont typeface="Arial" panose="020B0604020202020204" pitchFamily="34" charset="0"/>
              <a:buChar char="•"/>
              <a:tabLst/>
              <a:defRPr/>
            </a:pPr>
            <a:r>
              <a:rPr kumimoji="0" lang="en-US" sz="200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For children up to 6 years, t</a:t>
            </a:r>
            <a:r>
              <a:rPr lang="en-US" sz="2000" dirty="0">
                <a:solidFill>
                  <a:prstClr val="white"/>
                </a:solidFill>
                <a:latin typeface="Lato" panose="020F0502020204030203" pitchFamily="34" charset="0"/>
                <a:ea typeface="Lato" panose="020F0502020204030203" pitchFamily="34" charset="0"/>
                <a:cs typeface="Lato" panose="020F0502020204030203" pitchFamily="34" charset="0"/>
              </a:rPr>
              <a:t>he toothpaste used should contain no less than 1,000ppm fluoride or could be family toothpaste containing between 1350-1500ppm fluoride (children 7 years and older should use this toothpaste).</a:t>
            </a:r>
          </a:p>
          <a:p>
            <a:pPr marL="342900" marR="0" lvl="0" indent="-342900" algn="l" defTabSz="914400" rtl="0" eaLnBrk="1" fontAlgn="auto" latinLnBrk="0" hangingPunct="1">
              <a:lnSpc>
                <a:spcPct val="100000"/>
              </a:lnSpc>
              <a:spcBef>
                <a:spcPts val="0"/>
              </a:spcBef>
              <a:spcAft>
                <a:spcPts val="900"/>
              </a:spcAft>
              <a:buClrTx/>
              <a:buSzTx/>
              <a:buFont typeface="Arial" panose="020B0604020202020204" pitchFamily="34" charset="0"/>
              <a:buChar char="•"/>
              <a:tabLst/>
              <a:defRPr/>
            </a:pPr>
            <a:r>
              <a:rPr lang="en-US" sz="2000" dirty="0">
                <a:solidFill>
                  <a:prstClr val="white"/>
                </a:solidFill>
                <a:latin typeface="Lato" panose="020F0502020204030203" pitchFamily="34" charset="0"/>
                <a:ea typeface="Lato" panose="020F0502020204030203" pitchFamily="34" charset="0"/>
                <a:cs typeface="Lato" panose="020F0502020204030203" pitchFamily="34" charset="0"/>
              </a:rPr>
              <a:t>For children under 7 years, a pea-sized amount of toothpaste is recommended and b</a:t>
            </a:r>
            <a:r>
              <a:rPr kumimoji="0" lang="en-US" sz="200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rushing should be supervised.</a:t>
            </a:r>
          </a:p>
          <a:p>
            <a:pPr marL="342900" marR="0" lvl="0" indent="-342900" algn="l" defTabSz="914400" rtl="0" eaLnBrk="1" fontAlgn="auto" latinLnBrk="0" hangingPunct="1">
              <a:lnSpc>
                <a:spcPct val="100000"/>
              </a:lnSpc>
              <a:spcBef>
                <a:spcPts val="0"/>
              </a:spcBef>
              <a:spcAft>
                <a:spcPts val="900"/>
              </a:spcAft>
              <a:buClrTx/>
              <a:buSzTx/>
              <a:buFont typeface="Arial" panose="020B0604020202020204" pitchFamily="34" charset="0"/>
              <a:buChar char="•"/>
              <a:tabLst/>
              <a:defRPr/>
            </a:pPr>
            <a:r>
              <a:rPr lang="en-US" sz="2000" dirty="0">
                <a:solidFill>
                  <a:prstClr val="white"/>
                </a:solidFill>
                <a:latin typeface="Lato" panose="020F0502020204030203" pitchFamily="34" charset="0"/>
                <a:ea typeface="Lato" panose="020F0502020204030203" pitchFamily="34" charset="0"/>
                <a:cs typeface="Lato" panose="020F0502020204030203" pitchFamily="34" charset="0"/>
              </a:rPr>
              <a:t>Children should be encouraged to spit out after brushing rather than rinsing with water, so that the fluoride remains on the teeth.</a:t>
            </a:r>
            <a:endParaRPr kumimoji="0" lang="en-US" sz="200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a:p>
            <a:pPr marL="342900" marR="0" lvl="0" indent="-342900" algn="l" defTabSz="914400" rtl="0" eaLnBrk="1" fontAlgn="auto" latinLnBrk="0" hangingPunct="1">
              <a:lnSpc>
                <a:spcPct val="100000"/>
              </a:lnSpc>
              <a:spcBef>
                <a:spcPts val="0"/>
              </a:spcBef>
              <a:spcAft>
                <a:spcPts val="900"/>
              </a:spcAft>
              <a:buClrTx/>
              <a:buSzTx/>
              <a:buFont typeface="Arial" panose="020B0604020202020204" pitchFamily="34" charset="0"/>
              <a:buChar char="•"/>
              <a:tabLst/>
              <a:defRPr/>
            </a:pPr>
            <a:r>
              <a:rPr lang="en-US" sz="2000" dirty="0">
                <a:solidFill>
                  <a:prstClr val="white"/>
                </a:solidFill>
                <a:latin typeface="Lato" panose="020F0502020204030203" pitchFamily="34" charset="0"/>
                <a:ea typeface="Lato" panose="020F0502020204030203" pitchFamily="34" charset="0"/>
                <a:cs typeface="Lato" panose="020F0502020204030203" pitchFamily="34" charset="0"/>
              </a:rPr>
              <a:t>It is recommended that w</a:t>
            </a:r>
            <a:r>
              <a:rPr kumimoji="0" lang="en-US" sz="200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ater an</a:t>
            </a:r>
            <a:r>
              <a:rPr lang="en-US" sz="2000" dirty="0">
                <a:solidFill>
                  <a:prstClr val="white"/>
                </a:solidFill>
                <a:latin typeface="Lato" panose="020F0502020204030203" pitchFamily="34" charset="0"/>
                <a:ea typeface="Lato" panose="020F0502020204030203" pitchFamily="34" charset="0"/>
                <a:cs typeface="Lato" panose="020F0502020204030203" pitchFamily="34" charset="0"/>
              </a:rPr>
              <a:t>d plain milk are drunk during the school day.</a:t>
            </a:r>
          </a:p>
          <a:p>
            <a:pPr marL="342900" marR="0" lvl="0" indent="-342900" algn="l" defTabSz="914400" rtl="0" eaLnBrk="1" fontAlgn="auto" latinLnBrk="0" hangingPunct="1">
              <a:lnSpc>
                <a:spcPct val="100000"/>
              </a:lnSpc>
              <a:spcBef>
                <a:spcPts val="0"/>
              </a:spcBef>
              <a:spcAft>
                <a:spcPts val="900"/>
              </a:spcAft>
              <a:buClrTx/>
              <a:buSzTx/>
              <a:buFont typeface="Arial" panose="020B0604020202020204" pitchFamily="34" charset="0"/>
              <a:buChar char="•"/>
              <a:tabLst/>
              <a:defRPr/>
            </a:pPr>
            <a:r>
              <a:rPr lang="en-US" sz="2000" dirty="0">
                <a:solidFill>
                  <a:prstClr val="white"/>
                </a:solidFill>
                <a:latin typeface="Lato" panose="020F0502020204030203" pitchFamily="34" charset="0"/>
                <a:ea typeface="Lato" panose="020F0502020204030203" pitchFamily="34" charset="0"/>
                <a:cs typeface="Lato" panose="020F0502020204030203" pitchFamily="34" charset="0"/>
              </a:rPr>
              <a:t>After eating, a period of demineralisation starts to  damage the tooth surface. It is important to limit the amount of demineralisation time after eating and increasing the amount of remineralisation time. For this reason it is recommended that high sugar items, such as fruit juices and smoothies, only be consumed once a day, and with a meal (150 ml).</a:t>
            </a:r>
          </a:p>
          <a:p>
            <a:pPr marL="342900" marR="0" lvl="0" indent="-342900" algn="l" defTabSz="914400" rtl="0" eaLnBrk="1" fontAlgn="auto" latinLnBrk="0" hangingPunct="1">
              <a:lnSpc>
                <a:spcPct val="100000"/>
              </a:lnSpc>
              <a:spcBef>
                <a:spcPts val="0"/>
              </a:spcBef>
              <a:spcAft>
                <a:spcPts val="900"/>
              </a:spcAft>
              <a:buClrTx/>
              <a:buSzTx/>
              <a:buFont typeface="Arial" panose="020B0604020202020204" pitchFamily="34" charset="0"/>
              <a:buChar char="•"/>
              <a:tabLst/>
              <a:defRPr/>
            </a:pPr>
            <a:r>
              <a:rPr lang="en-US" sz="2000" dirty="0">
                <a:solidFill>
                  <a:prstClr val="white"/>
                </a:solidFill>
                <a:latin typeface="Lato" panose="020F0502020204030203" pitchFamily="34" charset="0"/>
                <a:ea typeface="Lato" panose="020F0502020204030203" pitchFamily="34" charset="0"/>
                <a:cs typeface="Lato" panose="020F0502020204030203" pitchFamily="34" charset="0"/>
              </a:rPr>
              <a:t>Children aged 5-7 years should visit their dentist for a regular check-up (every 6 months)</a:t>
            </a:r>
          </a:p>
          <a:p>
            <a:pPr marL="342900" marR="0" lvl="0" indent="-34290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endParaRPr kumimoji="0" lang="en-GB" sz="2600" b="0" i="0" u="none" strike="noStrike" kern="1200" cap="none" spc="0" normalizeH="0" baseline="0" noProof="0" dirty="0">
              <a:ln>
                <a:noFill/>
              </a:ln>
              <a:solidFill>
                <a:prstClr val="white"/>
              </a:solidFill>
              <a:effectLst/>
              <a:uLnTx/>
              <a:uFillTx/>
              <a:latin typeface="Lato" panose="020B0604020202020204" charset="0"/>
              <a:ea typeface="Lato" panose="020B0604020202020204" charset="0"/>
              <a:cs typeface="Lato" panose="020B0604020202020204" charset="0"/>
            </a:endParaRPr>
          </a:p>
        </p:txBody>
      </p:sp>
      <p:sp>
        <p:nvSpPr>
          <p:cNvPr id="16" name="TextBox 15"/>
          <p:cNvSpPr txBox="1"/>
          <p:nvPr/>
        </p:nvSpPr>
        <p:spPr>
          <a:xfrm>
            <a:off x="9869891" y="195939"/>
            <a:ext cx="2110827" cy="1077218"/>
          </a:xfrm>
          <a:prstGeom prst="rect">
            <a:avLst/>
          </a:prstGeom>
          <a:solidFill>
            <a:srgbClr val="95519E"/>
          </a:solidFill>
          <a:ln>
            <a:solidFill>
              <a:schemeClr val="bg1"/>
            </a:solidFill>
            <a:prstDash val="dash"/>
          </a:ln>
        </p:spPr>
        <p:txBody>
          <a:bodyPr wrap="square" rtlCol="0" anchor="ctr" anchorCtr="1">
            <a:spAutoFit/>
          </a:bodyPr>
          <a:lstStyle/>
          <a:p>
            <a:r>
              <a:rPr lang="en-GB" sz="3200" dirty="0">
                <a:solidFill>
                  <a:schemeClr val="bg1"/>
                </a:solidFill>
                <a:latin typeface="League Spartan" panose="00000800000000000000" pitchFamily="50" charset="0"/>
                <a:ea typeface="Open Sans Semibold" panose="020B0706030804020204" pitchFamily="34" charset="0"/>
                <a:cs typeface="Open Sans Semibold" panose="020B0706030804020204" pitchFamily="34" charset="0"/>
              </a:rPr>
              <a:t>Teacher </a:t>
            </a:r>
          </a:p>
          <a:p>
            <a:r>
              <a:rPr lang="en-GB" sz="3200" dirty="0">
                <a:solidFill>
                  <a:schemeClr val="bg1"/>
                </a:solidFill>
                <a:latin typeface="League Spartan" panose="00000800000000000000" pitchFamily="50" charset="0"/>
                <a:ea typeface="Open Sans Semibold" panose="020B0706030804020204" pitchFamily="34" charset="0"/>
                <a:cs typeface="Open Sans Semibold" panose="020B0706030804020204" pitchFamily="34" charset="0"/>
              </a:rPr>
              <a:t>slide</a:t>
            </a:r>
          </a:p>
        </p:txBody>
      </p:sp>
    </p:spTree>
    <p:extLst>
      <p:ext uri="{BB962C8B-B14F-4D97-AF65-F5344CB8AC3E}">
        <p14:creationId xmlns:p14="http://schemas.microsoft.com/office/powerpoint/2010/main" val="386725804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0" name="Straight Connector 9"/>
          <p:cNvCxnSpPr/>
          <p:nvPr/>
        </p:nvCxnSpPr>
        <p:spPr>
          <a:xfrm>
            <a:off x="365767" y="136634"/>
            <a:ext cx="0" cy="672136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graphicFrame>
        <p:nvGraphicFramePr>
          <p:cNvPr id="8" name="Table 7"/>
          <p:cNvGraphicFramePr>
            <a:graphicFrameLocks noGrp="1"/>
          </p:cNvGraphicFramePr>
          <p:nvPr>
            <p:extLst/>
          </p:nvPr>
        </p:nvGraphicFramePr>
        <p:xfrm>
          <a:off x="218449" y="66561"/>
          <a:ext cx="9786975" cy="1644387"/>
        </p:xfrm>
        <a:graphic>
          <a:graphicData uri="http://schemas.openxmlformats.org/drawingml/2006/table">
            <a:tbl>
              <a:tblPr firstRow="1" firstCol="1" bandRow="1"/>
              <a:tblGrid>
                <a:gridCol w="4922848">
                  <a:extLst>
                    <a:ext uri="{9D8B030D-6E8A-4147-A177-3AD203B41FA5}">
                      <a16:colId xmlns:a16="http://schemas.microsoft.com/office/drawing/2014/main" val="3955450005"/>
                    </a:ext>
                  </a:extLst>
                </a:gridCol>
                <a:gridCol w="4864127">
                  <a:extLst>
                    <a:ext uri="{9D8B030D-6E8A-4147-A177-3AD203B41FA5}">
                      <a16:colId xmlns:a16="http://schemas.microsoft.com/office/drawing/2014/main" val="2312097304"/>
                    </a:ext>
                  </a:extLst>
                </a:gridCol>
              </a:tblGrid>
              <a:tr h="1049727">
                <a:tc gridSpan="2">
                  <a:txBody>
                    <a:bodyPr/>
                    <a:lstStyle/>
                    <a:p>
                      <a:pPr marL="107950" marR="109855" algn="l">
                        <a:lnSpc>
                          <a:spcPct val="107000"/>
                        </a:lnSpc>
                        <a:spcBef>
                          <a:spcPts val="300"/>
                        </a:spcBef>
                        <a:spcAft>
                          <a:spcPts val="300"/>
                        </a:spcAft>
                        <a:tabLst>
                          <a:tab pos="2092960" algn="ctr"/>
                          <a:tab pos="4186555" algn="r"/>
                        </a:tabLst>
                      </a:pPr>
                      <a:endParaRPr lang="en-GB" sz="5400" b="0" dirty="0">
                        <a:solidFill>
                          <a:schemeClr val="bg1"/>
                        </a:solidFill>
                        <a:effectLst/>
                        <a:latin typeface="League Spartan" panose="00000800000000000000" pitchFamily="50" charset="0"/>
                        <a:ea typeface="Open Sans Semibold" panose="020B0706030804020204" pitchFamily="34" charset="0"/>
                        <a:cs typeface="Open Sans Semibold" panose="020B0706030804020204" pitchFamily="34" charset="0"/>
                      </a:endParaRPr>
                    </a:p>
                  </a:txBody>
                  <a:tcPr marL="68580" marR="68580" marT="0" marB="0">
                    <a:lnL>
                      <a:noFill/>
                    </a:lnL>
                    <a:lnR>
                      <a:noFill/>
                    </a:lnR>
                    <a:lnT>
                      <a:noFill/>
                    </a:lnT>
                    <a:lnB w="12700" cap="flat" cmpd="sng" algn="ctr">
                      <a:solidFill>
                        <a:srgbClr val="95519E"/>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127983487"/>
                  </a:ext>
                </a:extLst>
              </a:tr>
              <a:tr h="220078">
                <a:tc>
                  <a:txBody>
                    <a:bodyPr/>
                    <a:lstStyle/>
                    <a:p>
                      <a:pPr marL="107950" marR="109855" algn="ctr">
                        <a:lnSpc>
                          <a:spcPct val="107000"/>
                        </a:lnSpc>
                        <a:spcBef>
                          <a:spcPts val="200"/>
                        </a:spcBef>
                        <a:spcAft>
                          <a:spcPts val="200"/>
                        </a:spcAft>
                      </a:pPr>
                      <a:endParaRPr lang="en-GB" sz="1800" dirty="0">
                        <a:solidFill>
                          <a:srgbClr val="95519E"/>
                        </a:solidFill>
                        <a:effectLst/>
                        <a:latin typeface="Open Sans Semibold" panose="020B0706030804020204" pitchFamily="34" charset="0"/>
                        <a:ea typeface="Open Sans Semibold" panose="020B0706030804020204" pitchFamily="34" charset="0"/>
                        <a:cs typeface="Open Sans Semibold" panose="020B0706030804020204" pitchFamily="34" charset="0"/>
                      </a:endParaRPr>
                    </a:p>
                  </a:txBody>
                  <a:tcPr marL="68580" marR="68580" marT="0" marB="0" anchor="ctr">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tc>
                  <a:txBody>
                    <a:bodyPr/>
                    <a:lstStyle/>
                    <a:p>
                      <a:pPr marL="107950" marR="109855" algn="ctr">
                        <a:lnSpc>
                          <a:spcPct val="107000"/>
                        </a:lnSpc>
                        <a:spcBef>
                          <a:spcPts val="200"/>
                        </a:spcBef>
                        <a:spcAft>
                          <a:spcPts val="200"/>
                        </a:spcAft>
                        <a:tabLst>
                          <a:tab pos="2092960" algn="ctr"/>
                          <a:tab pos="4186555" algn="r"/>
                        </a:tabLst>
                      </a:pPr>
                      <a:endParaRPr lang="en-GB" sz="1800" dirty="0">
                        <a:solidFill>
                          <a:srgbClr val="95519E"/>
                        </a:solidFill>
                        <a:effectLst/>
                        <a:latin typeface="Open Sans Semibold" panose="020B0706030804020204" pitchFamily="34" charset="0"/>
                        <a:ea typeface="Open Sans Semibold" panose="020B0706030804020204" pitchFamily="34" charset="0"/>
                        <a:cs typeface="Open Sans Semibold" panose="020B0706030804020204" pitchFamily="34" charset="0"/>
                      </a:endParaRPr>
                    </a:p>
                  </a:txBody>
                  <a:tcPr marL="68580" marR="68580" marT="0" marB="0" anchor="ctr">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extLst>
                  <a:ext uri="{0D108BD9-81ED-4DB2-BD59-A6C34878D82A}">
                    <a16:rowId xmlns:a16="http://schemas.microsoft.com/office/drawing/2014/main" val="1194147248"/>
                  </a:ext>
                </a:extLst>
              </a:tr>
              <a:tr h="264179">
                <a:tc>
                  <a:txBody>
                    <a:bodyPr/>
                    <a:lstStyle/>
                    <a:p>
                      <a:pPr marL="228600" marR="109855" algn="just">
                        <a:lnSpc>
                          <a:spcPct val="107000"/>
                        </a:lnSpc>
                        <a:spcBef>
                          <a:spcPts val="300"/>
                        </a:spcBef>
                        <a:spcAft>
                          <a:spcPts val="300"/>
                        </a:spcAft>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a:noFill/>
                    </a:lnB>
                  </a:tcPr>
                </a:tc>
                <a:tc>
                  <a:txBody>
                    <a:bodyPr/>
                    <a:lstStyle/>
                    <a:p>
                      <a:pPr marL="0" marR="107950" lvl="0" indent="0">
                        <a:lnSpc>
                          <a:spcPct val="107000"/>
                        </a:lnSpc>
                        <a:spcBef>
                          <a:spcPts val="300"/>
                        </a:spcBef>
                        <a:spcAft>
                          <a:spcPts val="300"/>
                        </a:spcAft>
                        <a:buClr>
                          <a:srgbClr val="9865AF"/>
                        </a:buClr>
                        <a:buFont typeface="+mj-lt"/>
                        <a:buNone/>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a:noFill/>
                    </a:lnB>
                  </a:tcPr>
                </a:tc>
                <a:extLst>
                  <a:ext uri="{0D108BD9-81ED-4DB2-BD59-A6C34878D82A}">
                    <a16:rowId xmlns:a16="http://schemas.microsoft.com/office/drawing/2014/main" val="3417556032"/>
                  </a:ext>
                </a:extLst>
              </a:tr>
            </a:tbl>
          </a:graphicData>
        </a:graphic>
      </p:graphicFrame>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
            </a:r>
            <a:br>
              <a:rPr kumimoji="0" lang="en-GB"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br>
            <a:endParaRPr kumimoji="0" lang="en-GB"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13" name="TextBox 12"/>
          <p:cNvSpPr txBox="1"/>
          <p:nvPr/>
        </p:nvSpPr>
        <p:spPr>
          <a:xfrm>
            <a:off x="365766" y="2645400"/>
            <a:ext cx="6502626" cy="3477875"/>
          </a:xfrm>
          <a:prstGeom prst="rect">
            <a:avLst/>
          </a:prstGeom>
          <a:solidFill>
            <a:schemeClr val="bg1"/>
          </a:solidFill>
        </p:spPr>
        <p:txBody>
          <a:bodyPr wrap="square" rtlCol="0">
            <a:spAutoFit/>
          </a:bodyPr>
          <a:lstStyle/>
          <a:p>
            <a:pPr marL="1371600" marR="0" lvl="3" indent="0" algn="l"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endParaRPr>
          </a:p>
          <a:p>
            <a:pPr marL="1371600" marR="0" lvl="3"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League Spartan" panose="00000800000000000000" pitchFamily="50" charset="0"/>
                <a:ea typeface="+mn-ea"/>
                <a:cs typeface="+mn-cs"/>
              </a:rPr>
              <a:t>Learning outcomes</a:t>
            </a:r>
          </a:p>
          <a:p>
            <a:pPr marL="457200" marR="0" lvl="1" indent="0" algn="l" defTabSz="914400" rtl="0" eaLnBrk="1" fontAlgn="auto" latinLnBrk="0" hangingPunct="1">
              <a:lnSpc>
                <a:spcPct val="100000"/>
              </a:lnSpc>
              <a:spcBef>
                <a:spcPts val="0"/>
              </a:spcBef>
              <a:spcAft>
                <a:spcPts val="0"/>
              </a:spcAft>
              <a:buClrTx/>
              <a:buSzTx/>
              <a:buFontTx/>
              <a:buNone/>
              <a:tabLst/>
              <a:defRPr/>
            </a:pPr>
            <a:endParaRPr kumimoji="0" lang="en-GB" sz="1100" b="1"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endParaRPr>
          </a:p>
          <a:p>
            <a:pPr marL="457200" marR="0" lvl="1" indent="0" algn="l" defTabSz="914400" rtl="0" eaLnBrk="1" fontAlgn="auto" latinLnBrk="0" hangingPunct="1">
              <a:lnSpc>
                <a:spcPct val="100000"/>
              </a:lnSpc>
              <a:spcBef>
                <a:spcPts val="0"/>
              </a:spcBef>
              <a:spcAft>
                <a:spcPts val="0"/>
              </a:spcAft>
              <a:buClrTx/>
              <a:buSzTx/>
              <a:buFontTx/>
              <a:buNone/>
              <a:tabLst/>
              <a:defRPr/>
            </a:pPr>
            <a:endParaRPr kumimoji="0" lang="en-GB" sz="1100" b="1"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endParaRPr>
          </a:p>
          <a:p>
            <a:pPr marL="457200" marR="0" lvl="1" indent="0" algn="l" defTabSz="914400" rtl="0" eaLnBrk="1" fontAlgn="auto" latinLnBrk="0" hangingPunct="1">
              <a:lnSpc>
                <a:spcPct val="100000"/>
              </a:lnSpc>
              <a:spcBef>
                <a:spcPts val="0"/>
              </a:spcBef>
              <a:spcAft>
                <a:spcPts val="0"/>
              </a:spcAft>
              <a:buClrTx/>
              <a:buSzTx/>
              <a:buFontTx/>
              <a:buNone/>
              <a:tabLst/>
              <a:defRPr/>
            </a:pPr>
            <a:endParaRPr kumimoji="0" lang="en-GB" sz="1100" b="1"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solidFill>
                  <a:prstClr val="black"/>
                </a:solidFill>
                <a:latin typeface="League Spartan" panose="00000800000000000000" pitchFamily="50" charset="0"/>
              </a:rPr>
              <a:t>P</a:t>
            </a:r>
            <a:r>
              <a:rPr kumimoji="0" lang="en-GB" sz="1800" b="1" i="0" u="none" strike="noStrike" kern="1200" cap="none" spc="0" normalizeH="0" baseline="0" noProof="0" dirty="0">
                <a:ln>
                  <a:noFill/>
                </a:ln>
                <a:solidFill>
                  <a:prstClr val="black"/>
                </a:solidFill>
                <a:effectLst/>
                <a:uLnTx/>
                <a:uFillTx/>
                <a:latin typeface="League Spartan" panose="00000800000000000000" pitchFamily="50" charset="0"/>
                <a:ea typeface="+mn-ea"/>
                <a:cs typeface="+mn-cs"/>
              </a:rPr>
              <a:t>upils will be able to:</a:t>
            </a:r>
          </a:p>
          <a:p>
            <a:pPr marL="457200" marR="0" lvl="1"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League Spartan" panose="00000800000000000000" pitchFamily="50" charset="0"/>
              <a:ea typeface="+mn-ea"/>
              <a:cs typeface="+mn-cs"/>
            </a:endParaRPr>
          </a:p>
          <a:p>
            <a:pPr marL="1371600" marR="0" lvl="3" indent="0" algn="l" defTabSz="914400" rtl="0" eaLnBrk="1" fontAlgn="auto" latinLnBrk="0" hangingPunct="1">
              <a:lnSpc>
                <a:spcPct val="100000"/>
              </a:lnSpc>
              <a:spcBef>
                <a:spcPts val="0"/>
              </a:spcBef>
              <a:spcAft>
                <a:spcPts val="0"/>
              </a:spcAft>
              <a:buClrTx/>
              <a:buSzTx/>
              <a:buFontTx/>
              <a:buNone/>
              <a:tabLst/>
              <a:defRPr/>
            </a:pPr>
            <a:endParaRPr kumimoji="0" lang="en-GB" sz="400" b="1" i="0" u="none" strike="noStrike" kern="1200" cap="none" spc="0" normalizeH="0" baseline="0" noProof="0" dirty="0">
              <a:ln>
                <a:noFill/>
              </a:ln>
              <a:solidFill>
                <a:prstClr val="black"/>
              </a:solidFill>
              <a:effectLst/>
              <a:uLnTx/>
              <a:uFillTx/>
              <a:latin typeface="Lato" panose="020B0604020202020204" charset="0"/>
              <a:ea typeface="Lato" panose="020B0604020202020204" charset="0"/>
              <a:cs typeface="Lato" panose="020B0604020202020204" charset="0"/>
            </a:endParaRPr>
          </a:p>
          <a:p>
            <a:pPr marL="457200" lvl="0" indent="-457200">
              <a:buSzPct val="202000"/>
              <a:buBlip>
                <a:blip r:embed="rId3"/>
              </a:buBlip>
            </a:pPr>
            <a:r>
              <a:rPr lang="en-GB" dirty="0">
                <a:latin typeface="Lato" panose="020B0604020202020204" charset="0"/>
                <a:ea typeface="Lato" panose="020B0604020202020204" charset="0"/>
                <a:cs typeface="Lato" panose="020B0604020202020204" charset="0"/>
              </a:rPr>
              <a:t>identify food and drink with different sugar content</a:t>
            </a:r>
            <a:endParaRPr lang="en-GB" sz="1200" dirty="0">
              <a:solidFill>
                <a:prstClr val="black"/>
              </a:solidFill>
              <a:latin typeface="Lato" panose="020B0604020202020204" charset="0"/>
              <a:ea typeface="Lato" panose="020B0604020202020204" charset="0"/>
              <a:cs typeface="Lato" panose="020B0604020202020204" charset="0"/>
            </a:endParaRPr>
          </a:p>
          <a:p>
            <a:pPr lvl="0">
              <a:buSzPct val="202000"/>
            </a:pPr>
            <a:endParaRPr lang="en-GB" dirty="0">
              <a:solidFill>
                <a:prstClr val="black"/>
              </a:solidFill>
              <a:latin typeface="Lato" panose="020F0502020204030203" pitchFamily="34" charset="0"/>
              <a:ea typeface="Lato" panose="020F0502020204030203" pitchFamily="34" charset="0"/>
              <a:cs typeface="Lato" panose="020F0502020204030203" pitchFamily="34" charset="0"/>
            </a:endParaRPr>
          </a:p>
          <a:p>
            <a:pPr marL="457200" lvl="0" indent="-457200">
              <a:buSzPct val="202000"/>
              <a:buBlip>
                <a:blip r:embed="rId3"/>
              </a:buBlip>
            </a:pPr>
            <a:r>
              <a:rPr lang="en-GB" dirty="0">
                <a:solidFill>
                  <a:prstClr val="black"/>
                </a:solidFill>
                <a:latin typeface="Lato" panose="020F0502020204030203" pitchFamily="34" charset="0"/>
                <a:ea typeface="Lato" panose="020F0502020204030203" pitchFamily="34" charset="0"/>
                <a:cs typeface="Lato" panose="020F0502020204030203" pitchFamily="34" charset="0"/>
              </a:rPr>
              <a:t>describe how to clean teeth properly</a:t>
            </a:r>
          </a:p>
          <a:p>
            <a:pPr marL="457200" lvl="0" indent="-457200">
              <a:buSzPct val="202000"/>
              <a:buBlip>
                <a:blip r:embed="rId3"/>
              </a:buBlip>
            </a:pPr>
            <a:endParaRPr lang="en-GB" dirty="0">
              <a:solidFill>
                <a:prstClr val="black"/>
              </a:solidFill>
              <a:latin typeface="Lato" panose="020F0502020204030203" pitchFamily="34" charset="0"/>
              <a:ea typeface="Lato" panose="020F0502020204030203" pitchFamily="34" charset="0"/>
              <a:cs typeface="Lato" panose="020F0502020204030203" pitchFamily="34" charset="0"/>
            </a:endParaRPr>
          </a:p>
          <a:p>
            <a:pPr marL="457200" lvl="0" indent="-457200">
              <a:buSzPct val="202000"/>
              <a:buBlip>
                <a:blip r:embed="rId3"/>
              </a:buBlip>
            </a:pPr>
            <a:r>
              <a:rPr lang="en-GB" dirty="0">
                <a:solidFill>
                  <a:prstClr val="black"/>
                </a:solidFill>
                <a:latin typeface="Lato" panose="020F0502020204030203" pitchFamily="34" charset="0"/>
                <a:ea typeface="Lato" panose="020F0502020204030203" pitchFamily="34" charset="0"/>
                <a:cs typeface="Lato" panose="020F0502020204030203" pitchFamily="34" charset="0"/>
              </a:rPr>
              <a:t>recognise who can help with keeping teeth healthy</a:t>
            </a:r>
          </a:p>
          <a:p>
            <a:pPr marR="0" lvl="0" algn="l" defTabSz="914400" rtl="0" eaLnBrk="1" fontAlgn="auto" latinLnBrk="0" hangingPunct="1">
              <a:lnSpc>
                <a:spcPct val="150000"/>
              </a:lnSpc>
              <a:spcBef>
                <a:spcPts val="0"/>
              </a:spcBef>
              <a:spcAft>
                <a:spcPts val="0"/>
              </a:spcAft>
              <a:buClrTx/>
              <a:buSzPct val="202000"/>
              <a:tabLst/>
              <a:defRPr/>
            </a:pPr>
            <a:endParaRPr kumimoji="0" lang="en-GB" sz="600"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16" name="TextBox 15"/>
          <p:cNvSpPr txBox="1"/>
          <p:nvPr/>
        </p:nvSpPr>
        <p:spPr>
          <a:xfrm>
            <a:off x="365767" y="538199"/>
            <a:ext cx="6502626" cy="2015936"/>
          </a:xfrm>
          <a:prstGeom prst="rect">
            <a:avLst/>
          </a:prstGeom>
          <a:solidFill>
            <a:schemeClr val="bg1"/>
          </a:solidFill>
        </p:spPr>
        <p:txBody>
          <a:bodyPr wrap="square" rtlCol="0">
            <a:spAutoFit/>
          </a:bodyPr>
          <a:lstStyle/>
          <a:p>
            <a:pPr marL="1371600" marR="0" lvl="3" indent="0" algn="l"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endParaRPr>
          </a:p>
          <a:p>
            <a:pPr marL="1371600" marR="0" lvl="3"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League Spartan" panose="00000800000000000000" pitchFamily="50" charset="0"/>
                <a:ea typeface="+mn-ea"/>
                <a:cs typeface="+mn-cs"/>
              </a:rPr>
              <a:t>Learning objective</a:t>
            </a:r>
          </a:p>
          <a:p>
            <a:pPr marL="1371600" marR="0" lvl="3" indent="0" algn="l" defTabSz="914400" rtl="0" eaLnBrk="1" fontAlgn="auto" latinLnBrk="0" hangingPunct="1">
              <a:lnSpc>
                <a:spcPct val="100000"/>
              </a:lnSpc>
              <a:spcBef>
                <a:spcPts val="0"/>
              </a:spcBef>
              <a:spcAft>
                <a:spcPts val="0"/>
              </a:spcAft>
              <a:buClrTx/>
              <a:buSzTx/>
              <a:buFontTx/>
              <a:buNone/>
              <a:tabLst/>
              <a:defRPr/>
            </a:pPr>
            <a:endParaRPr kumimoji="0" lang="en-GB" sz="1100" b="1"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endParaRPr>
          </a:p>
          <a:p>
            <a:pPr marL="1371600" marR="0" lvl="3" indent="0" algn="l"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endParaRPr>
          </a:p>
          <a:p>
            <a:pPr marL="1371600" marR="0" lvl="3" indent="0" algn="l" defTabSz="914400" rtl="0" eaLnBrk="1" fontAlgn="auto" latinLnBrk="0" hangingPunct="1">
              <a:lnSpc>
                <a:spcPct val="100000"/>
              </a:lnSpc>
              <a:spcBef>
                <a:spcPts val="0"/>
              </a:spcBef>
              <a:spcAft>
                <a:spcPts val="0"/>
              </a:spcAft>
              <a:buClrTx/>
              <a:buSzTx/>
              <a:buFontTx/>
              <a:buNone/>
              <a:tabLst/>
              <a:defRPr/>
            </a:pPr>
            <a:endParaRPr kumimoji="0" lang="en-GB" sz="400" b="1"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endParaRPr>
          </a:p>
          <a:p>
            <a:pPr marL="457200" marR="0" lvl="0" indent="-457200" algn="l" defTabSz="914400" rtl="0" eaLnBrk="1" fontAlgn="auto" latinLnBrk="0" hangingPunct="1">
              <a:lnSpc>
                <a:spcPct val="200000"/>
              </a:lnSpc>
              <a:spcBef>
                <a:spcPts val="0"/>
              </a:spcBef>
              <a:spcAft>
                <a:spcPts val="0"/>
              </a:spcAft>
              <a:buClrTx/>
              <a:buSzPct val="202000"/>
              <a:buFontTx/>
              <a:buBlip>
                <a:blip r:embed="rId3"/>
              </a:buBlip>
              <a:tabLst/>
              <a:defRPr/>
            </a:pPr>
            <a:r>
              <a:rPr kumimoji="0" lang="en-GB" sz="1800"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To learn about </a:t>
            </a:r>
            <a:r>
              <a:rPr lang="en-GB" dirty="0">
                <a:solidFill>
                  <a:prstClr val="black"/>
                </a:solidFill>
                <a:latin typeface="Lato" panose="020F0502020204030203" pitchFamily="34" charset="0"/>
                <a:ea typeface="Lato" panose="020F0502020204030203" pitchFamily="34" charset="0"/>
                <a:cs typeface="Lato" panose="020F0502020204030203" pitchFamily="34" charset="0"/>
              </a:rPr>
              <a:t>keeping teeth healthy</a:t>
            </a:r>
            <a:endParaRPr kumimoji="0" lang="en-GB" sz="900" b="1"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a:p>
            <a:pPr marL="457200" marR="0" lvl="1" indent="0" algn="l" defTabSz="914400" rtl="0" eaLnBrk="1" fontAlgn="auto" latinLnBrk="0" hangingPunct="1">
              <a:lnSpc>
                <a:spcPct val="200000"/>
              </a:lnSpc>
              <a:spcBef>
                <a:spcPts val="0"/>
              </a:spcBef>
              <a:spcAft>
                <a:spcPts val="0"/>
              </a:spcAft>
              <a:buClrTx/>
              <a:buSzPct val="202000"/>
              <a:buFontTx/>
              <a:buNone/>
              <a:tabLst/>
              <a:defRPr/>
            </a:pPr>
            <a:endParaRPr kumimoji="0" lang="en-GB" sz="500" b="1"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pic>
        <p:nvPicPr>
          <p:cNvPr id="18" name="Picture 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4217" y="688564"/>
            <a:ext cx="962364" cy="962364"/>
          </a:xfrm>
          <a:prstGeom prst="rect">
            <a:avLst/>
          </a:prstGeom>
        </p:spPr>
      </p:pic>
      <p:pic>
        <p:nvPicPr>
          <p:cNvPr id="17" name="Picture 16"/>
          <p:cNvPicPr>
            <a:picLocks noChangeAspect="1"/>
          </p:cNvPicPr>
          <p:nvPr/>
        </p:nvPicPr>
        <p:blipFill rotWithShape="1">
          <a:blip r:embed="rId5" cstate="print">
            <a:extLst>
              <a:ext uri="{28A0092B-C50C-407E-A947-70E740481C1C}">
                <a14:useLocalDpi xmlns:a14="http://schemas.microsoft.com/office/drawing/2010/main" val="0"/>
              </a:ext>
            </a:extLst>
          </a:blip>
          <a:srcRect l="10502" r="10174"/>
          <a:stretch/>
        </p:blipFill>
        <p:spPr>
          <a:xfrm>
            <a:off x="513086" y="2688149"/>
            <a:ext cx="877333" cy="1001704"/>
          </a:xfrm>
          <a:prstGeom prst="rect">
            <a:avLst/>
          </a:prstGeom>
        </p:spPr>
      </p:pic>
      <p:sp>
        <p:nvSpPr>
          <p:cNvPr id="21" name="TextBox 20"/>
          <p:cNvSpPr txBox="1"/>
          <p:nvPr/>
        </p:nvSpPr>
        <p:spPr>
          <a:xfrm>
            <a:off x="9869891" y="195939"/>
            <a:ext cx="2110827" cy="1077218"/>
          </a:xfrm>
          <a:prstGeom prst="rect">
            <a:avLst/>
          </a:prstGeom>
          <a:solidFill>
            <a:srgbClr val="95519E"/>
          </a:solidFill>
          <a:ln>
            <a:solidFill>
              <a:schemeClr val="bg1"/>
            </a:solidFill>
            <a:prstDash val="dash"/>
          </a:ln>
        </p:spPr>
        <p:txBody>
          <a:bodyPr wrap="square" rtlCol="0" anchor="ctr" anchorCtr="1">
            <a:spAutoFit/>
          </a:bodyPr>
          <a:lstStyle/>
          <a:p>
            <a:r>
              <a:rPr lang="en-GB" sz="3200" dirty="0">
                <a:solidFill>
                  <a:schemeClr val="bg1"/>
                </a:solidFill>
                <a:latin typeface="League Spartan" panose="00000800000000000000" pitchFamily="50" charset="0"/>
                <a:ea typeface="Open Sans Semibold" panose="020B0706030804020204" pitchFamily="34" charset="0"/>
                <a:cs typeface="Open Sans Semibold" panose="020B0706030804020204" pitchFamily="34" charset="0"/>
              </a:rPr>
              <a:t>Teacher </a:t>
            </a:r>
          </a:p>
          <a:p>
            <a:r>
              <a:rPr lang="en-GB" sz="3200" dirty="0">
                <a:solidFill>
                  <a:schemeClr val="bg1"/>
                </a:solidFill>
                <a:latin typeface="League Spartan" panose="00000800000000000000" pitchFamily="50" charset="0"/>
                <a:ea typeface="Open Sans Semibold" panose="020B0706030804020204" pitchFamily="34" charset="0"/>
                <a:cs typeface="Open Sans Semibold" panose="020B0706030804020204" pitchFamily="34" charset="0"/>
              </a:rPr>
              <a:t>slide</a:t>
            </a:r>
          </a:p>
        </p:txBody>
      </p:sp>
    </p:spTree>
    <p:extLst>
      <p:ext uri="{BB962C8B-B14F-4D97-AF65-F5344CB8AC3E}">
        <p14:creationId xmlns:p14="http://schemas.microsoft.com/office/powerpoint/2010/main" val="181291642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0" name="Straight Connector 9"/>
          <p:cNvCxnSpPr/>
          <p:nvPr/>
        </p:nvCxnSpPr>
        <p:spPr>
          <a:xfrm>
            <a:off x="365767" y="115614"/>
            <a:ext cx="0" cy="6547945"/>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tx1"/>
                </a:solidFill>
                <a:effectLst/>
                <a:latin typeface="Arial" panose="020B0604020202020204" pitchFamily="34" charset="0"/>
              </a:rPr>
              <a:t/>
            </a:r>
            <a:br>
              <a:rPr kumimoji="0" lang="en-GB" altLang="en-US" sz="1800" b="0" i="0" u="none" strike="noStrike" cap="none" normalizeH="0" baseline="0" dirty="0">
                <a:ln>
                  <a:noFill/>
                </a:ln>
                <a:solidFill>
                  <a:schemeClr val="tx1"/>
                </a:solidFill>
                <a:effectLst/>
                <a:latin typeface="Arial" panose="020B0604020202020204" pitchFamily="34" charset="0"/>
              </a:rPr>
            </a:b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6" name="TextBox 5"/>
          <p:cNvSpPr txBox="1"/>
          <p:nvPr/>
        </p:nvSpPr>
        <p:spPr>
          <a:xfrm>
            <a:off x="235138" y="497085"/>
            <a:ext cx="7546540" cy="830997"/>
          </a:xfrm>
          <a:prstGeom prst="rect">
            <a:avLst/>
          </a:prstGeom>
          <a:noFill/>
          <a:ln>
            <a:noFill/>
          </a:ln>
        </p:spPr>
        <p:txBody>
          <a:bodyPr wrap="square" rtlCol="0">
            <a:spAutoFit/>
          </a:bodyPr>
          <a:lstStyle/>
          <a:p>
            <a:r>
              <a:rPr lang="en-GB" sz="4800" dirty="0">
                <a:solidFill>
                  <a:schemeClr val="bg1"/>
                </a:solidFill>
                <a:latin typeface="League Spartan" panose="00000800000000000000" pitchFamily="50" charset="0"/>
                <a:ea typeface="Open Sans Semibold" panose="020B0706030804020204" pitchFamily="34" charset="0"/>
                <a:cs typeface="Open Sans Semibold" panose="020B0706030804020204" pitchFamily="34" charset="0"/>
              </a:rPr>
              <a:t>Preparing to teach</a:t>
            </a:r>
          </a:p>
        </p:txBody>
      </p:sp>
      <p:sp>
        <p:nvSpPr>
          <p:cNvPr id="16" name="TextBox 15"/>
          <p:cNvSpPr txBox="1"/>
          <p:nvPr/>
        </p:nvSpPr>
        <p:spPr>
          <a:xfrm>
            <a:off x="388762" y="1442174"/>
            <a:ext cx="5494464" cy="2870016"/>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3200" b="1" dirty="0">
                <a:latin typeface="Gill Sans MT" panose="020B0502020104020203" pitchFamily="34" charset="0"/>
              </a:rPr>
              <a:t>Climate for learning</a:t>
            </a:r>
          </a:p>
          <a:p>
            <a:pPr lvl="3"/>
            <a:endParaRPr lang="en-GB" sz="1100" b="1" dirty="0">
              <a:latin typeface="Gill Sans MT" panose="020B0502020104020203" pitchFamily="34" charset="0"/>
            </a:endParaRPr>
          </a:p>
          <a:p>
            <a:pPr lvl="3"/>
            <a:endParaRPr lang="en-GB" sz="1600" b="1" dirty="0">
              <a:latin typeface="Gill Sans MT" panose="020B0502020104020203" pitchFamily="34" charset="0"/>
            </a:endParaRPr>
          </a:p>
          <a:p>
            <a:pPr>
              <a:buSzPct val="202000"/>
            </a:pPr>
            <a:r>
              <a:rPr lang="en-GB" dirty="0">
                <a:latin typeface="Lato" panose="020F0502020204030203" pitchFamily="34" charset="0"/>
                <a:ea typeface="Lato" panose="020F0502020204030203" pitchFamily="34" charset="0"/>
                <a:cs typeface="Lato" panose="020F0502020204030203" pitchFamily="34" charset="0"/>
              </a:rPr>
              <a:t>Make sure you have read the accompanying teacher guidance notes before teaching this lesson </a:t>
            </a:r>
          </a:p>
          <a:p>
            <a:pPr>
              <a:buSzPct val="202000"/>
            </a:pPr>
            <a:r>
              <a:rPr lang="en-GB" dirty="0">
                <a:latin typeface="Lato" panose="020F0502020204030203" pitchFamily="34" charset="0"/>
                <a:ea typeface="Lato" panose="020F0502020204030203" pitchFamily="34" charset="0"/>
                <a:cs typeface="Lato" panose="020F0502020204030203" pitchFamily="34" charset="0"/>
              </a:rPr>
              <a:t>for guidance on establishing ground rules, the limits of confidentiality, communication and handling</a:t>
            </a:r>
          </a:p>
          <a:p>
            <a:pPr>
              <a:buSzPct val="202000"/>
            </a:pPr>
            <a:r>
              <a:rPr lang="en-GB" dirty="0">
                <a:latin typeface="Lato" panose="020F0502020204030203" pitchFamily="34" charset="0"/>
                <a:ea typeface="Lato" panose="020F0502020204030203" pitchFamily="34" charset="0"/>
                <a:cs typeface="Lato" panose="020F0502020204030203" pitchFamily="34" charset="0"/>
              </a:rPr>
              <a:t>questions effectively.</a:t>
            </a:r>
          </a:p>
          <a:p>
            <a:pPr>
              <a:buSzPct val="202000"/>
            </a:pPr>
            <a:endParaRPr lang="en-GB" sz="1050" dirty="0">
              <a:latin typeface="Lato" panose="020F0502020204030203" pitchFamily="34" charset="0"/>
              <a:ea typeface="Lato" panose="020F0502020204030203" pitchFamily="34" charset="0"/>
              <a:cs typeface="Lato" panose="020F0502020204030203" pitchFamily="34" charset="0"/>
            </a:endParaRPr>
          </a:p>
          <a:p>
            <a:pPr>
              <a:buSzPct val="202000"/>
            </a:pPr>
            <a:endParaRPr lang="en-GB" sz="500" dirty="0">
              <a:latin typeface="Lato" panose="020F0502020204030203" pitchFamily="34" charset="0"/>
              <a:ea typeface="Lato" panose="020F0502020204030203" pitchFamily="34" charset="0"/>
              <a:cs typeface="Lato" panose="020F0502020204030203" pitchFamily="34" charset="0"/>
            </a:endParaRP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7375" y="1515629"/>
            <a:ext cx="1078406" cy="1078406"/>
          </a:xfrm>
          <a:prstGeom prst="rect">
            <a:avLst/>
          </a:prstGeom>
        </p:spPr>
      </p:pic>
      <p:sp>
        <p:nvSpPr>
          <p:cNvPr id="21" name="TextBox 20"/>
          <p:cNvSpPr txBox="1"/>
          <p:nvPr/>
        </p:nvSpPr>
        <p:spPr>
          <a:xfrm>
            <a:off x="6078679" y="1424494"/>
            <a:ext cx="5833242" cy="2880853"/>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2"/>
            <a:r>
              <a:rPr lang="en-GB" sz="3200" b="1" dirty="0">
                <a:latin typeface="Gill Sans MT" panose="020B0502020104020203" pitchFamily="34" charset="0"/>
              </a:rPr>
              <a:t>Resources required</a:t>
            </a:r>
            <a:endParaRPr lang="en-GB" sz="1600" b="1" dirty="0">
              <a:latin typeface="Gill Sans MT" panose="020B0502020104020203" pitchFamily="34" charset="0"/>
            </a:endParaRPr>
          </a:p>
          <a:p>
            <a:pPr lvl="3"/>
            <a:endParaRPr lang="en-GB" sz="100" b="1" dirty="0">
              <a:latin typeface="Gill Sans MT" panose="020B0502020104020203" pitchFamily="34" charset="0"/>
            </a:endParaRPr>
          </a:p>
          <a:p>
            <a:pPr marL="457200" indent="-457200">
              <a:lnSpc>
                <a:spcPct val="150000"/>
              </a:lnSpc>
              <a:buSzPct val="202000"/>
              <a:buBlip>
                <a:blip r:embed="rId4"/>
              </a:buBlip>
            </a:pPr>
            <a:r>
              <a:rPr lang="en-GB" sz="1500" b="1" dirty="0">
                <a:latin typeface="Lato" panose="020F0502020204030203" pitchFamily="34" charset="0"/>
                <a:ea typeface="Lato" panose="020F0502020204030203" pitchFamily="34" charset="0"/>
                <a:cs typeface="Lato" panose="020F0502020204030203" pitchFamily="34" charset="0"/>
              </a:rPr>
              <a:t>Box or envelope for anonymous questions</a:t>
            </a:r>
          </a:p>
          <a:p>
            <a:pPr marL="457200" indent="-457200">
              <a:lnSpc>
                <a:spcPct val="150000"/>
              </a:lnSpc>
              <a:buSzPct val="202000"/>
              <a:buBlip>
                <a:blip r:embed="rId4"/>
              </a:buBlip>
            </a:pPr>
            <a:r>
              <a:rPr lang="en-GB" sz="1500" b="1" dirty="0">
                <a:latin typeface="Lato" panose="020F0502020204030203"/>
                <a:ea typeface="Lato" panose="020F0502020204030203" pitchFamily="34" charset="0"/>
                <a:cs typeface="Lato" panose="020F0502020204030203" pitchFamily="34" charset="0"/>
              </a:rPr>
              <a:t>Resource 1: </a:t>
            </a:r>
            <a:r>
              <a:rPr lang="en-GB" sz="1500" i="1" dirty="0">
                <a:latin typeface="Lato" panose="020F0502020204030203"/>
              </a:rPr>
              <a:t>Food and drink cards</a:t>
            </a:r>
            <a:endParaRPr lang="en-GB" sz="1500" b="1" dirty="0">
              <a:latin typeface="Lato" panose="020F0502020204030203"/>
              <a:ea typeface="Lato" panose="020F0502020204030203" pitchFamily="34" charset="0"/>
              <a:cs typeface="Lato" panose="020F0502020204030203" pitchFamily="34" charset="0"/>
            </a:endParaRPr>
          </a:p>
          <a:p>
            <a:pPr marL="457200" indent="-457200">
              <a:lnSpc>
                <a:spcPct val="150000"/>
              </a:lnSpc>
              <a:buSzPct val="202000"/>
              <a:buBlip>
                <a:blip r:embed="rId4"/>
              </a:buBlip>
            </a:pPr>
            <a:r>
              <a:rPr lang="en-GB" sz="1500" b="1" dirty="0">
                <a:latin typeface="Lato" panose="020F0502020204030203"/>
                <a:ea typeface="Lato" panose="020F0502020204030203" pitchFamily="34" charset="0"/>
                <a:cs typeface="Lato" panose="020F0502020204030203" pitchFamily="34" charset="0"/>
              </a:rPr>
              <a:t>Resource 1a: </a:t>
            </a:r>
            <a:r>
              <a:rPr lang="en-GB" sz="1500" i="1" dirty="0">
                <a:latin typeface="Lato" panose="020F0502020204030203"/>
                <a:ea typeface="Lato" panose="020F0502020204030203" pitchFamily="34" charset="0"/>
                <a:cs typeface="Lato" panose="020F0502020204030203" pitchFamily="34" charset="0"/>
              </a:rPr>
              <a:t>Food and drink teacher guidance</a:t>
            </a:r>
            <a:endParaRPr lang="en-GB" sz="1500" b="1" i="1" dirty="0">
              <a:latin typeface="Lato" panose="020F0502020204030203"/>
              <a:ea typeface="Lato" panose="020F0502020204030203" pitchFamily="34" charset="0"/>
              <a:cs typeface="Lato" panose="020F0502020204030203" pitchFamily="34" charset="0"/>
            </a:endParaRPr>
          </a:p>
          <a:p>
            <a:pPr marL="457200" indent="-457200">
              <a:lnSpc>
                <a:spcPct val="150000"/>
              </a:lnSpc>
              <a:buSzPct val="202000"/>
              <a:buBlip>
                <a:blip r:embed="rId4"/>
              </a:buBlip>
            </a:pPr>
            <a:r>
              <a:rPr lang="en-GB" sz="1500" b="1" dirty="0">
                <a:latin typeface="Lato" panose="020F0502020204030203"/>
                <a:ea typeface="Lato" panose="020F0502020204030203" pitchFamily="34" charset="0"/>
                <a:cs typeface="Lato" panose="020F0502020204030203" pitchFamily="34" charset="0"/>
              </a:rPr>
              <a:t>Resource 2: </a:t>
            </a:r>
            <a:r>
              <a:rPr lang="en-GB" sz="1500" i="1" dirty="0">
                <a:latin typeface="Lato" panose="020F0502020204030203"/>
              </a:rPr>
              <a:t>Steps to brushing teeth</a:t>
            </a:r>
            <a:endParaRPr lang="en-GB" sz="1500" b="1" i="1" dirty="0">
              <a:latin typeface="Lato" panose="020F0502020204030203"/>
              <a:ea typeface="Lato" panose="020F0502020204030203" pitchFamily="34" charset="0"/>
              <a:cs typeface="Lato" panose="020F0502020204030203" pitchFamily="34" charset="0"/>
            </a:endParaRPr>
          </a:p>
          <a:p>
            <a:pPr marL="457200" indent="-457200">
              <a:lnSpc>
                <a:spcPct val="150000"/>
              </a:lnSpc>
              <a:buSzPct val="202000"/>
              <a:buBlip>
                <a:blip r:embed="rId4"/>
              </a:buBlip>
            </a:pPr>
            <a:r>
              <a:rPr lang="en-GB" sz="1500" b="1" dirty="0">
                <a:latin typeface="Lato" panose="020F0502020204030203"/>
                <a:ea typeface="Lato" panose="020F0502020204030203" pitchFamily="34" charset="0"/>
                <a:cs typeface="Lato" panose="020F0502020204030203" pitchFamily="34" charset="0"/>
              </a:rPr>
              <a:t>Resource 2a: </a:t>
            </a:r>
            <a:r>
              <a:rPr lang="en-GB" sz="1500" i="1" dirty="0">
                <a:latin typeface="Lato" panose="020F0502020204030203"/>
              </a:rPr>
              <a:t>Steps to brushing teeth (support)</a:t>
            </a:r>
          </a:p>
          <a:p>
            <a:pPr marL="457200" indent="-457200">
              <a:lnSpc>
                <a:spcPct val="150000"/>
              </a:lnSpc>
              <a:buSzPct val="202000"/>
              <a:buBlip>
                <a:blip r:embed="rId4"/>
              </a:buBlip>
            </a:pPr>
            <a:r>
              <a:rPr lang="en-GB" sz="1500" b="1" dirty="0">
                <a:latin typeface="Lato" panose="020F0502020204030203"/>
                <a:ea typeface="Lato" panose="020F0502020204030203" pitchFamily="34" charset="0"/>
                <a:cs typeface="Lato" panose="020F0502020204030203" pitchFamily="34" charset="0"/>
              </a:rPr>
              <a:t>Resource 3: </a:t>
            </a:r>
            <a:r>
              <a:rPr lang="en-GB" sz="1500" i="1" dirty="0">
                <a:latin typeface="Lato" panose="020F0502020204030203"/>
              </a:rPr>
              <a:t>Who can help cards</a:t>
            </a:r>
          </a:p>
        </p:txBody>
      </p:sp>
      <p:sp>
        <p:nvSpPr>
          <p:cNvPr id="23" name="TextBox 22"/>
          <p:cNvSpPr txBox="1"/>
          <p:nvPr/>
        </p:nvSpPr>
        <p:spPr>
          <a:xfrm>
            <a:off x="365767" y="4729156"/>
            <a:ext cx="5517459" cy="1815882"/>
          </a:xfrm>
          <a:prstGeom prst="rect">
            <a:avLst/>
          </a:prstGeom>
          <a:solidFill>
            <a:schemeClr val="bg1"/>
          </a:solidFill>
        </p:spPr>
        <p:txBody>
          <a:bodyPr wrap="square" rtlCol="0">
            <a:spAutoFit/>
          </a:bodyPr>
          <a:lstStyle/>
          <a:p>
            <a:pPr lvl="3"/>
            <a:r>
              <a:rPr lang="en-GB" sz="3200" b="1" dirty="0">
                <a:latin typeface="Gill Sans MT" panose="020B0502020104020203" pitchFamily="34" charset="0"/>
              </a:rPr>
              <a:t>Duration</a:t>
            </a:r>
          </a:p>
          <a:p>
            <a:pPr lvl="3"/>
            <a:endParaRPr lang="en-GB" sz="400" b="1" dirty="0">
              <a:latin typeface="Gill Sans MT" panose="020B0502020104020203" pitchFamily="34" charset="0"/>
            </a:endParaRPr>
          </a:p>
          <a:p>
            <a:pPr lvl="3">
              <a:buSzPct val="202000"/>
            </a:pPr>
            <a:r>
              <a:rPr lang="en-GB" sz="1600" b="1" dirty="0">
                <a:latin typeface="Lato" panose="020F0502020204030203" pitchFamily="34" charset="0"/>
                <a:ea typeface="Lato" panose="020F0502020204030203" pitchFamily="34" charset="0"/>
                <a:cs typeface="Lato" panose="020F0502020204030203" pitchFamily="34" charset="0"/>
              </a:rPr>
              <a:t>This has been designed to be taught as a sixty minute PSHE education lesson</a:t>
            </a:r>
          </a:p>
          <a:p>
            <a:pPr lvl="3">
              <a:buSzPct val="202000"/>
            </a:pPr>
            <a:endParaRPr lang="en-GB" sz="1200"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1200"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400"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800"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800" b="1" dirty="0">
              <a:latin typeface="Lato" panose="020F0502020204030203" pitchFamily="34" charset="0"/>
              <a:ea typeface="Lato" panose="020F0502020204030203" pitchFamily="34" charset="0"/>
              <a:cs typeface="Lato" panose="020F0502020204030203" pitchFamily="34" charset="0"/>
            </a:endParaRPr>
          </a:p>
        </p:txBody>
      </p:sp>
      <p:pic>
        <p:nvPicPr>
          <p:cNvPr id="22" name="Picture 21"/>
          <p:cNvPicPr>
            <a:picLocks noChangeAspect="1"/>
          </p:cNvPicPr>
          <p:nvPr/>
        </p:nvPicPr>
        <p:blipFill rotWithShape="1">
          <a:blip r:embed="rId5" cstate="print">
            <a:extLst>
              <a:ext uri="{28A0092B-C50C-407E-A947-70E740481C1C}">
                <a14:useLocalDpi xmlns:a14="http://schemas.microsoft.com/office/drawing/2010/main" val="0"/>
              </a:ext>
            </a:extLst>
          </a:blip>
          <a:srcRect l="1883" t="3815" r="51546" b="4366"/>
          <a:stretch/>
        </p:blipFill>
        <p:spPr>
          <a:xfrm>
            <a:off x="510146" y="4895384"/>
            <a:ext cx="817394" cy="1611545"/>
          </a:xfrm>
          <a:prstGeom prst="rect">
            <a:avLst/>
          </a:prstGeom>
        </p:spPr>
      </p:pic>
      <p:sp>
        <p:nvSpPr>
          <p:cNvPr id="24" name="TextBox 23"/>
          <p:cNvSpPr txBox="1"/>
          <p:nvPr/>
        </p:nvSpPr>
        <p:spPr>
          <a:xfrm>
            <a:off x="637375" y="5851437"/>
            <a:ext cx="552546" cy="461665"/>
          </a:xfrm>
          <a:prstGeom prst="rect">
            <a:avLst/>
          </a:prstGeom>
          <a:noFill/>
        </p:spPr>
        <p:txBody>
          <a:bodyPr wrap="square" rtlCol="0">
            <a:spAutoFit/>
          </a:bodyPr>
          <a:lstStyle/>
          <a:p>
            <a:pPr algn="ctr"/>
            <a:r>
              <a:rPr lang="en-GB" sz="2400" b="1" dirty="0">
                <a:solidFill>
                  <a:srgbClr val="95519E"/>
                </a:solidFill>
                <a:latin typeface="Gill Sans MT" panose="020B0502020104020203" pitchFamily="34" charset="0"/>
              </a:rPr>
              <a:t>60</a:t>
            </a:r>
          </a:p>
        </p:txBody>
      </p:sp>
      <p:sp>
        <p:nvSpPr>
          <p:cNvPr id="17" name="TextBox 16"/>
          <p:cNvSpPr txBox="1"/>
          <p:nvPr/>
        </p:nvSpPr>
        <p:spPr>
          <a:xfrm>
            <a:off x="9869891" y="195939"/>
            <a:ext cx="2110827" cy="1077218"/>
          </a:xfrm>
          <a:prstGeom prst="rect">
            <a:avLst/>
          </a:prstGeom>
          <a:solidFill>
            <a:srgbClr val="95519E"/>
          </a:solidFill>
          <a:ln>
            <a:solidFill>
              <a:schemeClr val="bg1"/>
            </a:solidFill>
            <a:prstDash val="dash"/>
          </a:ln>
        </p:spPr>
        <p:txBody>
          <a:bodyPr wrap="square" rtlCol="0" anchor="ctr" anchorCtr="1">
            <a:spAutoFit/>
          </a:bodyPr>
          <a:lstStyle/>
          <a:p>
            <a:r>
              <a:rPr lang="en-GB" sz="3200" dirty="0">
                <a:solidFill>
                  <a:schemeClr val="bg1"/>
                </a:solidFill>
                <a:latin typeface="League Spartan" panose="00000800000000000000" pitchFamily="50" charset="0"/>
                <a:ea typeface="Open Sans Semibold" panose="020B0706030804020204" pitchFamily="34" charset="0"/>
                <a:cs typeface="Open Sans Semibold" panose="020B0706030804020204" pitchFamily="34" charset="0"/>
              </a:rPr>
              <a:t>Teacher </a:t>
            </a:r>
          </a:p>
          <a:p>
            <a:r>
              <a:rPr lang="en-GB" sz="3200" dirty="0">
                <a:solidFill>
                  <a:schemeClr val="bg1"/>
                </a:solidFill>
                <a:latin typeface="League Spartan" panose="00000800000000000000" pitchFamily="50" charset="0"/>
                <a:ea typeface="Open Sans Semibold" panose="020B0706030804020204" pitchFamily="34" charset="0"/>
                <a:cs typeface="Open Sans Semibold" panose="020B0706030804020204" pitchFamily="34" charset="0"/>
              </a:rPr>
              <a:t>slide</a:t>
            </a:r>
          </a:p>
        </p:txBody>
      </p:sp>
      <p:sp>
        <p:nvSpPr>
          <p:cNvPr id="19" name="TextBox 18"/>
          <p:cNvSpPr txBox="1"/>
          <p:nvPr/>
        </p:nvSpPr>
        <p:spPr>
          <a:xfrm>
            <a:off x="6078679" y="4729156"/>
            <a:ext cx="5815921" cy="1815882"/>
          </a:xfrm>
          <a:prstGeom prst="rect">
            <a:avLst/>
          </a:prstGeom>
          <a:solidFill>
            <a:schemeClr val="bg1"/>
          </a:solidFill>
        </p:spPr>
        <p:txBody>
          <a:bodyPr wrap="square" rtlCol="0">
            <a:spAutoFit/>
          </a:bodyPr>
          <a:lstStyle/>
          <a:p>
            <a:pPr lvl="3"/>
            <a:r>
              <a:rPr lang="en-GB" sz="3200" b="1" dirty="0">
                <a:latin typeface="Gill Sans MT" panose="020B0502020104020203" pitchFamily="34" charset="0"/>
              </a:rPr>
              <a:t>Further guidance</a:t>
            </a:r>
          </a:p>
          <a:p>
            <a:pPr lvl="3"/>
            <a:endParaRPr lang="en-GB" sz="400" b="1" dirty="0">
              <a:latin typeface="Gill Sans MT" panose="020B0502020104020203" pitchFamily="34" charset="0"/>
            </a:endParaRPr>
          </a:p>
          <a:p>
            <a:pPr lvl="3">
              <a:buSzPct val="202000"/>
              <a:defRPr/>
            </a:pPr>
            <a:r>
              <a:rPr lang="en-GB" sz="1600" b="1" dirty="0">
                <a:solidFill>
                  <a:prstClr val="black"/>
                </a:solidFill>
                <a:latin typeface="Lato" panose="020F0502020204030203" pitchFamily="34" charset="0"/>
                <a:ea typeface="Lato" panose="020F0502020204030203" pitchFamily="34" charset="0"/>
                <a:cs typeface="Lato" panose="020F0502020204030203" pitchFamily="34" charset="0"/>
              </a:rPr>
              <a:t>Members of the Association can access our website for further guidance</a:t>
            </a:r>
          </a:p>
          <a:p>
            <a:pPr lvl="3">
              <a:buSzPct val="202000"/>
              <a:defRPr/>
            </a:pPr>
            <a:r>
              <a:rPr lang="en-GB" sz="1600" b="1" dirty="0">
                <a:solidFill>
                  <a:prstClr val="black"/>
                </a:solidFill>
                <a:latin typeface="Lato" panose="020F0502020204030203" pitchFamily="34" charset="0"/>
                <a:ea typeface="Lato" panose="020F0502020204030203" pitchFamily="34" charset="0"/>
                <a:cs typeface="Lato" panose="020F0502020204030203" pitchFamily="34" charset="0"/>
                <a:hlinkClick r:id="rId6"/>
              </a:rPr>
              <a:t>www.pshe-association.org.uk</a:t>
            </a:r>
            <a:r>
              <a:rPr lang="en-GB" sz="1600" b="1" dirty="0">
                <a:solidFill>
                  <a:prstClr val="black"/>
                </a:solidFill>
                <a:latin typeface="Lato" panose="020F0502020204030203" pitchFamily="34" charset="0"/>
                <a:ea typeface="Lato" panose="020F0502020204030203" pitchFamily="34" charset="0"/>
                <a:cs typeface="Lato" panose="020F0502020204030203" pitchFamily="34" charset="0"/>
              </a:rPr>
              <a:t> </a:t>
            </a:r>
          </a:p>
          <a:p>
            <a:pPr lvl="3">
              <a:buSzPct val="202000"/>
              <a:defRPr/>
            </a:pPr>
            <a:endParaRPr lang="en-GB" sz="1600" b="1" dirty="0">
              <a:solidFill>
                <a:prstClr val="black"/>
              </a:solidFill>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1200" b="1" dirty="0">
              <a:latin typeface="Lato" panose="020F0502020204030203" pitchFamily="34" charset="0"/>
              <a:ea typeface="Lato" panose="020F0502020204030203" pitchFamily="34" charset="0"/>
              <a:cs typeface="Lato" panose="020F0502020204030203" pitchFamily="34" charset="0"/>
            </a:endParaRPr>
          </a:p>
        </p:txBody>
      </p:sp>
      <p:pic>
        <p:nvPicPr>
          <p:cNvPr id="4" name="Picture 3"/>
          <p:cNvPicPr>
            <a:picLocks noChangeAspect="1"/>
          </p:cNvPicPr>
          <p:nvPr/>
        </p:nvPicPr>
        <p:blipFill rotWithShape="1">
          <a:blip r:embed="rId7" cstate="print">
            <a:extLst>
              <a:ext uri="{28A0092B-C50C-407E-A947-70E740481C1C}">
                <a14:useLocalDpi xmlns:a14="http://schemas.microsoft.com/office/drawing/2010/main" val="0"/>
              </a:ext>
            </a:extLst>
          </a:blip>
          <a:srcRect l="17297" t="28576" r="16674" b="28576"/>
          <a:stretch/>
        </p:blipFill>
        <p:spPr>
          <a:xfrm>
            <a:off x="6096000" y="4895384"/>
            <a:ext cx="1247672" cy="809660"/>
          </a:xfrm>
          <a:prstGeom prst="rect">
            <a:avLst/>
          </a:prstGeom>
        </p:spPr>
      </p:pic>
      <p:pic>
        <p:nvPicPr>
          <p:cNvPr id="3" name="Picture 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269132" y="1457236"/>
            <a:ext cx="762290" cy="762290"/>
          </a:xfrm>
          <a:prstGeom prst="rect">
            <a:avLst/>
          </a:prstGeom>
        </p:spPr>
      </p:pic>
    </p:spTree>
    <p:extLst>
      <p:ext uri="{BB962C8B-B14F-4D97-AF65-F5344CB8AC3E}">
        <p14:creationId xmlns:p14="http://schemas.microsoft.com/office/powerpoint/2010/main" val="96333566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37BB3F0-66EF-4091-BA02-F11C8E2169D7}"/>
              </a:ext>
            </a:extLst>
          </p:cNvPr>
          <p:cNvSpPr txBox="1"/>
          <p:nvPr/>
        </p:nvSpPr>
        <p:spPr>
          <a:xfrm>
            <a:off x="414778" y="423554"/>
            <a:ext cx="5629761" cy="769441"/>
          </a:xfrm>
          <a:prstGeom prst="rect">
            <a:avLst/>
          </a:prstGeom>
          <a:noFill/>
        </p:spPr>
        <p:txBody>
          <a:bodyPr wrap="square" rtlCol="0">
            <a:spAutoFit/>
          </a:bodyPr>
          <a:lstStyle/>
          <a:p>
            <a:r>
              <a:rPr lang="en-GB" sz="4400" b="1" dirty="0">
                <a:solidFill>
                  <a:schemeClr val="bg1">
                    <a:lumMod val="50000"/>
                  </a:schemeClr>
                </a:solidFill>
              </a:rPr>
              <a:t>  </a:t>
            </a:r>
            <a:r>
              <a:rPr lang="en-GB" sz="4400" b="1" dirty="0">
                <a:solidFill>
                  <a:srgbClr val="95519E"/>
                </a:solidFill>
                <a:latin typeface="League Spartan" panose="00000800000000000000" pitchFamily="50" charset="0"/>
              </a:rPr>
              <a:t>Draw and write</a:t>
            </a:r>
          </a:p>
        </p:txBody>
      </p:sp>
      <p:sp>
        <p:nvSpPr>
          <p:cNvPr id="3" name="TextBox 2">
            <a:extLst>
              <a:ext uri="{FF2B5EF4-FFF2-40B4-BE49-F238E27FC236}">
                <a16:creationId xmlns:a16="http://schemas.microsoft.com/office/drawing/2014/main" id="{A6E9B914-6E6A-42DE-A150-4D625422AF06}"/>
              </a:ext>
            </a:extLst>
          </p:cNvPr>
          <p:cNvSpPr txBox="1"/>
          <p:nvPr/>
        </p:nvSpPr>
        <p:spPr>
          <a:xfrm>
            <a:off x="714198" y="1544958"/>
            <a:ext cx="6635292" cy="4585871"/>
          </a:xfrm>
          <a:prstGeom prst="rect">
            <a:avLst/>
          </a:prstGeom>
          <a:noFill/>
        </p:spPr>
        <p:txBody>
          <a:bodyPr wrap="square" rtlCol="0">
            <a:spAutoFit/>
          </a:bodyPr>
          <a:lstStyle/>
          <a:p>
            <a:pPr marL="342900" indent="-342900">
              <a:buFont typeface="Arial" panose="020B0604020202020204" pitchFamily="34" charset="0"/>
              <a:buChar char="•"/>
            </a:pPr>
            <a:r>
              <a:rPr lang="en-GB" sz="2800" b="1" dirty="0">
                <a:latin typeface="Lato" panose="020F0502020204030203"/>
              </a:rPr>
              <a:t>Draw</a:t>
            </a:r>
            <a:r>
              <a:rPr lang="en-GB" sz="2800" dirty="0">
                <a:latin typeface="Lato" panose="020F0502020204030203"/>
              </a:rPr>
              <a:t> a person’s face with healthy teeth</a:t>
            </a:r>
          </a:p>
          <a:p>
            <a:pPr marL="342900" indent="-342900">
              <a:buFont typeface="Arial" panose="020B0604020202020204" pitchFamily="34" charset="0"/>
              <a:buChar char="•"/>
            </a:pPr>
            <a:endParaRPr lang="en-GB" sz="2800" dirty="0">
              <a:latin typeface="Lato" panose="020F0502020204030203"/>
            </a:endParaRPr>
          </a:p>
          <a:p>
            <a:r>
              <a:rPr lang="en-GB" sz="2800" dirty="0">
                <a:latin typeface="Lato" panose="020F0502020204030203"/>
              </a:rPr>
              <a:t>Then:</a:t>
            </a:r>
          </a:p>
          <a:p>
            <a:endParaRPr lang="en-GB" sz="2800" dirty="0">
              <a:latin typeface="Lato" panose="020F0502020204030203"/>
            </a:endParaRPr>
          </a:p>
          <a:p>
            <a:pPr marL="342900" indent="-342900">
              <a:buFont typeface="Arial" panose="020B0604020202020204" pitchFamily="34" charset="0"/>
              <a:buChar char="•"/>
            </a:pPr>
            <a:r>
              <a:rPr lang="en-GB" sz="2800" b="1" dirty="0">
                <a:latin typeface="Lato" panose="020F0502020204030203"/>
              </a:rPr>
              <a:t>Draw</a:t>
            </a:r>
            <a:r>
              <a:rPr lang="en-GB" sz="2800" dirty="0">
                <a:latin typeface="Lato" panose="020F0502020204030203"/>
              </a:rPr>
              <a:t> or write who can help to keep their teeth healthy</a:t>
            </a:r>
          </a:p>
          <a:p>
            <a:pPr marL="342900" indent="-342900">
              <a:buFont typeface="Arial" panose="020B0604020202020204" pitchFamily="34" charset="0"/>
              <a:buChar char="•"/>
            </a:pPr>
            <a:endParaRPr lang="en-GB" sz="1400" dirty="0">
              <a:latin typeface="Lato" panose="020F0502020204030203"/>
            </a:endParaRPr>
          </a:p>
          <a:p>
            <a:pPr marL="342900" indent="-342900">
              <a:buFont typeface="Arial" panose="020B0604020202020204" pitchFamily="34" charset="0"/>
              <a:buChar char="•"/>
            </a:pPr>
            <a:r>
              <a:rPr lang="en-GB" sz="2800" b="1" dirty="0">
                <a:latin typeface="Lato" panose="020F0502020204030203"/>
              </a:rPr>
              <a:t>Draw</a:t>
            </a:r>
            <a:r>
              <a:rPr lang="en-GB" sz="2800" dirty="0">
                <a:latin typeface="Lato" panose="020F0502020204030203"/>
              </a:rPr>
              <a:t> or write what could harm their teeth </a:t>
            </a:r>
            <a:r>
              <a:rPr lang="en-GB" sz="2400" dirty="0">
                <a:latin typeface="Lato" panose="020F0502020204030203"/>
              </a:rPr>
              <a:t>	</a:t>
            </a:r>
          </a:p>
          <a:p>
            <a:endParaRPr lang="en-GB" sz="2400" dirty="0">
              <a:latin typeface="Lato" panose="020F0502020204030203"/>
            </a:endParaRPr>
          </a:p>
        </p:txBody>
      </p:sp>
      <p:pic>
        <p:nvPicPr>
          <p:cNvPr id="9" name="Picture 8">
            <a:extLst>
              <a:ext uri="{FF2B5EF4-FFF2-40B4-BE49-F238E27FC236}">
                <a16:creationId xmlns:a16="http://schemas.microsoft.com/office/drawing/2014/main" id="{A1514D6A-64BF-48EB-8BDE-49DDB040998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214100" y="423554"/>
            <a:ext cx="4563122" cy="3107363"/>
          </a:xfrm>
          <a:prstGeom prst="rect">
            <a:avLst/>
          </a:prstGeom>
        </p:spPr>
      </p:pic>
      <p:sp>
        <p:nvSpPr>
          <p:cNvPr id="4" name="Footer Placeholder 3"/>
          <p:cNvSpPr>
            <a:spLocks noGrp="1"/>
          </p:cNvSpPr>
          <p:nvPr>
            <p:ph type="ftr" sz="quarter" idx="11"/>
          </p:nvPr>
        </p:nvSpPr>
        <p:spPr/>
        <p:txBody>
          <a:bodyPr/>
          <a:lstStyle/>
          <a:p>
            <a:r>
              <a:rPr lang="en-GB"/>
              <a:t>© PSHE Association 2020</a:t>
            </a:r>
            <a:endParaRPr lang="en-GB" dirty="0"/>
          </a:p>
        </p:txBody>
      </p:sp>
    </p:spTree>
    <p:extLst>
      <p:ext uri="{BB962C8B-B14F-4D97-AF65-F5344CB8AC3E}">
        <p14:creationId xmlns:p14="http://schemas.microsoft.com/office/powerpoint/2010/main" val="24472995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100" y="141327"/>
            <a:ext cx="11353800" cy="6215023"/>
          </a:xfrm>
          <a:prstGeom prst="rect">
            <a:avLst/>
          </a:prstGeom>
        </p:spPr>
      </p:pic>
      <p:sp>
        <p:nvSpPr>
          <p:cNvPr id="3" name="TextBox 2"/>
          <p:cNvSpPr txBox="1"/>
          <p:nvPr/>
        </p:nvSpPr>
        <p:spPr>
          <a:xfrm>
            <a:off x="738909" y="555375"/>
            <a:ext cx="10714182"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1" i="0" u="none" strike="noStrike" kern="1200" cap="none" spc="0" normalizeH="0" baseline="0" noProof="0" dirty="0">
                <a:ln>
                  <a:noFill/>
                </a:ln>
                <a:solidFill>
                  <a:prstClr val="black"/>
                </a:solidFill>
                <a:effectLst/>
                <a:uLnTx/>
                <a:uFillTx/>
                <a:latin typeface="League Spartan" panose="00000800000000000000" pitchFamily="50" charset="0"/>
                <a:ea typeface="+mn-ea"/>
                <a:cs typeface="+mn-cs"/>
              </a:rPr>
              <a:t>Ground rules</a:t>
            </a:r>
          </a:p>
        </p:txBody>
      </p:sp>
      <p:sp>
        <p:nvSpPr>
          <p:cNvPr id="5" name="TextBox 4"/>
          <p:cNvSpPr txBox="1"/>
          <p:nvPr/>
        </p:nvSpPr>
        <p:spPr>
          <a:xfrm>
            <a:off x="2228849" y="1333236"/>
            <a:ext cx="7696201" cy="4832092"/>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[Add your class rules here]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srgbClr val="CC99FF"/>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srgbClr val="CC99FF"/>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srgbClr val="CC99FF"/>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srgbClr val="CC99FF"/>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srgbClr val="CC99FF"/>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srgbClr val="CC99FF"/>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srgbClr val="CC99FF"/>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srgbClr val="CC99FF"/>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srgbClr val="CC99FF"/>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srgbClr val="CC99FF"/>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r>
              <a:rPr lang="en-GB"/>
              <a:t>© PSHE Association 2020</a:t>
            </a:r>
            <a:endParaRPr lang="en-GB" dirty="0"/>
          </a:p>
        </p:txBody>
      </p:sp>
    </p:spTree>
    <p:extLst>
      <p:ext uri="{BB962C8B-B14F-4D97-AF65-F5344CB8AC3E}">
        <p14:creationId xmlns:p14="http://schemas.microsoft.com/office/powerpoint/2010/main" val="25183724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FAB41E4-3F46-43A4-8BC4-94BFC8093BD4}"/>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615680" y="668610"/>
            <a:ext cx="1838302" cy="2423674"/>
          </a:xfrm>
          <a:prstGeom prst="rect">
            <a:avLst/>
          </a:prstGeom>
        </p:spPr>
      </p:pic>
      <p:sp>
        <p:nvSpPr>
          <p:cNvPr id="6" name="TextBox 5">
            <a:extLst>
              <a:ext uri="{FF2B5EF4-FFF2-40B4-BE49-F238E27FC236}">
                <a16:creationId xmlns:a16="http://schemas.microsoft.com/office/drawing/2014/main" id="{1B61B5CC-4889-4FB3-9DAA-26E330674CB9}"/>
              </a:ext>
            </a:extLst>
          </p:cNvPr>
          <p:cNvSpPr txBox="1"/>
          <p:nvPr/>
        </p:nvSpPr>
        <p:spPr>
          <a:xfrm>
            <a:off x="2440128" y="1464948"/>
            <a:ext cx="4692192" cy="954107"/>
          </a:xfrm>
          <a:prstGeom prst="rect">
            <a:avLst/>
          </a:prstGeom>
          <a:noFill/>
        </p:spPr>
        <p:txBody>
          <a:bodyPr wrap="square" rtlCol="0">
            <a:spAutoFit/>
          </a:bodyPr>
          <a:lstStyle/>
          <a:p>
            <a:r>
              <a:rPr lang="en-GB" sz="2800" dirty="0">
                <a:latin typeface="Lato" panose="020F0502020204030203"/>
              </a:rPr>
              <a:t>This is Jamal. He has nearly </a:t>
            </a:r>
            <a:r>
              <a:rPr lang="en-GB" sz="2800" b="1" dirty="0">
                <a:latin typeface="Lato" panose="020F0502020204030203"/>
              </a:rPr>
              <a:t>ALL</a:t>
            </a:r>
            <a:r>
              <a:rPr lang="en-GB" sz="2800" dirty="0">
                <a:latin typeface="Lato" panose="020F0502020204030203"/>
              </a:rPr>
              <a:t> of his adult teeth! </a:t>
            </a:r>
          </a:p>
        </p:txBody>
      </p:sp>
      <p:sp>
        <p:nvSpPr>
          <p:cNvPr id="4" name="TextBox 3">
            <a:extLst>
              <a:ext uri="{FF2B5EF4-FFF2-40B4-BE49-F238E27FC236}">
                <a16:creationId xmlns:a16="http://schemas.microsoft.com/office/drawing/2014/main" id="{39B9A524-3CF1-42C9-AF01-0A683D13754F}"/>
              </a:ext>
            </a:extLst>
          </p:cNvPr>
          <p:cNvSpPr txBox="1"/>
          <p:nvPr/>
        </p:nvSpPr>
        <p:spPr>
          <a:xfrm>
            <a:off x="414778" y="3282739"/>
            <a:ext cx="8546341" cy="830997"/>
          </a:xfrm>
          <a:prstGeom prst="rect">
            <a:avLst/>
          </a:prstGeom>
          <a:noFill/>
        </p:spPr>
        <p:txBody>
          <a:bodyPr wrap="square" rtlCol="0">
            <a:spAutoFit/>
          </a:bodyPr>
          <a:lstStyle/>
          <a:p>
            <a:r>
              <a:rPr lang="en-GB" sz="2400" dirty="0">
                <a:latin typeface="Lato" panose="020F0502020204030203"/>
              </a:rPr>
              <a:t>Jamal needs help with keeping his teeth healthy. First, he needs to work out which food and drink to choose….</a:t>
            </a:r>
          </a:p>
        </p:txBody>
      </p:sp>
      <p:pic>
        <p:nvPicPr>
          <p:cNvPr id="3" name="Picture 2">
            <a:extLst>
              <a:ext uri="{FF2B5EF4-FFF2-40B4-BE49-F238E27FC236}">
                <a16:creationId xmlns:a16="http://schemas.microsoft.com/office/drawing/2014/main" id="{35F37178-39BE-4E50-93D1-16BE0419BF23}"/>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9523151" y="2887604"/>
            <a:ext cx="2423572" cy="3011644"/>
          </a:xfrm>
          <a:prstGeom prst="rect">
            <a:avLst/>
          </a:prstGeom>
        </p:spPr>
      </p:pic>
      <p:sp>
        <p:nvSpPr>
          <p:cNvPr id="12" name="TextBox 11">
            <a:extLst>
              <a:ext uri="{FF2B5EF4-FFF2-40B4-BE49-F238E27FC236}">
                <a16:creationId xmlns:a16="http://schemas.microsoft.com/office/drawing/2014/main" id="{4B45D6DF-95D4-4620-A78E-564A7BA9ED8C}"/>
              </a:ext>
            </a:extLst>
          </p:cNvPr>
          <p:cNvSpPr txBox="1"/>
          <p:nvPr/>
        </p:nvSpPr>
        <p:spPr>
          <a:xfrm>
            <a:off x="414778" y="423554"/>
            <a:ext cx="4786613" cy="769441"/>
          </a:xfrm>
          <a:prstGeom prst="rect">
            <a:avLst/>
          </a:prstGeom>
          <a:noFill/>
        </p:spPr>
        <p:txBody>
          <a:bodyPr wrap="square" rtlCol="0">
            <a:spAutoFit/>
          </a:bodyPr>
          <a:lstStyle/>
          <a:p>
            <a:r>
              <a:rPr lang="en-GB" sz="4400" b="1" dirty="0">
                <a:solidFill>
                  <a:schemeClr val="bg1">
                    <a:lumMod val="50000"/>
                  </a:schemeClr>
                </a:solidFill>
              </a:rPr>
              <a:t>  </a:t>
            </a:r>
            <a:r>
              <a:rPr lang="en-GB" sz="4400" b="1" dirty="0">
                <a:solidFill>
                  <a:srgbClr val="95519E"/>
                </a:solidFill>
                <a:latin typeface="League Spartan" panose="00000800000000000000" pitchFamily="50" charset="0"/>
              </a:rPr>
              <a:t>Introduction</a:t>
            </a:r>
          </a:p>
        </p:txBody>
      </p:sp>
      <p:pic>
        <p:nvPicPr>
          <p:cNvPr id="2" name="Picture 1"/>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63554" y="4495310"/>
            <a:ext cx="1027820" cy="2055640"/>
          </a:xfrm>
          <a:prstGeom prst="rect">
            <a:avLst/>
          </a:prstGeom>
        </p:spPr>
      </p:pic>
      <p:pic>
        <p:nvPicPr>
          <p:cNvPr id="13" name="Picture 12"/>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1430433" y="4668548"/>
            <a:ext cx="1576574" cy="2137727"/>
          </a:xfrm>
          <a:prstGeom prst="rect">
            <a:avLst/>
          </a:prstGeom>
        </p:spPr>
      </p:pic>
      <p:pic>
        <p:nvPicPr>
          <p:cNvPr id="14" name="Picture 13"/>
          <p:cNvPicPr>
            <a:picLocks noChangeAspect="1"/>
          </p:cNvPicPr>
          <p:nvPr/>
        </p:nvPicPr>
        <p:blipFill rotWithShape="1">
          <a:blip r:embed="rId7" cstate="hqprint">
            <a:extLst>
              <a:ext uri="{28A0092B-C50C-407E-A947-70E740481C1C}">
                <a14:useLocalDpi xmlns:a14="http://schemas.microsoft.com/office/drawing/2010/main" val="0"/>
              </a:ext>
            </a:extLst>
          </a:blip>
          <a:srcRect t="24348" r="20854" b="10869"/>
          <a:stretch/>
        </p:blipFill>
        <p:spPr>
          <a:xfrm rot="20626730">
            <a:off x="3027345" y="4729222"/>
            <a:ext cx="2606874" cy="1422510"/>
          </a:xfrm>
          <a:prstGeom prst="rect">
            <a:avLst/>
          </a:prstGeom>
        </p:spPr>
      </p:pic>
      <p:pic>
        <p:nvPicPr>
          <p:cNvPr id="15" name="Picture 14"/>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6013002" y="4684557"/>
            <a:ext cx="1817046" cy="1511839"/>
          </a:xfrm>
          <a:prstGeom prst="rect">
            <a:avLst/>
          </a:prstGeom>
        </p:spPr>
      </p:pic>
      <p:pic>
        <p:nvPicPr>
          <p:cNvPr id="17" name="Picture 16"/>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8062033" y="4495310"/>
            <a:ext cx="1461118" cy="1778914"/>
          </a:xfrm>
          <a:prstGeom prst="rect">
            <a:avLst/>
          </a:prstGeom>
        </p:spPr>
      </p:pic>
      <p:pic>
        <p:nvPicPr>
          <p:cNvPr id="18" name="Picture 17"/>
          <p:cNvPicPr>
            <a:picLocks noChangeAspect="1"/>
          </p:cNvPicPr>
          <p:nvPr/>
        </p:nvPicPr>
        <p:blipFill>
          <a:blip r:embed="rId10" cstate="hqprint">
            <a:extLst>
              <a:ext uri="{28A0092B-C50C-407E-A947-70E740481C1C}">
                <a14:useLocalDpi xmlns:a14="http://schemas.microsoft.com/office/drawing/2010/main" val="0"/>
              </a:ext>
            </a:extLst>
          </a:blip>
          <a:stretch>
            <a:fillRect/>
          </a:stretch>
        </p:blipFill>
        <p:spPr>
          <a:xfrm>
            <a:off x="9825318" y="550548"/>
            <a:ext cx="2366682" cy="1828800"/>
          </a:xfrm>
          <a:prstGeom prst="rect">
            <a:avLst/>
          </a:prstGeom>
        </p:spPr>
      </p:pic>
      <p:sp>
        <p:nvSpPr>
          <p:cNvPr id="7" name="Footer Placeholder 6"/>
          <p:cNvSpPr>
            <a:spLocks noGrp="1"/>
          </p:cNvSpPr>
          <p:nvPr>
            <p:ph type="ftr" sz="quarter" idx="11"/>
          </p:nvPr>
        </p:nvSpPr>
        <p:spPr/>
        <p:txBody>
          <a:bodyPr/>
          <a:lstStyle/>
          <a:p>
            <a:r>
              <a:rPr lang="en-GB"/>
              <a:t>© PSHE Association 2020</a:t>
            </a:r>
            <a:endParaRPr lang="en-GB" dirty="0"/>
          </a:p>
        </p:txBody>
      </p:sp>
    </p:spTree>
    <p:extLst>
      <p:ext uri="{BB962C8B-B14F-4D97-AF65-F5344CB8AC3E}">
        <p14:creationId xmlns:p14="http://schemas.microsoft.com/office/powerpoint/2010/main" val="24108481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D0A029E8-B720-4910-89DC-7369196552BF}"/>
              </a:ext>
            </a:extLst>
          </p:cNvPr>
          <p:cNvSpPr txBox="1"/>
          <p:nvPr/>
        </p:nvSpPr>
        <p:spPr>
          <a:xfrm>
            <a:off x="517648" y="354974"/>
            <a:ext cx="9106411" cy="769441"/>
          </a:xfrm>
          <a:prstGeom prst="rect">
            <a:avLst/>
          </a:prstGeom>
          <a:noFill/>
        </p:spPr>
        <p:txBody>
          <a:bodyPr wrap="square" rtlCol="0">
            <a:spAutoFit/>
          </a:bodyPr>
          <a:lstStyle/>
          <a:p>
            <a:r>
              <a:rPr lang="en-GB" sz="4400" b="1" dirty="0">
                <a:solidFill>
                  <a:schemeClr val="bg1">
                    <a:lumMod val="50000"/>
                  </a:schemeClr>
                </a:solidFill>
              </a:rPr>
              <a:t> </a:t>
            </a:r>
            <a:r>
              <a:rPr lang="en-GB" sz="4400" b="1" dirty="0">
                <a:solidFill>
                  <a:srgbClr val="95519E"/>
                </a:solidFill>
                <a:latin typeface="League Spartan" panose="00000800000000000000" pitchFamily="50" charset="0"/>
              </a:rPr>
              <a:t>Which has more sugar in?</a:t>
            </a:r>
          </a:p>
        </p:txBody>
      </p:sp>
      <p:pic>
        <p:nvPicPr>
          <p:cNvPr id="8" name="Picture 7" descr="Bar, Chocolate, Food, Snack, Chocolate">
            <a:extLst>
              <a:ext uri="{FF2B5EF4-FFF2-40B4-BE49-F238E27FC236}">
                <a16:creationId xmlns:a16="http://schemas.microsoft.com/office/drawing/2014/main" id="{FF5F192D-E04A-45EA-B290-C667D4956236}"/>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2032932" y="1577376"/>
            <a:ext cx="2624224" cy="2133533"/>
          </a:xfrm>
          <a:prstGeom prst="rect">
            <a:avLst/>
          </a:prstGeom>
          <a:noFill/>
          <a:ln>
            <a:noFill/>
          </a:ln>
        </p:spPr>
      </p:pic>
      <p:pic>
        <p:nvPicPr>
          <p:cNvPr id="9" name="Picture 8" descr="Strawberries, Fresh, Ripe, Sweet">
            <a:extLst>
              <a:ext uri="{FF2B5EF4-FFF2-40B4-BE49-F238E27FC236}">
                <a16:creationId xmlns:a16="http://schemas.microsoft.com/office/drawing/2014/main" id="{2FE831CB-3353-4F40-ACA0-FD8778A5C3A8}"/>
              </a:ext>
            </a:extLst>
          </p:cNvPr>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8138160" y="1870651"/>
            <a:ext cx="2020908" cy="1605257"/>
          </a:xfrm>
          <a:prstGeom prst="rect">
            <a:avLst/>
          </a:prstGeom>
          <a:noFill/>
          <a:ln>
            <a:noFill/>
          </a:ln>
        </p:spPr>
      </p:pic>
      <p:pic>
        <p:nvPicPr>
          <p:cNvPr id="2" name="Picture 1"/>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1506785" y="3979718"/>
            <a:ext cx="3297473" cy="2213264"/>
          </a:xfrm>
          <a:prstGeom prst="rect">
            <a:avLst/>
          </a:prstGeom>
        </p:spPr>
      </p:pic>
      <p:pic>
        <p:nvPicPr>
          <p:cNvPr id="10" name="Picture 9"/>
          <p:cNvPicPr>
            <a:picLocks noChangeAspect="1"/>
          </p:cNvPicPr>
          <p:nvPr/>
        </p:nvPicPr>
        <p:blipFill rotWithShape="1">
          <a:blip r:embed="rId6" cstate="hqprint">
            <a:extLst>
              <a:ext uri="{28A0092B-C50C-407E-A947-70E740481C1C}">
                <a14:useLocalDpi xmlns:a14="http://schemas.microsoft.com/office/drawing/2010/main" val="0"/>
              </a:ext>
            </a:extLst>
          </a:blip>
          <a:srcRect l="68272" t="47887"/>
          <a:stretch/>
        </p:blipFill>
        <p:spPr>
          <a:xfrm>
            <a:off x="8717973" y="4312226"/>
            <a:ext cx="1046241" cy="1153391"/>
          </a:xfrm>
          <a:prstGeom prst="rect">
            <a:avLst/>
          </a:prstGeom>
        </p:spPr>
      </p:pic>
      <p:sp>
        <p:nvSpPr>
          <p:cNvPr id="3" name="Footer Placeholder 2"/>
          <p:cNvSpPr>
            <a:spLocks noGrp="1"/>
          </p:cNvSpPr>
          <p:nvPr>
            <p:ph type="ftr" sz="quarter" idx="11"/>
          </p:nvPr>
        </p:nvSpPr>
        <p:spPr/>
        <p:txBody>
          <a:bodyPr/>
          <a:lstStyle/>
          <a:p>
            <a:r>
              <a:rPr lang="en-GB"/>
              <a:t>© PSHE Association 2020</a:t>
            </a:r>
            <a:endParaRPr lang="en-GB" dirty="0"/>
          </a:p>
        </p:txBody>
      </p:sp>
    </p:spTree>
    <p:extLst>
      <p:ext uri="{BB962C8B-B14F-4D97-AF65-F5344CB8AC3E}">
        <p14:creationId xmlns:p14="http://schemas.microsoft.com/office/powerpoint/2010/main" val="874593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E0426BA-E3FF-436C-8BCC-C2391863EC64}"/>
              </a:ext>
            </a:extLst>
          </p:cNvPr>
          <p:cNvSpPr>
            <a:spLocks noGrp="1"/>
          </p:cNvSpPr>
          <p:nvPr>
            <p:ph idx="1"/>
          </p:nvPr>
        </p:nvSpPr>
        <p:spPr>
          <a:xfrm>
            <a:off x="597334" y="1447376"/>
            <a:ext cx="6456588" cy="1271905"/>
          </a:xfrm>
        </p:spPr>
        <p:txBody>
          <a:bodyPr>
            <a:normAutofit/>
          </a:bodyPr>
          <a:lstStyle/>
          <a:p>
            <a:pPr marL="0" indent="0">
              <a:buNone/>
            </a:pPr>
            <a:r>
              <a:rPr lang="en-GB" sz="2500" dirty="0">
                <a:latin typeface="Lato" panose="020B0604020202020204" charset="0"/>
                <a:ea typeface="Lato" panose="020B0604020202020204" charset="0"/>
                <a:cs typeface="Lato" panose="020B0604020202020204" charset="0"/>
              </a:rPr>
              <a:t>Jamal needs to know which food and drink is higher in sugar and which is lower….</a:t>
            </a:r>
          </a:p>
        </p:txBody>
      </p:sp>
      <p:sp>
        <p:nvSpPr>
          <p:cNvPr id="4" name="Title 3">
            <a:extLst>
              <a:ext uri="{FF2B5EF4-FFF2-40B4-BE49-F238E27FC236}">
                <a16:creationId xmlns:a16="http://schemas.microsoft.com/office/drawing/2014/main" id="{3D680048-A296-43ED-8CED-0F61F4F2F326}"/>
              </a:ext>
            </a:extLst>
          </p:cNvPr>
          <p:cNvSpPr txBox="1">
            <a:spLocks noGrp="1"/>
          </p:cNvSpPr>
          <p:nvPr>
            <p:ph type="title"/>
          </p:nvPr>
        </p:nvSpPr>
        <p:spPr>
          <a:xfrm>
            <a:off x="358140" y="498180"/>
            <a:ext cx="10515600" cy="701731"/>
          </a:xfrm>
          <a:prstGeom prst="rect">
            <a:avLst/>
          </a:prstGeom>
          <a:noFill/>
        </p:spPr>
        <p:txBody>
          <a:bodyPr wrap="square" rtlCol="0">
            <a:spAutoFit/>
          </a:bodyPr>
          <a:lstStyle/>
          <a:p>
            <a:r>
              <a:rPr lang="en-GB" sz="4400" b="1" dirty="0">
                <a:solidFill>
                  <a:schemeClr val="bg1">
                    <a:lumMod val="50000"/>
                  </a:schemeClr>
                </a:solidFill>
              </a:rPr>
              <a:t>  </a:t>
            </a:r>
            <a:r>
              <a:rPr lang="en-GB" sz="4400" b="1" dirty="0">
                <a:solidFill>
                  <a:srgbClr val="95519E"/>
                </a:solidFill>
                <a:latin typeface="League Spartan" panose="00000800000000000000" pitchFamily="50" charset="0"/>
              </a:rPr>
              <a:t>Food and drink card sort</a:t>
            </a:r>
          </a:p>
        </p:txBody>
      </p:sp>
      <p:sp>
        <p:nvSpPr>
          <p:cNvPr id="5" name="Content Placeholder 2">
            <a:extLst>
              <a:ext uri="{FF2B5EF4-FFF2-40B4-BE49-F238E27FC236}">
                <a16:creationId xmlns:a16="http://schemas.microsoft.com/office/drawing/2014/main" id="{452C9103-EF9B-4626-BD69-883F0CA903F8}"/>
              </a:ext>
            </a:extLst>
          </p:cNvPr>
          <p:cNvSpPr txBox="1">
            <a:spLocks/>
          </p:cNvSpPr>
          <p:nvPr/>
        </p:nvSpPr>
        <p:spPr>
          <a:xfrm>
            <a:off x="1234387" y="3691033"/>
            <a:ext cx="2739390" cy="49493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b="1" dirty="0"/>
              <a:t>Higher in sugar </a:t>
            </a:r>
          </a:p>
        </p:txBody>
      </p:sp>
      <p:sp>
        <p:nvSpPr>
          <p:cNvPr id="6" name="Rectangle 5">
            <a:extLst>
              <a:ext uri="{FF2B5EF4-FFF2-40B4-BE49-F238E27FC236}">
                <a16:creationId xmlns:a16="http://schemas.microsoft.com/office/drawing/2014/main" id="{990A047C-66E5-43D9-8FDA-E8E4DADB289B}"/>
              </a:ext>
            </a:extLst>
          </p:cNvPr>
          <p:cNvSpPr/>
          <p:nvPr/>
        </p:nvSpPr>
        <p:spPr>
          <a:xfrm rot="20275253">
            <a:off x="1814834" y="4699338"/>
            <a:ext cx="1775637" cy="1111102"/>
          </a:xfrm>
          <a:prstGeom prst="rect">
            <a:avLst/>
          </a:prstGeom>
          <a:solidFill>
            <a:srgbClr val="95519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6">
            <a:extLst>
              <a:ext uri="{FF2B5EF4-FFF2-40B4-BE49-F238E27FC236}">
                <a16:creationId xmlns:a16="http://schemas.microsoft.com/office/drawing/2014/main" id="{9E7218DA-D625-4985-A61C-80CAF42451BA}"/>
              </a:ext>
            </a:extLst>
          </p:cNvPr>
          <p:cNvSpPr/>
          <p:nvPr/>
        </p:nvSpPr>
        <p:spPr>
          <a:xfrm rot="21092968">
            <a:off x="1523560" y="4427273"/>
            <a:ext cx="1775637" cy="1111102"/>
          </a:xfrm>
          <a:prstGeom prst="rect">
            <a:avLst/>
          </a:prstGeom>
          <a:solidFill>
            <a:srgbClr val="95519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Rectangle 7">
            <a:extLst>
              <a:ext uri="{FF2B5EF4-FFF2-40B4-BE49-F238E27FC236}">
                <a16:creationId xmlns:a16="http://schemas.microsoft.com/office/drawing/2014/main" id="{0021EA9B-44EE-4C63-AA08-2F510E030580}"/>
              </a:ext>
            </a:extLst>
          </p:cNvPr>
          <p:cNvSpPr/>
          <p:nvPr/>
        </p:nvSpPr>
        <p:spPr>
          <a:xfrm rot="567151">
            <a:off x="9215730" y="4706628"/>
            <a:ext cx="1775637" cy="1111102"/>
          </a:xfrm>
          <a:prstGeom prst="rect">
            <a:avLst/>
          </a:prstGeom>
          <a:solidFill>
            <a:srgbClr val="95519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Rectangle 8">
            <a:extLst>
              <a:ext uri="{FF2B5EF4-FFF2-40B4-BE49-F238E27FC236}">
                <a16:creationId xmlns:a16="http://schemas.microsoft.com/office/drawing/2014/main" id="{F844727D-C4D8-436F-9FAD-35F647361315}"/>
              </a:ext>
            </a:extLst>
          </p:cNvPr>
          <p:cNvSpPr/>
          <p:nvPr/>
        </p:nvSpPr>
        <p:spPr>
          <a:xfrm rot="1403085">
            <a:off x="9284123" y="4492708"/>
            <a:ext cx="1775637" cy="1111102"/>
          </a:xfrm>
          <a:prstGeom prst="rect">
            <a:avLst/>
          </a:prstGeom>
          <a:solidFill>
            <a:srgbClr val="95519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Content Placeholder 2">
            <a:extLst>
              <a:ext uri="{FF2B5EF4-FFF2-40B4-BE49-F238E27FC236}">
                <a16:creationId xmlns:a16="http://schemas.microsoft.com/office/drawing/2014/main" id="{3A534AA6-DBD0-4929-A5DC-07F2B6880B11}"/>
              </a:ext>
            </a:extLst>
          </p:cNvPr>
          <p:cNvSpPr txBox="1">
            <a:spLocks/>
          </p:cNvSpPr>
          <p:nvPr/>
        </p:nvSpPr>
        <p:spPr>
          <a:xfrm>
            <a:off x="3890865" y="3087241"/>
            <a:ext cx="4836990" cy="60379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z="2500" dirty="0">
                <a:latin typeface="Lato" panose="020B0604020202020204" charset="0"/>
                <a:ea typeface="Lato" panose="020B0604020202020204" charset="0"/>
                <a:cs typeface="Lato" panose="020B0604020202020204" charset="0"/>
              </a:rPr>
              <a:t>Sort the cards into two piles</a:t>
            </a:r>
          </a:p>
        </p:txBody>
      </p:sp>
      <p:sp>
        <p:nvSpPr>
          <p:cNvPr id="11" name="Content Placeholder 2">
            <a:extLst>
              <a:ext uri="{FF2B5EF4-FFF2-40B4-BE49-F238E27FC236}">
                <a16:creationId xmlns:a16="http://schemas.microsoft.com/office/drawing/2014/main" id="{89609EB7-FF52-4F52-BAD6-3B56CF2F664D}"/>
              </a:ext>
            </a:extLst>
          </p:cNvPr>
          <p:cNvSpPr txBox="1">
            <a:spLocks/>
          </p:cNvSpPr>
          <p:nvPr/>
        </p:nvSpPr>
        <p:spPr>
          <a:xfrm>
            <a:off x="8980170" y="3691033"/>
            <a:ext cx="2739390" cy="49493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b="1" dirty="0"/>
              <a:t>Lower in sugar </a:t>
            </a:r>
          </a:p>
        </p:txBody>
      </p:sp>
      <p:pic>
        <p:nvPicPr>
          <p:cNvPr id="12" name="Picture 11">
            <a:extLst>
              <a:ext uri="{FF2B5EF4-FFF2-40B4-BE49-F238E27FC236}">
                <a16:creationId xmlns:a16="http://schemas.microsoft.com/office/drawing/2014/main" id="{BEC8634C-0AA7-47A1-BB26-47D9F76FD72B}"/>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840986" y="739813"/>
            <a:ext cx="1508879" cy="1875004"/>
          </a:xfrm>
          <a:prstGeom prst="rect">
            <a:avLst/>
          </a:prstGeom>
        </p:spPr>
      </p:pic>
      <p:pic>
        <p:nvPicPr>
          <p:cNvPr id="13" name="Picture 12">
            <a:extLst>
              <a:ext uri="{FF2B5EF4-FFF2-40B4-BE49-F238E27FC236}">
                <a16:creationId xmlns:a16="http://schemas.microsoft.com/office/drawing/2014/main" id="{079965DD-15FD-456A-A3A0-1FA69EE5FB7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860697">
            <a:off x="285820" y="5827916"/>
            <a:ext cx="403349" cy="806697"/>
          </a:xfrm>
          <a:prstGeom prst="rect">
            <a:avLst/>
          </a:prstGeom>
        </p:spPr>
      </p:pic>
      <p:pic>
        <p:nvPicPr>
          <p:cNvPr id="14" name="Picture 13">
            <a:extLst>
              <a:ext uri="{FF2B5EF4-FFF2-40B4-BE49-F238E27FC236}">
                <a16:creationId xmlns:a16="http://schemas.microsoft.com/office/drawing/2014/main" id="{7810807B-4551-44CB-BDE8-F65A4C295FD0}"/>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59958" b="29919"/>
          <a:stretch/>
        </p:blipFill>
        <p:spPr>
          <a:xfrm>
            <a:off x="892539" y="6061462"/>
            <a:ext cx="554447" cy="610542"/>
          </a:xfrm>
          <a:prstGeom prst="rect">
            <a:avLst/>
          </a:prstGeom>
        </p:spPr>
      </p:pic>
      <p:sp>
        <p:nvSpPr>
          <p:cNvPr id="2" name="Footer Placeholder 1"/>
          <p:cNvSpPr>
            <a:spLocks noGrp="1"/>
          </p:cNvSpPr>
          <p:nvPr>
            <p:ph type="ftr" sz="quarter" idx="11"/>
          </p:nvPr>
        </p:nvSpPr>
        <p:spPr/>
        <p:txBody>
          <a:bodyPr/>
          <a:lstStyle/>
          <a:p>
            <a:r>
              <a:rPr lang="en-GB"/>
              <a:t>© PSHE Association 2020</a:t>
            </a:r>
            <a:endParaRPr lang="en-GB" dirty="0"/>
          </a:p>
        </p:txBody>
      </p:sp>
    </p:spTree>
    <p:extLst>
      <p:ext uri="{BB962C8B-B14F-4D97-AF65-F5344CB8AC3E}">
        <p14:creationId xmlns:p14="http://schemas.microsoft.com/office/powerpoint/2010/main" val="26765815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Picture 27" descr="yellow banana fruit">
            <a:extLst>
              <a:ext uri="{FF2B5EF4-FFF2-40B4-BE49-F238E27FC236}">
                <a16:creationId xmlns:a16="http://schemas.microsoft.com/office/drawing/2014/main" id="{4BE0261D-277D-40CE-9919-4EFF4DBA33BC}"/>
              </a:ext>
            </a:extLst>
          </p:cNvPr>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2947971" y="1077414"/>
            <a:ext cx="2001116" cy="2177518"/>
          </a:xfrm>
          <a:prstGeom prst="rect">
            <a:avLst/>
          </a:prstGeom>
          <a:noFill/>
          <a:ln>
            <a:noFill/>
          </a:ln>
        </p:spPr>
      </p:pic>
      <p:sp>
        <p:nvSpPr>
          <p:cNvPr id="3" name="Content Placeholder 2">
            <a:extLst>
              <a:ext uri="{FF2B5EF4-FFF2-40B4-BE49-F238E27FC236}">
                <a16:creationId xmlns:a16="http://schemas.microsoft.com/office/drawing/2014/main" id="{EA9BB9EA-277D-4541-B170-AA07D084E4F7}"/>
              </a:ext>
            </a:extLst>
          </p:cNvPr>
          <p:cNvSpPr>
            <a:spLocks noGrp="1"/>
          </p:cNvSpPr>
          <p:nvPr>
            <p:ph idx="1"/>
          </p:nvPr>
        </p:nvSpPr>
        <p:spPr>
          <a:xfrm>
            <a:off x="761902" y="411026"/>
            <a:ext cx="2946251" cy="455662"/>
          </a:xfrm>
        </p:spPr>
        <p:txBody>
          <a:bodyPr>
            <a:noAutofit/>
          </a:bodyPr>
          <a:lstStyle/>
          <a:p>
            <a:pPr marL="0" indent="0">
              <a:buNone/>
            </a:pPr>
            <a:r>
              <a:rPr lang="en-GB" sz="2500" b="1" dirty="0">
                <a:latin typeface="Lato" panose="020F0502020204030203"/>
              </a:rPr>
              <a:t>Higher in sugar</a:t>
            </a:r>
          </a:p>
        </p:txBody>
      </p:sp>
      <p:sp>
        <p:nvSpPr>
          <p:cNvPr id="4" name="Content Placeholder 2">
            <a:extLst>
              <a:ext uri="{FF2B5EF4-FFF2-40B4-BE49-F238E27FC236}">
                <a16:creationId xmlns:a16="http://schemas.microsoft.com/office/drawing/2014/main" id="{774797C7-59EC-4A43-BD21-007551CD72A8}"/>
              </a:ext>
            </a:extLst>
          </p:cNvPr>
          <p:cNvSpPr txBox="1">
            <a:spLocks/>
          </p:cNvSpPr>
          <p:nvPr/>
        </p:nvSpPr>
        <p:spPr>
          <a:xfrm>
            <a:off x="990600" y="19780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endParaRPr lang="en-GB" i="1" dirty="0">
              <a:latin typeface="Lato" panose="020F0502020204030203"/>
            </a:endParaRPr>
          </a:p>
        </p:txBody>
      </p:sp>
      <p:sp>
        <p:nvSpPr>
          <p:cNvPr id="5" name="Content Placeholder 2">
            <a:extLst>
              <a:ext uri="{FF2B5EF4-FFF2-40B4-BE49-F238E27FC236}">
                <a16:creationId xmlns:a16="http://schemas.microsoft.com/office/drawing/2014/main" id="{820658F2-BD16-41F2-B1D3-EEB10CF8687A}"/>
              </a:ext>
            </a:extLst>
          </p:cNvPr>
          <p:cNvSpPr txBox="1">
            <a:spLocks/>
          </p:cNvSpPr>
          <p:nvPr/>
        </p:nvSpPr>
        <p:spPr>
          <a:xfrm>
            <a:off x="9245749" y="404190"/>
            <a:ext cx="2464322" cy="45566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z="2500" b="1" dirty="0">
                <a:latin typeface="Lato" panose="020F0502020204030203"/>
              </a:rPr>
              <a:t>Lower in sugar</a:t>
            </a:r>
          </a:p>
        </p:txBody>
      </p:sp>
      <p:pic>
        <p:nvPicPr>
          <p:cNvPr id="6" name="Picture 5" descr="Bar, Chocolate, Food, Snack, Chocolate">
            <a:extLst>
              <a:ext uri="{FF2B5EF4-FFF2-40B4-BE49-F238E27FC236}">
                <a16:creationId xmlns:a16="http://schemas.microsoft.com/office/drawing/2014/main" id="{7B5E4D40-40C0-4C19-99F1-49DCBEEF82EE}"/>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2227690" y="1458464"/>
            <a:ext cx="1528321" cy="1225829"/>
          </a:xfrm>
          <a:prstGeom prst="rect">
            <a:avLst/>
          </a:prstGeom>
          <a:noFill/>
          <a:ln>
            <a:noFill/>
          </a:ln>
        </p:spPr>
      </p:pic>
      <p:pic>
        <p:nvPicPr>
          <p:cNvPr id="8" name="Picture 7" descr="Drink, Refreshment, Box, Thirst, Mortgage, Beverage Can">
            <a:extLst>
              <a:ext uri="{FF2B5EF4-FFF2-40B4-BE49-F238E27FC236}">
                <a16:creationId xmlns:a16="http://schemas.microsoft.com/office/drawing/2014/main" id="{AD9EAB29-4631-4FC2-83F5-44F26A06BF49}"/>
              </a:ext>
            </a:extLst>
          </p:cNvPr>
          <p:cNvPicPr/>
          <p:nvPr/>
        </p:nvPicPr>
        <p:blipFill>
          <a:blip r:embed="rId5" r:link="rId6" cstate="print">
            <a:extLst>
              <a:ext uri="{28A0092B-C50C-407E-A947-70E740481C1C}">
                <a14:useLocalDpi xmlns:a14="http://schemas.microsoft.com/office/drawing/2010/main" val="0"/>
              </a:ext>
            </a:extLst>
          </a:blip>
          <a:srcRect/>
          <a:stretch>
            <a:fillRect/>
          </a:stretch>
        </p:blipFill>
        <p:spPr bwMode="auto">
          <a:xfrm>
            <a:off x="1956335" y="3196088"/>
            <a:ext cx="1420043" cy="1452020"/>
          </a:xfrm>
          <a:prstGeom prst="rect">
            <a:avLst/>
          </a:prstGeom>
          <a:noFill/>
          <a:ln>
            <a:noFill/>
          </a:ln>
        </p:spPr>
      </p:pic>
      <p:pic>
        <p:nvPicPr>
          <p:cNvPr id="22" name="Picture 21" descr="Food, Eat, Diet, Saltine, Crackers">
            <a:extLst>
              <a:ext uri="{FF2B5EF4-FFF2-40B4-BE49-F238E27FC236}">
                <a16:creationId xmlns:a16="http://schemas.microsoft.com/office/drawing/2014/main" id="{E4E90D7A-2155-4133-B3DE-0DC80BD2AFFD}"/>
              </a:ext>
            </a:extLst>
          </p:cNvPr>
          <p:cNvPicPr/>
          <p:nvPr/>
        </p:nvPicPr>
        <p:blipFill>
          <a:blip r:embed="rId7" cstate="hqprint">
            <a:extLst>
              <a:ext uri="{28A0092B-C50C-407E-A947-70E740481C1C}">
                <a14:useLocalDpi xmlns:a14="http://schemas.microsoft.com/office/drawing/2010/main" val="0"/>
              </a:ext>
            </a:extLst>
          </a:blip>
          <a:srcRect/>
          <a:stretch>
            <a:fillRect/>
          </a:stretch>
        </p:blipFill>
        <p:spPr bwMode="auto">
          <a:xfrm rot="18978974">
            <a:off x="10399318" y="2394702"/>
            <a:ext cx="1536189" cy="1241540"/>
          </a:xfrm>
          <a:prstGeom prst="rect">
            <a:avLst/>
          </a:prstGeom>
          <a:noFill/>
          <a:ln>
            <a:noFill/>
          </a:ln>
        </p:spPr>
      </p:pic>
      <p:pic>
        <p:nvPicPr>
          <p:cNvPr id="24" name="Picture 23" descr="Strawberries, Fresh, Ripe, Sweet">
            <a:extLst>
              <a:ext uri="{FF2B5EF4-FFF2-40B4-BE49-F238E27FC236}">
                <a16:creationId xmlns:a16="http://schemas.microsoft.com/office/drawing/2014/main" id="{C264E5E3-6E9A-4A64-BD43-E304ABE532BA}"/>
              </a:ext>
            </a:extLst>
          </p:cNvPr>
          <p:cNvPicPr/>
          <p:nvPr/>
        </p:nvPicPr>
        <p:blipFill>
          <a:blip r:embed="rId8" cstate="hqprint">
            <a:extLst>
              <a:ext uri="{28A0092B-C50C-407E-A947-70E740481C1C}">
                <a14:useLocalDpi xmlns:a14="http://schemas.microsoft.com/office/drawing/2010/main" val="0"/>
              </a:ext>
            </a:extLst>
          </a:blip>
          <a:srcRect/>
          <a:stretch>
            <a:fillRect/>
          </a:stretch>
        </p:blipFill>
        <p:spPr bwMode="auto">
          <a:xfrm>
            <a:off x="10019391" y="3753562"/>
            <a:ext cx="1572100" cy="1172860"/>
          </a:xfrm>
          <a:prstGeom prst="rect">
            <a:avLst/>
          </a:prstGeom>
          <a:noFill/>
          <a:ln>
            <a:noFill/>
          </a:ln>
        </p:spPr>
      </p:pic>
      <p:pic>
        <p:nvPicPr>
          <p:cNvPr id="2" name="Picture 1"/>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459391" y="1386249"/>
            <a:ext cx="1340327" cy="1267028"/>
          </a:xfrm>
          <a:prstGeom prst="rect">
            <a:avLst/>
          </a:prstGeom>
        </p:spPr>
      </p:pic>
      <p:pic>
        <p:nvPicPr>
          <p:cNvPr id="10" name="Picture 9"/>
          <p:cNvPicPr>
            <a:picLocks noChangeAspect="1"/>
          </p:cNvPicPr>
          <p:nvPr/>
        </p:nvPicPr>
        <p:blipFill>
          <a:blip r:embed="rId10" cstate="hqprint">
            <a:extLst>
              <a:ext uri="{28A0092B-C50C-407E-A947-70E740481C1C}">
                <a14:useLocalDpi xmlns:a14="http://schemas.microsoft.com/office/drawing/2010/main" val="0"/>
              </a:ext>
            </a:extLst>
          </a:blip>
          <a:stretch>
            <a:fillRect/>
          </a:stretch>
        </p:blipFill>
        <p:spPr>
          <a:xfrm>
            <a:off x="-65683" y="2816654"/>
            <a:ext cx="2033773" cy="2033773"/>
          </a:xfrm>
          <a:prstGeom prst="rect">
            <a:avLst/>
          </a:prstGeom>
        </p:spPr>
      </p:pic>
      <p:pic>
        <p:nvPicPr>
          <p:cNvPr id="12" name="Picture 11"/>
          <p:cNvPicPr>
            <a:picLocks noChangeAspect="1"/>
          </p:cNvPicPr>
          <p:nvPr/>
        </p:nvPicPr>
        <p:blipFill>
          <a:blip r:embed="rId11" cstate="hqprint">
            <a:extLst>
              <a:ext uri="{28A0092B-C50C-407E-A947-70E740481C1C}">
                <a14:useLocalDpi xmlns:a14="http://schemas.microsoft.com/office/drawing/2010/main" val="0"/>
              </a:ext>
            </a:extLst>
          </a:blip>
          <a:stretch>
            <a:fillRect/>
          </a:stretch>
        </p:blipFill>
        <p:spPr>
          <a:xfrm>
            <a:off x="317355" y="4971305"/>
            <a:ext cx="889093" cy="1147217"/>
          </a:xfrm>
          <a:prstGeom prst="rect">
            <a:avLst/>
          </a:prstGeom>
        </p:spPr>
      </p:pic>
      <p:pic>
        <p:nvPicPr>
          <p:cNvPr id="14" name="Picture 13"/>
          <p:cNvPicPr>
            <a:picLocks noChangeAspect="1"/>
          </p:cNvPicPr>
          <p:nvPr/>
        </p:nvPicPr>
        <p:blipFill>
          <a:blip r:embed="rId12" cstate="hqprint">
            <a:extLst>
              <a:ext uri="{28A0092B-C50C-407E-A947-70E740481C1C}">
                <a14:useLocalDpi xmlns:a14="http://schemas.microsoft.com/office/drawing/2010/main" val="0"/>
              </a:ext>
            </a:extLst>
          </a:blip>
          <a:stretch>
            <a:fillRect/>
          </a:stretch>
        </p:blipFill>
        <p:spPr>
          <a:xfrm>
            <a:off x="3692373" y="3001503"/>
            <a:ext cx="892833" cy="1236825"/>
          </a:xfrm>
          <a:prstGeom prst="rect">
            <a:avLst/>
          </a:prstGeom>
        </p:spPr>
      </p:pic>
      <p:pic>
        <p:nvPicPr>
          <p:cNvPr id="15" name="Picture 14"/>
          <p:cNvPicPr>
            <a:picLocks noChangeAspect="1"/>
          </p:cNvPicPr>
          <p:nvPr/>
        </p:nvPicPr>
        <p:blipFill>
          <a:blip r:embed="rId13" cstate="hqprint">
            <a:extLst>
              <a:ext uri="{28A0092B-C50C-407E-A947-70E740481C1C}">
                <a14:useLocalDpi xmlns:a14="http://schemas.microsoft.com/office/drawing/2010/main" val="0"/>
              </a:ext>
            </a:extLst>
          </a:blip>
          <a:stretch>
            <a:fillRect/>
          </a:stretch>
        </p:blipFill>
        <p:spPr>
          <a:xfrm rot="1400015">
            <a:off x="3764184" y="4902547"/>
            <a:ext cx="904310" cy="1808619"/>
          </a:xfrm>
          <a:prstGeom prst="rect">
            <a:avLst/>
          </a:prstGeom>
        </p:spPr>
      </p:pic>
      <p:pic>
        <p:nvPicPr>
          <p:cNvPr id="17" name="Picture 16"/>
          <p:cNvPicPr>
            <a:picLocks noChangeAspect="1"/>
          </p:cNvPicPr>
          <p:nvPr/>
        </p:nvPicPr>
        <p:blipFill>
          <a:blip r:embed="rId14" cstate="hqprint">
            <a:extLst>
              <a:ext uri="{28A0092B-C50C-407E-A947-70E740481C1C}">
                <a14:useLocalDpi xmlns:a14="http://schemas.microsoft.com/office/drawing/2010/main" val="0"/>
              </a:ext>
            </a:extLst>
          </a:blip>
          <a:stretch>
            <a:fillRect/>
          </a:stretch>
        </p:blipFill>
        <p:spPr>
          <a:xfrm>
            <a:off x="1700883" y="4926422"/>
            <a:ext cx="1595508" cy="1463380"/>
          </a:xfrm>
          <a:prstGeom prst="rect">
            <a:avLst/>
          </a:prstGeom>
        </p:spPr>
      </p:pic>
      <p:pic>
        <p:nvPicPr>
          <p:cNvPr id="19" name="Picture 18"/>
          <p:cNvPicPr>
            <a:picLocks noChangeAspect="1"/>
          </p:cNvPicPr>
          <p:nvPr/>
        </p:nvPicPr>
        <p:blipFill rotWithShape="1">
          <a:blip r:embed="rId15" cstate="hqprint">
            <a:extLst>
              <a:ext uri="{28A0092B-C50C-407E-A947-70E740481C1C}">
                <a14:useLocalDpi xmlns:a14="http://schemas.microsoft.com/office/drawing/2010/main" val="0"/>
              </a:ext>
            </a:extLst>
          </a:blip>
          <a:srcRect l="15506" t="3485" r="15100" b="3485"/>
          <a:stretch/>
        </p:blipFill>
        <p:spPr>
          <a:xfrm>
            <a:off x="8143280" y="956088"/>
            <a:ext cx="963950" cy="1292282"/>
          </a:xfrm>
          <a:prstGeom prst="rect">
            <a:avLst/>
          </a:prstGeom>
        </p:spPr>
      </p:pic>
      <p:pic>
        <p:nvPicPr>
          <p:cNvPr id="31" name="Picture 30"/>
          <p:cNvPicPr>
            <a:picLocks noChangeAspect="1"/>
          </p:cNvPicPr>
          <p:nvPr/>
        </p:nvPicPr>
        <p:blipFill rotWithShape="1">
          <a:blip r:embed="rId16" cstate="hqprint">
            <a:extLst>
              <a:ext uri="{28A0092B-C50C-407E-A947-70E740481C1C}">
                <a14:useLocalDpi xmlns:a14="http://schemas.microsoft.com/office/drawing/2010/main" val="0"/>
              </a:ext>
            </a:extLst>
          </a:blip>
          <a:srcRect t="24348" r="20854" b="10869"/>
          <a:stretch/>
        </p:blipFill>
        <p:spPr>
          <a:xfrm rot="20626730">
            <a:off x="10030953" y="1116327"/>
            <a:ext cx="1780916" cy="971804"/>
          </a:xfrm>
          <a:prstGeom prst="rect">
            <a:avLst/>
          </a:prstGeom>
        </p:spPr>
      </p:pic>
      <p:pic>
        <p:nvPicPr>
          <p:cNvPr id="32" name="Picture 31"/>
          <p:cNvPicPr>
            <a:picLocks noChangeAspect="1"/>
          </p:cNvPicPr>
          <p:nvPr/>
        </p:nvPicPr>
        <p:blipFill>
          <a:blip r:embed="rId17" cstate="hqprint">
            <a:extLst>
              <a:ext uri="{28A0092B-C50C-407E-A947-70E740481C1C}">
                <a14:useLocalDpi xmlns:a14="http://schemas.microsoft.com/office/drawing/2010/main" val="0"/>
              </a:ext>
            </a:extLst>
          </a:blip>
          <a:stretch>
            <a:fillRect/>
          </a:stretch>
        </p:blipFill>
        <p:spPr>
          <a:xfrm>
            <a:off x="7780102" y="2905479"/>
            <a:ext cx="1842572" cy="1533077"/>
          </a:xfrm>
          <a:prstGeom prst="rect">
            <a:avLst/>
          </a:prstGeom>
        </p:spPr>
      </p:pic>
      <p:pic>
        <p:nvPicPr>
          <p:cNvPr id="33" name="Picture 32"/>
          <p:cNvPicPr>
            <a:picLocks noChangeAspect="1"/>
          </p:cNvPicPr>
          <p:nvPr/>
        </p:nvPicPr>
        <p:blipFill>
          <a:blip r:embed="rId18" cstate="hqprint">
            <a:extLst>
              <a:ext uri="{28A0092B-C50C-407E-A947-70E740481C1C}">
                <a14:useLocalDpi xmlns:a14="http://schemas.microsoft.com/office/drawing/2010/main" val="0"/>
              </a:ext>
            </a:extLst>
          </a:blip>
          <a:stretch>
            <a:fillRect/>
          </a:stretch>
        </p:blipFill>
        <p:spPr>
          <a:xfrm>
            <a:off x="10886320" y="5227593"/>
            <a:ext cx="1133508" cy="1536959"/>
          </a:xfrm>
          <a:prstGeom prst="rect">
            <a:avLst/>
          </a:prstGeom>
        </p:spPr>
      </p:pic>
      <p:pic>
        <p:nvPicPr>
          <p:cNvPr id="20" name="Picture 19"/>
          <p:cNvPicPr>
            <a:picLocks noChangeAspect="1"/>
          </p:cNvPicPr>
          <p:nvPr/>
        </p:nvPicPr>
        <p:blipFill rotWithShape="1">
          <a:blip r:embed="rId19" cstate="hqprint">
            <a:extLst>
              <a:ext uri="{28A0092B-C50C-407E-A947-70E740481C1C}">
                <a14:useLocalDpi xmlns:a14="http://schemas.microsoft.com/office/drawing/2010/main" val="0"/>
              </a:ext>
            </a:extLst>
          </a:blip>
          <a:srcRect l="11262" t="20454" r="11769" b="22879"/>
          <a:stretch/>
        </p:blipFill>
        <p:spPr>
          <a:xfrm>
            <a:off x="7457316" y="4765401"/>
            <a:ext cx="2165358" cy="1594181"/>
          </a:xfrm>
          <a:prstGeom prst="rect">
            <a:avLst/>
          </a:prstGeom>
        </p:spPr>
      </p:pic>
      <p:sp>
        <p:nvSpPr>
          <p:cNvPr id="7" name="Footer Placeholder 6"/>
          <p:cNvSpPr>
            <a:spLocks noGrp="1"/>
          </p:cNvSpPr>
          <p:nvPr>
            <p:ph type="ftr" sz="quarter" idx="11"/>
          </p:nvPr>
        </p:nvSpPr>
        <p:spPr/>
        <p:txBody>
          <a:bodyPr/>
          <a:lstStyle/>
          <a:p>
            <a:r>
              <a:rPr lang="en-GB"/>
              <a:t>© PSHE Association 2020</a:t>
            </a:r>
            <a:endParaRPr lang="en-GB" dirty="0"/>
          </a:p>
        </p:txBody>
      </p:sp>
    </p:spTree>
    <p:extLst>
      <p:ext uri="{BB962C8B-B14F-4D97-AF65-F5344CB8AC3E}">
        <p14:creationId xmlns:p14="http://schemas.microsoft.com/office/powerpoint/2010/main" val="12072490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47CF197-D434-44E0-9132-E8A9BA908CB2}"/>
              </a:ext>
            </a:extLst>
          </p:cNvPr>
          <p:cNvSpPr/>
          <p:nvPr/>
        </p:nvSpPr>
        <p:spPr>
          <a:xfrm>
            <a:off x="363236" y="375404"/>
            <a:ext cx="3647409" cy="769441"/>
          </a:xfrm>
          <a:prstGeom prst="rect">
            <a:avLst/>
          </a:prstGeom>
        </p:spPr>
        <p:txBody>
          <a:bodyPr wrap="none">
            <a:spAutoFit/>
          </a:bodyPr>
          <a:lstStyle/>
          <a:p>
            <a:pPr algn="ctr"/>
            <a:r>
              <a:rPr lang="en-GB" sz="4400" b="1" dirty="0">
                <a:solidFill>
                  <a:srgbClr val="95519E"/>
                </a:solidFill>
                <a:latin typeface="League Spartan" panose="00000800000000000000" pitchFamily="50" charset="0"/>
              </a:rPr>
              <a:t>Teeth brushing</a:t>
            </a:r>
            <a:endParaRPr lang="en-GB" sz="4400" b="1" dirty="0">
              <a:latin typeface="Lato" panose="020F0502020204030203"/>
            </a:endParaRPr>
          </a:p>
        </p:txBody>
      </p:sp>
      <p:sp>
        <p:nvSpPr>
          <p:cNvPr id="5" name="Content Placeholder 2">
            <a:extLst>
              <a:ext uri="{FF2B5EF4-FFF2-40B4-BE49-F238E27FC236}">
                <a16:creationId xmlns:a16="http://schemas.microsoft.com/office/drawing/2014/main" id="{FC4B7DC7-103B-4667-9F5F-647F5F0769EA}"/>
              </a:ext>
            </a:extLst>
          </p:cNvPr>
          <p:cNvSpPr>
            <a:spLocks noGrp="1"/>
          </p:cNvSpPr>
          <p:nvPr>
            <p:ph idx="1"/>
          </p:nvPr>
        </p:nvSpPr>
        <p:spPr>
          <a:xfrm>
            <a:off x="363236" y="1299617"/>
            <a:ext cx="10998184" cy="669290"/>
          </a:xfrm>
        </p:spPr>
        <p:txBody>
          <a:bodyPr>
            <a:normAutofit/>
          </a:bodyPr>
          <a:lstStyle/>
          <a:p>
            <a:pPr marL="0" indent="0">
              <a:buNone/>
            </a:pPr>
            <a:r>
              <a:rPr lang="en-GB" dirty="0">
                <a:latin typeface="Lato" panose="020B0604020202020204" charset="0"/>
                <a:ea typeface="Lato" panose="020B0604020202020204" charset="0"/>
                <a:cs typeface="Lato" panose="020B0604020202020204" charset="0"/>
              </a:rPr>
              <a:t>Fill in the steps to brushing teeth by drawing a picture in each box</a:t>
            </a:r>
          </a:p>
        </p:txBody>
      </p:sp>
      <p:pic>
        <p:nvPicPr>
          <p:cNvPr id="7" name="Picture 6">
            <a:extLst>
              <a:ext uri="{FF2B5EF4-FFF2-40B4-BE49-F238E27FC236}">
                <a16:creationId xmlns:a16="http://schemas.microsoft.com/office/drawing/2014/main" id="{9C8F78AB-FE52-4F16-AC82-652F370FDA3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59958" b="29919"/>
          <a:stretch/>
        </p:blipFill>
        <p:spPr>
          <a:xfrm>
            <a:off x="1364068" y="6029441"/>
            <a:ext cx="554447" cy="610542"/>
          </a:xfrm>
          <a:prstGeom prst="rect">
            <a:avLst/>
          </a:prstGeom>
        </p:spPr>
      </p:pic>
      <p:pic>
        <p:nvPicPr>
          <p:cNvPr id="8" name="Picture 7">
            <a:extLst>
              <a:ext uri="{FF2B5EF4-FFF2-40B4-BE49-F238E27FC236}">
                <a16:creationId xmlns:a16="http://schemas.microsoft.com/office/drawing/2014/main" id="{B659530C-BBBA-47C9-8FCA-A404B3A8AC0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860697">
            <a:off x="583000" y="5795896"/>
            <a:ext cx="403349" cy="806697"/>
          </a:xfrm>
          <a:prstGeom prst="rect">
            <a:avLst/>
          </a:prstGeom>
        </p:spPr>
      </p:pic>
      <p:pic>
        <p:nvPicPr>
          <p:cNvPr id="2" name="Picture 1"/>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2991296" y="2123679"/>
            <a:ext cx="6293088" cy="444893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 name="Footer Placeholder 2"/>
          <p:cNvSpPr>
            <a:spLocks noGrp="1"/>
          </p:cNvSpPr>
          <p:nvPr>
            <p:ph type="ftr" sz="quarter" idx="11"/>
          </p:nvPr>
        </p:nvSpPr>
        <p:spPr/>
        <p:txBody>
          <a:bodyPr/>
          <a:lstStyle/>
          <a:p>
            <a:r>
              <a:rPr lang="en-GB"/>
              <a:t>© PSHE Association 2020</a:t>
            </a:r>
            <a:endParaRPr lang="en-GB" dirty="0"/>
          </a:p>
        </p:txBody>
      </p:sp>
    </p:spTree>
    <p:extLst>
      <p:ext uri="{BB962C8B-B14F-4D97-AF65-F5344CB8AC3E}">
        <p14:creationId xmlns:p14="http://schemas.microsoft.com/office/powerpoint/2010/main" val="3133403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4E662C7-FF78-4191-94A3-2AF9AEBB6839}"/>
              </a:ext>
            </a:extLst>
          </p:cNvPr>
          <p:cNvSpPr txBox="1"/>
          <p:nvPr/>
        </p:nvSpPr>
        <p:spPr>
          <a:xfrm>
            <a:off x="-284432" y="208864"/>
            <a:ext cx="5165766" cy="769441"/>
          </a:xfrm>
          <a:prstGeom prst="rect">
            <a:avLst/>
          </a:prstGeom>
          <a:noFill/>
        </p:spPr>
        <p:txBody>
          <a:bodyPr wrap="square" rtlCol="0">
            <a:spAutoFit/>
          </a:bodyPr>
          <a:lstStyle/>
          <a:p>
            <a:pPr algn="ctr"/>
            <a:r>
              <a:rPr lang="en-GB" sz="4400" b="1" dirty="0">
                <a:solidFill>
                  <a:srgbClr val="95519E"/>
                </a:solidFill>
                <a:latin typeface="League Spartan" panose="00000800000000000000" pitchFamily="50" charset="0"/>
              </a:rPr>
              <a:t>Teeth brushing</a:t>
            </a:r>
            <a:endParaRPr lang="en-GB" sz="4400" b="1" dirty="0">
              <a:latin typeface="Lato" panose="020F0502020204030203"/>
            </a:endParaRPr>
          </a:p>
        </p:txBody>
      </p:sp>
      <p:pic>
        <p:nvPicPr>
          <p:cNvPr id="9" name="Picture 8">
            <a:extLst>
              <a:ext uri="{FF2B5EF4-FFF2-40B4-BE49-F238E27FC236}">
                <a16:creationId xmlns:a16="http://schemas.microsoft.com/office/drawing/2014/main" id="{C6688B30-3EB6-49F2-AAF2-1A6FBB849BE0}"/>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4590856" y="311560"/>
            <a:ext cx="993078" cy="1802990"/>
          </a:xfrm>
          <a:prstGeom prst="rect">
            <a:avLst/>
          </a:prstGeom>
        </p:spPr>
      </p:pic>
      <p:sp>
        <p:nvSpPr>
          <p:cNvPr id="16" name="TextBox 15">
            <a:extLst>
              <a:ext uri="{FF2B5EF4-FFF2-40B4-BE49-F238E27FC236}">
                <a16:creationId xmlns:a16="http://schemas.microsoft.com/office/drawing/2014/main" id="{21EC9890-C077-43AE-A0AD-188351DF666C}"/>
              </a:ext>
            </a:extLst>
          </p:cNvPr>
          <p:cNvSpPr txBox="1"/>
          <p:nvPr/>
        </p:nvSpPr>
        <p:spPr>
          <a:xfrm rot="20867644">
            <a:off x="685627" y="5635716"/>
            <a:ext cx="3815793" cy="461665"/>
          </a:xfrm>
          <a:prstGeom prst="rect">
            <a:avLst/>
          </a:prstGeom>
          <a:noFill/>
        </p:spPr>
        <p:txBody>
          <a:bodyPr wrap="square" rtlCol="0">
            <a:spAutoFit/>
          </a:bodyPr>
          <a:lstStyle/>
          <a:p>
            <a:r>
              <a:rPr lang="en-GB" sz="2400" dirty="0">
                <a:latin typeface="Lato" panose="020F0502020204030203"/>
              </a:rPr>
              <a:t>Brush for 2 minutes</a:t>
            </a:r>
          </a:p>
        </p:txBody>
      </p:sp>
      <p:sp>
        <p:nvSpPr>
          <p:cNvPr id="17" name="TextBox 16">
            <a:extLst>
              <a:ext uri="{FF2B5EF4-FFF2-40B4-BE49-F238E27FC236}">
                <a16:creationId xmlns:a16="http://schemas.microsoft.com/office/drawing/2014/main" id="{F8F32162-7D9C-4FEA-9556-29D5798D04DC}"/>
              </a:ext>
            </a:extLst>
          </p:cNvPr>
          <p:cNvSpPr txBox="1"/>
          <p:nvPr/>
        </p:nvSpPr>
        <p:spPr>
          <a:xfrm rot="348177">
            <a:off x="7656636" y="5561704"/>
            <a:ext cx="3792659" cy="830997"/>
          </a:xfrm>
          <a:prstGeom prst="rect">
            <a:avLst/>
          </a:prstGeom>
          <a:noFill/>
        </p:spPr>
        <p:txBody>
          <a:bodyPr wrap="square" rtlCol="0">
            <a:spAutoFit/>
          </a:bodyPr>
          <a:lstStyle/>
          <a:p>
            <a:pPr algn="ctr"/>
            <a:r>
              <a:rPr lang="en-GB" sz="2400" dirty="0">
                <a:latin typeface="Lato" panose="020F0502020204030203"/>
              </a:rPr>
              <a:t>Spit out the toothpaste after brushing</a:t>
            </a:r>
          </a:p>
        </p:txBody>
      </p:sp>
      <p:pic>
        <p:nvPicPr>
          <p:cNvPr id="2" name="Picture 1"/>
          <p:cNvPicPr>
            <a:picLocks noChangeAspect="1"/>
          </p:cNvPicPr>
          <p:nvPr/>
        </p:nvPicPr>
        <p:blipFill rotWithShape="1">
          <a:blip r:embed="rId4">
            <a:extLst>
              <a:ext uri="{28A0092B-C50C-407E-A947-70E740481C1C}">
                <a14:useLocalDpi xmlns:a14="http://schemas.microsoft.com/office/drawing/2010/main" val="0"/>
              </a:ext>
            </a:extLst>
          </a:blip>
          <a:srcRect l="4666" t="1923" r="51007" b="68003"/>
          <a:stretch/>
        </p:blipFill>
        <p:spPr>
          <a:xfrm>
            <a:off x="187035" y="1236518"/>
            <a:ext cx="1776847" cy="1756064"/>
          </a:xfrm>
          <a:prstGeom prst="rect">
            <a:avLst/>
          </a:prstGeom>
        </p:spPr>
      </p:pic>
      <p:pic>
        <p:nvPicPr>
          <p:cNvPr id="15" name="Picture 14"/>
          <p:cNvPicPr>
            <a:picLocks noChangeAspect="1"/>
          </p:cNvPicPr>
          <p:nvPr/>
        </p:nvPicPr>
        <p:blipFill rotWithShape="1">
          <a:blip r:embed="rId4">
            <a:extLst>
              <a:ext uri="{28A0092B-C50C-407E-A947-70E740481C1C}">
                <a14:useLocalDpi xmlns:a14="http://schemas.microsoft.com/office/drawing/2010/main" val="0"/>
              </a:ext>
            </a:extLst>
          </a:blip>
          <a:srcRect l="50466" r="3133" b="66409"/>
          <a:stretch/>
        </p:blipFill>
        <p:spPr>
          <a:xfrm>
            <a:off x="1462522" y="3410685"/>
            <a:ext cx="1859972" cy="1961415"/>
          </a:xfrm>
          <a:prstGeom prst="rect">
            <a:avLst/>
          </a:prstGeom>
        </p:spPr>
      </p:pic>
      <p:pic>
        <p:nvPicPr>
          <p:cNvPr id="19" name="Picture 18"/>
          <p:cNvPicPr>
            <a:picLocks noChangeAspect="1"/>
          </p:cNvPicPr>
          <p:nvPr/>
        </p:nvPicPr>
        <p:blipFill rotWithShape="1">
          <a:blip r:embed="rId4">
            <a:extLst>
              <a:ext uri="{28A0092B-C50C-407E-A947-70E740481C1C}">
                <a14:useLocalDpi xmlns:a14="http://schemas.microsoft.com/office/drawing/2010/main" val="0"/>
              </a:ext>
            </a:extLst>
          </a:blip>
          <a:srcRect l="5311" t="34666" r="51918" b="35971"/>
          <a:stretch/>
        </p:blipFill>
        <p:spPr>
          <a:xfrm>
            <a:off x="5157049" y="4945210"/>
            <a:ext cx="1714501" cy="1714501"/>
          </a:xfrm>
          <a:prstGeom prst="rect">
            <a:avLst/>
          </a:prstGeom>
        </p:spPr>
      </p:pic>
      <p:pic>
        <p:nvPicPr>
          <p:cNvPr id="20" name="Picture 19"/>
          <p:cNvPicPr>
            <a:picLocks noChangeAspect="1"/>
          </p:cNvPicPr>
          <p:nvPr/>
        </p:nvPicPr>
        <p:blipFill rotWithShape="1">
          <a:blip r:embed="rId4">
            <a:extLst>
              <a:ext uri="{28A0092B-C50C-407E-A947-70E740481C1C}">
                <a14:useLocalDpi xmlns:a14="http://schemas.microsoft.com/office/drawing/2010/main" val="0"/>
              </a:ext>
            </a:extLst>
          </a:blip>
          <a:srcRect l="52567" t="34861" r="5180" b="35243"/>
          <a:stretch/>
        </p:blipFill>
        <p:spPr>
          <a:xfrm>
            <a:off x="8706107" y="3491882"/>
            <a:ext cx="1693718" cy="1745673"/>
          </a:xfrm>
          <a:prstGeom prst="rect">
            <a:avLst/>
          </a:prstGeom>
        </p:spPr>
      </p:pic>
      <p:pic>
        <p:nvPicPr>
          <p:cNvPr id="21" name="Picture 20"/>
          <p:cNvPicPr>
            <a:picLocks noChangeAspect="1"/>
          </p:cNvPicPr>
          <p:nvPr/>
        </p:nvPicPr>
        <p:blipFill rotWithShape="1">
          <a:blip r:embed="rId4">
            <a:extLst>
              <a:ext uri="{28A0092B-C50C-407E-A947-70E740481C1C}">
                <a14:useLocalDpi xmlns:a14="http://schemas.microsoft.com/office/drawing/2010/main" val="0"/>
              </a:ext>
            </a:extLst>
          </a:blip>
          <a:srcRect l="5249" t="66711" r="51720" b="3037"/>
          <a:stretch/>
        </p:blipFill>
        <p:spPr>
          <a:xfrm>
            <a:off x="10197064" y="1236518"/>
            <a:ext cx="1724891" cy="1766454"/>
          </a:xfrm>
          <a:prstGeom prst="rect">
            <a:avLst/>
          </a:prstGeom>
        </p:spPr>
      </p:pic>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23650" y="2957896"/>
            <a:ext cx="2781300" cy="1738313"/>
          </a:xfrm>
          <a:prstGeom prst="rect">
            <a:avLst/>
          </a:prstGeom>
        </p:spPr>
      </p:pic>
      <p:pic>
        <p:nvPicPr>
          <p:cNvPr id="6" name="Picture 5"/>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5959463" y="179695"/>
            <a:ext cx="2646435" cy="2529200"/>
          </a:xfrm>
          <a:prstGeom prst="rect">
            <a:avLst/>
          </a:prstGeom>
        </p:spPr>
      </p:pic>
      <p:sp>
        <p:nvSpPr>
          <p:cNvPr id="3" name="Footer Placeholder 2"/>
          <p:cNvSpPr>
            <a:spLocks noGrp="1"/>
          </p:cNvSpPr>
          <p:nvPr>
            <p:ph type="ftr" sz="quarter" idx="11"/>
          </p:nvPr>
        </p:nvSpPr>
        <p:spPr/>
        <p:txBody>
          <a:bodyPr/>
          <a:lstStyle/>
          <a:p>
            <a:r>
              <a:rPr lang="en-GB"/>
              <a:t>© PSHE Association 2020</a:t>
            </a:r>
            <a:endParaRPr lang="en-GB" dirty="0"/>
          </a:p>
        </p:txBody>
      </p:sp>
    </p:spTree>
    <p:extLst>
      <p:ext uri="{BB962C8B-B14F-4D97-AF65-F5344CB8AC3E}">
        <p14:creationId xmlns:p14="http://schemas.microsoft.com/office/powerpoint/2010/main" val="2667603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A671B456-1A61-43BD-BE0B-CDAF30E3EB2D}"/>
              </a:ext>
            </a:extLst>
          </p:cNvPr>
          <p:cNvPicPr>
            <a:picLocks noGrp="1" noChangeAspect="1"/>
          </p:cNvPicPr>
          <p:nvPr>
            <p:ph idx="1"/>
          </p:nvPr>
        </p:nvPicPr>
        <p:blipFill>
          <a:blip r:embed="rId3" cstate="hqprint">
            <a:extLst>
              <a:ext uri="{28A0092B-C50C-407E-A947-70E740481C1C}">
                <a14:useLocalDpi xmlns:a14="http://schemas.microsoft.com/office/drawing/2010/main" val="0"/>
              </a:ext>
            </a:extLst>
          </a:blip>
          <a:stretch>
            <a:fillRect/>
          </a:stretch>
        </p:blipFill>
        <p:spPr>
          <a:xfrm>
            <a:off x="2215085" y="451454"/>
            <a:ext cx="2918024" cy="3591210"/>
          </a:xfrm>
        </p:spPr>
      </p:pic>
      <p:sp>
        <p:nvSpPr>
          <p:cNvPr id="7" name="Rectangle 6">
            <a:extLst>
              <a:ext uri="{FF2B5EF4-FFF2-40B4-BE49-F238E27FC236}">
                <a16:creationId xmlns:a16="http://schemas.microsoft.com/office/drawing/2014/main" id="{BEDC703E-6D0C-41BF-AC54-692ED2DEAD21}"/>
              </a:ext>
            </a:extLst>
          </p:cNvPr>
          <p:cNvSpPr/>
          <p:nvPr/>
        </p:nvSpPr>
        <p:spPr>
          <a:xfrm>
            <a:off x="5602650" y="639607"/>
            <a:ext cx="6159858" cy="3030060"/>
          </a:xfrm>
          <a:prstGeom prst="rect">
            <a:avLst/>
          </a:prstGeom>
        </p:spPr>
        <p:txBody>
          <a:bodyPr wrap="square">
            <a:spAutoFit/>
          </a:bodyPr>
          <a:lstStyle/>
          <a:p>
            <a:pPr>
              <a:lnSpc>
                <a:spcPts val="3300"/>
              </a:lnSpc>
            </a:pPr>
            <a:r>
              <a:rPr lang="en-GB" sz="2500" dirty="0">
                <a:latin typeface="Lato"/>
              </a:rPr>
              <a:t>Jamal is getting much better at brushing his teeth properly and his Dad has helped him. But sometimes, Jamal has been busy playing with his toys before bed and has forgotten to brush his teeth. One morning he wakes up and “Ouch!”, Jamal’s mouth is hurting a lot and is swollen.</a:t>
            </a:r>
            <a:endParaRPr lang="en-GB" sz="2500" dirty="0"/>
          </a:p>
        </p:txBody>
      </p:sp>
      <p:sp>
        <p:nvSpPr>
          <p:cNvPr id="8" name="Rectangle 7">
            <a:extLst>
              <a:ext uri="{FF2B5EF4-FFF2-40B4-BE49-F238E27FC236}">
                <a16:creationId xmlns:a16="http://schemas.microsoft.com/office/drawing/2014/main" id="{DB845EE0-0B5E-434F-9F6E-9DD66B0366A3}"/>
              </a:ext>
            </a:extLst>
          </p:cNvPr>
          <p:cNvSpPr/>
          <p:nvPr/>
        </p:nvSpPr>
        <p:spPr>
          <a:xfrm>
            <a:off x="397496" y="4417731"/>
            <a:ext cx="6521778" cy="477054"/>
          </a:xfrm>
          <a:prstGeom prst="rect">
            <a:avLst/>
          </a:prstGeom>
        </p:spPr>
        <p:txBody>
          <a:bodyPr wrap="square">
            <a:spAutoFit/>
          </a:bodyPr>
          <a:lstStyle/>
          <a:p>
            <a:r>
              <a:rPr lang="en-GB" sz="2500" b="1" dirty="0">
                <a:latin typeface="Lato"/>
              </a:rPr>
              <a:t>What is making Jamal’s mouth hurt?</a:t>
            </a:r>
            <a:endParaRPr lang="en-GB" sz="2500" b="1" dirty="0"/>
          </a:p>
        </p:txBody>
      </p:sp>
      <p:sp>
        <p:nvSpPr>
          <p:cNvPr id="9" name="Rectangle 8">
            <a:extLst>
              <a:ext uri="{FF2B5EF4-FFF2-40B4-BE49-F238E27FC236}">
                <a16:creationId xmlns:a16="http://schemas.microsoft.com/office/drawing/2014/main" id="{29420D2D-B2F1-4308-A05D-51D3813D227D}"/>
              </a:ext>
            </a:extLst>
          </p:cNvPr>
          <p:cNvSpPr/>
          <p:nvPr/>
        </p:nvSpPr>
        <p:spPr>
          <a:xfrm>
            <a:off x="397496" y="5330146"/>
            <a:ext cx="6521778" cy="477054"/>
          </a:xfrm>
          <a:prstGeom prst="rect">
            <a:avLst/>
          </a:prstGeom>
        </p:spPr>
        <p:txBody>
          <a:bodyPr wrap="square">
            <a:spAutoFit/>
          </a:bodyPr>
          <a:lstStyle/>
          <a:p>
            <a:r>
              <a:rPr lang="en-GB" sz="2500" b="1" dirty="0">
                <a:latin typeface="Lato"/>
              </a:rPr>
              <a:t>What should Jamal do next?</a:t>
            </a:r>
            <a:endParaRPr lang="en-GB" sz="2500" b="1" dirty="0"/>
          </a:p>
        </p:txBody>
      </p:sp>
      <p:sp>
        <p:nvSpPr>
          <p:cNvPr id="10" name="TextBox 9">
            <a:extLst>
              <a:ext uri="{FF2B5EF4-FFF2-40B4-BE49-F238E27FC236}">
                <a16:creationId xmlns:a16="http://schemas.microsoft.com/office/drawing/2014/main" id="{4E746B7A-6945-4BE0-8E0C-F57BB24C8432}"/>
              </a:ext>
            </a:extLst>
          </p:cNvPr>
          <p:cNvSpPr txBox="1"/>
          <p:nvPr/>
        </p:nvSpPr>
        <p:spPr>
          <a:xfrm>
            <a:off x="-501294" y="196408"/>
            <a:ext cx="3932644" cy="769441"/>
          </a:xfrm>
          <a:prstGeom prst="rect">
            <a:avLst/>
          </a:prstGeom>
          <a:noFill/>
        </p:spPr>
        <p:txBody>
          <a:bodyPr wrap="square" rtlCol="0">
            <a:spAutoFit/>
          </a:bodyPr>
          <a:lstStyle/>
          <a:p>
            <a:pPr algn="ctr"/>
            <a:r>
              <a:rPr lang="en-GB" sz="4400" b="1" dirty="0">
                <a:solidFill>
                  <a:srgbClr val="95519E"/>
                </a:solidFill>
                <a:latin typeface="League Spartan" panose="00000800000000000000" pitchFamily="50" charset="0"/>
              </a:rPr>
              <a:t>Ouch!</a:t>
            </a:r>
            <a:endParaRPr lang="en-GB" sz="4400" b="1" dirty="0">
              <a:latin typeface="Lato" panose="020F0502020204030203"/>
            </a:endParaRPr>
          </a:p>
        </p:txBody>
      </p:sp>
      <p:sp>
        <p:nvSpPr>
          <p:cNvPr id="2" name="Footer Placeholder 1"/>
          <p:cNvSpPr>
            <a:spLocks noGrp="1"/>
          </p:cNvSpPr>
          <p:nvPr>
            <p:ph type="ftr" sz="quarter" idx="11"/>
          </p:nvPr>
        </p:nvSpPr>
        <p:spPr/>
        <p:txBody>
          <a:bodyPr/>
          <a:lstStyle/>
          <a:p>
            <a:r>
              <a:rPr lang="en-GB"/>
              <a:t>© PSHE Association 2020</a:t>
            </a:r>
            <a:endParaRPr lang="en-GB" dirty="0"/>
          </a:p>
        </p:txBody>
      </p:sp>
    </p:spTree>
    <p:extLst>
      <p:ext uri="{BB962C8B-B14F-4D97-AF65-F5344CB8AC3E}">
        <p14:creationId xmlns:p14="http://schemas.microsoft.com/office/powerpoint/2010/main" val="37704886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4F3DA33-9275-4C40-8ACE-58EB3501EBFB}"/>
              </a:ext>
            </a:extLst>
          </p:cNvPr>
          <p:cNvPicPr>
            <a:picLocks noGrp="1" noChangeAspect="1"/>
          </p:cNvPicPr>
          <p:nvPr>
            <p:ph idx="1"/>
          </p:nvPr>
        </p:nvPicPr>
        <p:blipFill>
          <a:blip r:embed="rId3" cstate="hqprint">
            <a:extLst>
              <a:ext uri="{28A0092B-C50C-407E-A947-70E740481C1C}">
                <a14:useLocalDpi xmlns:a14="http://schemas.microsoft.com/office/drawing/2010/main" val="0"/>
              </a:ext>
            </a:extLst>
          </a:blip>
          <a:stretch>
            <a:fillRect/>
          </a:stretch>
        </p:blipFill>
        <p:spPr>
          <a:xfrm>
            <a:off x="6113553" y="200190"/>
            <a:ext cx="1139355" cy="2149005"/>
          </a:xfrm>
        </p:spPr>
      </p:pic>
      <p:sp>
        <p:nvSpPr>
          <p:cNvPr id="8" name="TextBox 7">
            <a:extLst>
              <a:ext uri="{FF2B5EF4-FFF2-40B4-BE49-F238E27FC236}">
                <a16:creationId xmlns:a16="http://schemas.microsoft.com/office/drawing/2014/main" id="{D53897DE-85A0-44D1-836F-8031A427FFCC}"/>
              </a:ext>
            </a:extLst>
          </p:cNvPr>
          <p:cNvSpPr txBox="1"/>
          <p:nvPr/>
        </p:nvSpPr>
        <p:spPr>
          <a:xfrm>
            <a:off x="2788768" y="2080966"/>
            <a:ext cx="2885890" cy="461665"/>
          </a:xfrm>
          <a:prstGeom prst="rect">
            <a:avLst/>
          </a:prstGeom>
          <a:noFill/>
        </p:spPr>
        <p:txBody>
          <a:bodyPr wrap="square" rtlCol="0">
            <a:spAutoFit/>
          </a:bodyPr>
          <a:lstStyle/>
          <a:p>
            <a:r>
              <a:rPr lang="en-GB" sz="2400" b="1" dirty="0">
                <a:latin typeface="Lato" panose="020F0502020204030203"/>
              </a:rPr>
              <a:t>Parent or carer</a:t>
            </a:r>
          </a:p>
        </p:txBody>
      </p:sp>
      <p:sp>
        <p:nvSpPr>
          <p:cNvPr id="9" name="TextBox 8">
            <a:extLst>
              <a:ext uri="{FF2B5EF4-FFF2-40B4-BE49-F238E27FC236}">
                <a16:creationId xmlns:a16="http://schemas.microsoft.com/office/drawing/2014/main" id="{5608443D-36E6-48F9-A2C8-CF9C6AD4A91B}"/>
              </a:ext>
            </a:extLst>
          </p:cNvPr>
          <p:cNvSpPr txBox="1"/>
          <p:nvPr/>
        </p:nvSpPr>
        <p:spPr>
          <a:xfrm>
            <a:off x="7613242" y="2080967"/>
            <a:ext cx="1270490" cy="461665"/>
          </a:xfrm>
          <a:prstGeom prst="rect">
            <a:avLst/>
          </a:prstGeom>
          <a:noFill/>
        </p:spPr>
        <p:txBody>
          <a:bodyPr wrap="square" rtlCol="0">
            <a:spAutoFit/>
          </a:bodyPr>
          <a:lstStyle/>
          <a:p>
            <a:r>
              <a:rPr lang="en-GB" sz="2400" b="1" dirty="0">
                <a:latin typeface="Lato" panose="020F0502020204030203"/>
              </a:rPr>
              <a:t>Dentist</a:t>
            </a:r>
          </a:p>
        </p:txBody>
      </p:sp>
      <p:sp>
        <p:nvSpPr>
          <p:cNvPr id="18" name="Title 17">
            <a:extLst>
              <a:ext uri="{FF2B5EF4-FFF2-40B4-BE49-F238E27FC236}">
                <a16:creationId xmlns:a16="http://schemas.microsoft.com/office/drawing/2014/main" id="{FB5CD408-FB0C-4C42-B644-4173639602D5}"/>
              </a:ext>
            </a:extLst>
          </p:cNvPr>
          <p:cNvSpPr txBox="1">
            <a:spLocks noGrp="1"/>
          </p:cNvSpPr>
          <p:nvPr>
            <p:ph type="title"/>
          </p:nvPr>
        </p:nvSpPr>
        <p:spPr>
          <a:xfrm>
            <a:off x="-458864" y="220781"/>
            <a:ext cx="5983019" cy="701731"/>
          </a:xfrm>
          <a:prstGeom prst="rect">
            <a:avLst/>
          </a:prstGeom>
          <a:noFill/>
        </p:spPr>
        <p:txBody>
          <a:bodyPr wrap="square" rtlCol="0">
            <a:spAutoFit/>
          </a:bodyPr>
          <a:lstStyle/>
          <a:p>
            <a:pPr algn="ctr"/>
            <a:r>
              <a:rPr lang="en-GB" b="1" dirty="0">
                <a:solidFill>
                  <a:srgbClr val="95519E"/>
                </a:solidFill>
                <a:latin typeface="League Spartan" panose="00000800000000000000" pitchFamily="50" charset="0"/>
              </a:rPr>
              <a:t>Who can help?</a:t>
            </a:r>
            <a:endParaRPr lang="en-GB" sz="4400" b="1" dirty="0">
              <a:latin typeface="Lato" panose="020F0502020204030203"/>
            </a:endParaRPr>
          </a:p>
        </p:txBody>
      </p:sp>
      <p:sp>
        <p:nvSpPr>
          <p:cNvPr id="19" name="Rectangle 18">
            <a:extLst>
              <a:ext uri="{FF2B5EF4-FFF2-40B4-BE49-F238E27FC236}">
                <a16:creationId xmlns:a16="http://schemas.microsoft.com/office/drawing/2014/main" id="{B6E0CF43-C5FF-43F9-812B-F3F721501D6E}"/>
              </a:ext>
            </a:extLst>
          </p:cNvPr>
          <p:cNvSpPr/>
          <p:nvPr/>
        </p:nvSpPr>
        <p:spPr>
          <a:xfrm>
            <a:off x="650553" y="1029819"/>
            <a:ext cx="6521778" cy="477054"/>
          </a:xfrm>
          <a:prstGeom prst="rect">
            <a:avLst/>
          </a:prstGeom>
        </p:spPr>
        <p:txBody>
          <a:bodyPr wrap="square">
            <a:spAutoFit/>
          </a:bodyPr>
          <a:lstStyle/>
          <a:p>
            <a:r>
              <a:rPr lang="en-GB" sz="2500" dirty="0">
                <a:latin typeface="Lato"/>
              </a:rPr>
              <a:t>Decide who can help with each card</a:t>
            </a:r>
            <a:endParaRPr lang="en-GB" sz="2500" dirty="0"/>
          </a:p>
        </p:txBody>
      </p:sp>
      <p:sp>
        <p:nvSpPr>
          <p:cNvPr id="2" name="Oval 1">
            <a:extLst>
              <a:ext uri="{FF2B5EF4-FFF2-40B4-BE49-F238E27FC236}">
                <a16:creationId xmlns:a16="http://schemas.microsoft.com/office/drawing/2014/main" id="{A56A5CFB-FCD9-43BE-A56B-3C57EEF0199D}"/>
              </a:ext>
            </a:extLst>
          </p:cNvPr>
          <p:cNvSpPr/>
          <p:nvPr/>
        </p:nvSpPr>
        <p:spPr>
          <a:xfrm>
            <a:off x="2905074" y="2542631"/>
            <a:ext cx="3801730" cy="3623310"/>
          </a:xfrm>
          <a:prstGeom prst="ellipse">
            <a:avLst/>
          </a:prstGeom>
          <a:ln>
            <a:solidFill>
              <a:srgbClr val="7030A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
        <p:nvSpPr>
          <p:cNvPr id="17" name="Oval 16">
            <a:extLst>
              <a:ext uri="{FF2B5EF4-FFF2-40B4-BE49-F238E27FC236}">
                <a16:creationId xmlns:a16="http://schemas.microsoft.com/office/drawing/2014/main" id="{7AACDE13-B1BD-4970-A128-D495A3E4F7B9}"/>
              </a:ext>
            </a:extLst>
          </p:cNvPr>
          <p:cNvSpPr/>
          <p:nvPr/>
        </p:nvSpPr>
        <p:spPr>
          <a:xfrm>
            <a:off x="5459889" y="2542631"/>
            <a:ext cx="3801730" cy="3623310"/>
          </a:xfrm>
          <a:prstGeom prst="ellipse">
            <a:avLst/>
          </a:prstGeom>
          <a:noFill/>
          <a:ln>
            <a:solidFill>
              <a:srgbClr val="7030A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pic>
        <p:nvPicPr>
          <p:cNvPr id="4" name="Picture 3"/>
          <p:cNvPicPr>
            <a:picLocks noChangeAspect="1"/>
          </p:cNvPicPr>
          <p:nvPr/>
        </p:nvPicPr>
        <p:blipFill rotWithShape="1">
          <a:blip r:embed="rId4" cstate="hqprint">
            <a:extLst>
              <a:ext uri="{28A0092B-C50C-407E-A947-70E740481C1C}">
                <a14:useLocalDpi xmlns:a14="http://schemas.microsoft.com/office/drawing/2010/main" val="0"/>
              </a:ext>
            </a:extLst>
          </a:blip>
          <a:srcRect l="34397" t="12423" r="34325" b="47880"/>
          <a:stretch/>
        </p:blipFill>
        <p:spPr>
          <a:xfrm>
            <a:off x="441134" y="1787737"/>
            <a:ext cx="1758236" cy="1577595"/>
          </a:xfrm>
          <a:prstGeom prst="rect">
            <a:avLst/>
          </a:prstGeom>
        </p:spPr>
      </p:pic>
      <p:pic>
        <p:nvPicPr>
          <p:cNvPr id="20" name="Picture 19"/>
          <p:cNvPicPr>
            <a:picLocks noChangeAspect="1"/>
          </p:cNvPicPr>
          <p:nvPr/>
        </p:nvPicPr>
        <p:blipFill rotWithShape="1">
          <a:blip r:embed="rId5" cstate="hqprint">
            <a:extLst>
              <a:ext uri="{28A0092B-C50C-407E-A947-70E740481C1C}">
                <a14:useLocalDpi xmlns:a14="http://schemas.microsoft.com/office/drawing/2010/main" val="0"/>
              </a:ext>
            </a:extLst>
          </a:blip>
          <a:srcRect l="66531" t="15000" r="2512" b="48636"/>
          <a:stretch/>
        </p:blipFill>
        <p:spPr>
          <a:xfrm>
            <a:off x="433875" y="3621347"/>
            <a:ext cx="1765495" cy="1466155"/>
          </a:xfrm>
          <a:prstGeom prst="rect">
            <a:avLst/>
          </a:prstGeom>
        </p:spPr>
      </p:pic>
      <p:pic>
        <p:nvPicPr>
          <p:cNvPr id="21" name="Picture 20"/>
          <p:cNvPicPr>
            <a:picLocks noChangeAspect="1"/>
          </p:cNvPicPr>
          <p:nvPr/>
        </p:nvPicPr>
        <p:blipFill rotWithShape="1">
          <a:blip r:embed="rId6" cstate="hqprint">
            <a:extLst>
              <a:ext uri="{28A0092B-C50C-407E-A947-70E740481C1C}">
                <a14:useLocalDpi xmlns:a14="http://schemas.microsoft.com/office/drawing/2010/main" val="0"/>
              </a:ext>
            </a:extLst>
          </a:blip>
          <a:srcRect l="2477" t="53940" r="66460" b="11061"/>
          <a:stretch/>
        </p:blipFill>
        <p:spPr>
          <a:xfrm>
            <a:off x="441135" y="5240940"/>
            <a:ext cx="1758236" cy="1400526"/>
          </a:xfrm>
          <a:prstGeom prst="rect">
            <a:avLst/>
          </a:prstGeom>
        </p:spPr>
      </p:pic>
      <p:pic>
        <p:nvPicPr>
          <p:cNvPr id="22" name="Picture 21"/>
          <p:cNvPicPr>
            <a:picLocks noChangeAspect="1"/>
          </p:cNvPicPr>
          <p:nvPr/>
        </p:nvPicPr>
        <p:blipFill rotWithShape="1">
          <a:blip r:embed="rId7" cstate="hqprint">
            <a:extLst>
              <a:ext uri="{28A0092B-C50C-407E-A947-70E740481C1C}">
                <a14:useLocalDpi xmlns:a14="http://schemas.microsoft.com/office/drawing/2010/main" val="0"/>
              </a:ext>
            </a:extLst>
          </a:blip>
          <a:srcRect l="66531" t="53788" r="2512" b="11364"/>
          <a:stretch/>
        </p:blipFill>
        <p:spPr>
          <a:xfrm>
            <a:off x="9851017" y="1677496"/>
            <a:ext cx="1982283" cy="1577595"/>
          </a:xfrm>
          <a:prstGeom prst="rect">
            <a:avLst/>
          </a:prstGeom>
        </p:spPr>
      </p:pic>
      <p:pic>
        <p:nvPicPr>
          <p:cNvPr id="23" name="Picture 22"/>
          <p:cNvPicPr>
            <a:picLocks noChangeAspect="1"/>
          </p:cNvPicPr>
          <p:nvPr/>
        </p:nvPicPr>
        <p:blipFill rotWithShape="1">
          <a:blip r:embed="rId8" cstate="hqprint">
            <a:extLst>
              <a:ext uri="{28A0092B-C50C-407E-A947-70E740481C1C}">
                <a14:useLocalDpi xmlns:a14="http://schemas.microsoft.com/office/drawing/2010/main" val="0"/>
              </a:ext>
            </a:extLst>
          </a:blip>
          <a:srcRect l="34397" t="53485" r="34112" b="8788"/>
          <a:stretch/>
        </p:blipFill>
        <p:spPr>
          <a:xfrm>
            <a:off x="9913549" y="3404311"/>
            <a:ext cx="1857217" cy="1572950"/>
          </a:xfrm>
          <a:prstGeom prst="rect">
            <a:avLst/>
          </a:prstGeom>
        </p:spPr>
      </p:pic>
      <p:pic>
        <p:nvPicPr>
          <p:cNvPr id="25" name="Picture 24"/>
          <p:cNvPicPr>
            <a:picLocks noChangeAspect="1"/>
          </p:cNvPicPr>
          <p:nvPr/>
        </p:nvPicPr>
        <p:blipFill rotWithShape="1">
          <a:blip r:embed="rId7" cstate="hqprint">
            <a:extLst>
              <a:ext uri="{28A0092B-C50C-407E-A947-70E740481C1C}">
                <a14:useLocalDpi xmlns:a14="http://schemas.microsoft.com/office/drawing/2010/main" val="0"/>
              </a:ext>
            </a:extLst>
          </a:blip>
          <a:srcRect l="2584" t="15000" r="66460" b="49697"/>
          <a:stretch/>
        </p:blipFill>
        <p:spPr>
          <a:xfrm>
            <a:off x="9851017" y="5126481"/>
            <a:ext cx="1879101" cy="1514985"/>
          </a:xfrm>
          <a:prstGeom prst="rect">
            <a:avLst/>
          </a:prstGeom>
        </p:spPr>
      </p:pic>
      <p:sp>
        <p:nvSpPr>
          <p:cNvPr id="3" name="Footer Placeholder 2"/>
          <p:cNvSpPr>
            <a:spLocks noGrp="1"/>
          </p:cNvSpPr>
          <p:nvPr>
            <p:ph type="ftr" sz="quarter" idx="11"/>
          </p:nvPr>
        </p:nvSpPr>
        <p:spPr/>
        <p:txBody>
          <a:bodyPr/>
          <a:lstStyle/>
          <a:p>
            <a:r>
              <a:rPr lang="en-GB"/>
              <a:t>© PSHE Association 2020</a:t>
            </a:r>
            <a:endParaRPr lang="en-GB" dirty="0"/>
          </a:p>
        </p:txBody>
      </p:sp>
    </p:spTree>
    <p:extLst>
      <p:ext uri="{BB962C8B-B14F-4D97-AF65-F5344CB8AC3E}">
        <p14:creationId xmlns:p14="http://schemas.microsoft.com/office/powerpoint/2010/main" val="16411527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ED3A844-DEAA-44D8-AE06-02DA3A2C3AC1}"/>
              </a:ext>
            </a:extLst>
          </p:cNvPr>
          <p:cNvSpPr txBox="1"/>
          <p:nvPr/>
        </p:nvSpPr>
        <p:spPr>
          <a:xfrm>
            <a:off x="376363" y="442347"/>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What has been learnt?</a:t>
            </a:r>
            <a:endParaRPr lang="en-GB" sz="4400" b="1" dirty="0">
              <a:latin typeface="League Spartan" panose="00000800000000000000" pitchFamily="50" charset="0"/>
            </a:endParaRPr>
          </a:p>
        </p:txBody>
      </p:sp>
      <p:sp>
        <p:nvSpPr>
          <p:cNvPr id="5" name="Rectangle 4">
            <a:extLst>
              <a:ext uri="{FF2B5EF4-FFF2-40B4-BE49-F238E27FC236}">
                <a16:creationId xmlns:a16="http://schemas.microsoft.com/office/drawing/2014/main" id="{4FD2C1EC-8041-4183-A0F9-EFF926415A1B}"/>
              </a:ext>
            </a:extLst>
          </p:cNvPr>
          <p:cNvSpPr/>
          <p:nvPr/>
        </p:nvSpPr>
        <p:spPr>
          <a:xfrm>
            <a:off x="279388" y="1648324"/>
            <a:ext cx="6407162" cy="2354491"/>
          </a:xfrm>
          <a:prstGeom prst="rect">
            <a:avLst/>
          </a:prstGeom>
        </p:spPr>
        <p:txBody>
          <a:bodyPr wrap="square">
            <a:spAutoFit/>
          </a:bodyPr>
          <a:lstStyle/>
          <a:p>
            <a:pPr algn="just"/>
            <a:r>
              <a:rPr lang="en-GB" sz="2500" b="1" dirty="0">
                <a:latin typeface="Lato"/>
              </a:rPr>
              <a:t>Go back to the Draw and write activity</a:t>
            </a:r>
          </a:p>
          <a:p>
            <a:pPr algn="just"/>
            <a:endParaRPr lang="en-GB" sz="2500" dirty="0">
              <a:latin typeface="Lato"/>
            </a:endParaRPr>
          </a:p>
          <a:p>
            <a:r>
              <a:rPr lang="en-US" sz="2400" dirty="0">
                <a:latin typeface="Lato" panose="020F0502020204030203" pitchFamily="34" charset="0"/>
                <a:ea typeface="Lato" panose="020F0502020204030203" pitchFamily="34" charset="0"/>
                <a:cs typeface="Lato" panose="020F0502020204030203" pitchFamily="34" charset="0"/>
              </a:rPr>
              <a:t>Is there anything you would like to change?</a:t>
            </a:r>
          </a:p>
          <a:p>
            <a:endParaRPr lang="en-US" sz="2400" dirty="0">
              <a:latin typeface="Lato" panose="020F0502020204030203" pitchFamily="34" charset="0"/>
              <a:ea typeface="Lato" panose="020F0502020204030203" pitchFamily="34" charset="0"/>
              <a:cs typeface="Lato" panose="020F0502020204030203" pitchFamily="34" charset="0"/>
            </a:endParaRPr>
          </a:p>
          <a:p>
            <a:r>
              <a:rPr lang="en-US" sz="2400" dirty="0">
                <a:latin typeface="Lato" panose="020F0502020204030203" pitchFamily="34" charset="0"/>
                <a:ea typeface="Lato" panose="020F0502020204030203" pitchFamily="34" charset="0"/>
                <a:cs typeface="Lato" panose="020F0502020204030203" pitchFamily="34" charset="0"/>
              </a:rPr>
              <a:t>Is there anything you would like to add?</a:t>
            </a:r>
          </a:p>
          <a:p>
            <a:pPr algn="just"/>
            <a:endParaRPr lang="en-GB" sz="2500" dirty="0">
              <a:latin typeface="Lato"/>
            </a:endParaRPr>
          </a:p>
        </p:txBody>
      </p:sp>
      <p:sp>
        <p:nvSpPr>
          <p:cNvPr id="8" name="TextBox 7">
            <a:extLst>
              <a:ext uri="{FF2B5EF4-FFF2-40B4-BE49-F238E27FC236}">
                <a16:creationId xmlns:a16="http://schemas.microsoft.com/office/drawing/2014/main" id="{FB1864D9-543D-4950-AA1D-6E43CD2835F6}"/>
              </a:ext>
            </a:extLst>
          </p:cNvPr>
          <p:cNvSpPr txBox="1"/>
          <p:nvPr/>
        </p:nvSpPr>
        <p:spPr>
          <a:xfrm>
            <a:off x="376363" y="5292900"/>
            <a:ext cx="6877672" cy="830997"/>
          </a:xfrm>
          <a:prstGeom prst="rect">
            <a:avLst/>
          </a:prstGeom>
          <a:solidFill>
            <a:schemeClr val="bg1"/>
          </a:solidFill>
          <a:ln>
            <a:noFill/>
          </a:ln>
        </p:spPr>
        <p:txBody>
          <a:bodyPr wrap="square" rtlCol="0">
            <a:spAutoFit/>
          </a:bodyPr>
          <a:lstStyle/>
          <a:p>
            <a:r>
              <a:rPr lang="en-US" sz="2400" dirty="0">
                <a:latin typeface="Lato" panose="020F0502020204030203" pitchFamily="34" charset="0"/>
                <a:ea typeface="Lato" panose="020F0502020204030203" pitchFamily="34" charset="0"/>
                <a:cs typeface="Lato" panose="020F0502020204030203" pitchFamily="34" charset="0"/>
              </a:rPr>
              <a:t>Use a different colour pen or pencil to change your draw and write</a:t>
            </a:r>
            <a:endParaRPr lang="en-GB" sz="2400" dirty="0">
              <a:latin typeface="Lato" panose="020F0502020204030203" pitchFamily="34" charset="0"/>
              <a:ea typeface="Lato" panose="020F0502020204030203" pitchFamily="34" charset="0"/>
              <a:cs typeface="Lato" panose="020F0502020204030203" pitchFamily="34" charset="0"/>
            </a:endParaRPr>
          </a:p>
        </p:txBody>
      </p:sp>
      <p:pic>
        <p:nvPicPr>
          <p:cNvPr id="9" name="Picture 4" descr="Artistic, Bright, Color, Colored">
            <a:extLst>
              <a:ext uri="{FF2B5EF4-FFF2-40B4-BE49-F238E27FC236}">
                <a16:creationId xmlns:a16="http://schemas.microsoft.com/office/drawing/2014/main" id="{CBAEF574-5F54-418A-A4F8-21F824F5EDD2}"/>
              </a:ext>
            </a:extLst>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7151707" y="4243316"/>
            <a:ext cx="2720375" cy="2267226"/>
          </a:xfrm>
          <a:prstGeom prst="rect">
            <a:avLst/>
          </a:prstGeom>
          <a:noFill/>
          <a:extLst>
            <a:ext uri="{909E8E84-426E-40DD-AFC4-6F175D3DCCD1}">
              <a14:hiddenFill xmlns:a14="http://schemas.microsoft.com/office/drawing/2010/main">
                <a:solidFill>
                  <a:srgbClr val="FFFFFF"/>
                </a:solidFill>
              </a14:hiddenFill>
            </a:ext>
          </a:extLst>
        </p:spPr>
      </p:pic>
      <p:sp>
        <p:nvSpPr>
          <p:cNvPr id="2" name="Footer Placeholder 1"/>
          <p:cNvSpPr>
            <a:spLocks noGrp="1"/>
          </p:cNvSpPr>
          <p:nvPr>
            <p:ph type="ftr" sz="quarter" idx="11"/>
          </p:nvPr>
        </p:nvSpPr>
        <p:spPr/>
        <p:txBody>
          <a:bodyPr/>
          <a:lstStyle/>
          <a:p>
            <a:r>
              <a:rPr lang="en-GB"/>
              <a:t>© PSHE Association 2020</a:t>
            </a:r>
            <a:endParaRPr lang="en-GB" dirty="0"/>
          </a:p>
        </p:txBody>
      </p:sp>
    </p:spTree>
    <p:extLst>
      <p:ext uri="{BB962C8B-B14F-4D97-AF65-F5344CB8AC3E}">
        <p14:creationId xmlns:p14="http://schemas.microsoft.com/office/powerpoint/2010/main" val="593096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838F7C1-D14E-42E7-BBF8-A9EFE28459D3}"/>
              </a:ext>
            </a:extLst>
          </p:cNvPr>
          <p:cNvSpPr>
            <a:spLocks noGrp="1"/>
          </p:cNvSpPr>
          <p:nvPr>
            <p:ph idx="1"/>
          </p:nvPr>
        </p:nvSpPr>
        <p:spPr>
          <a:xfrm>
            <a:off x="464127" y="2397125"/>
            <a:ext cx="6579870" cy="3169285"/>
          </a:xfrm>
        </p:spPr>
        <p:txBody>
          <a:bodyPr/>
          <a:lstStyle/>
          <a:p>
            <a:pPr marL="0" indent="0">
              <a:buNone/>
            </a:pPr>
            <a:r>
              <a:rPr lang="en-GB" dirty="0"/>
              <a:t>Create a teeth brushing guide for younger children. It could include:</a:t>
            </a:r>
          </a:p>
          <a:p>
            <a:pPr marL="0" indent="0">
              <a:buNone/>
            </a:pPr>
            <a:endParaRPr lang="en-GB" sz="400" dirty="0"/>
          </a:p>
          <a:p>
            <a:pPr lvl="1"/>
            <a:r>
              <a:rPr lang="en-GB" sz="3200" dirty="0"/>
              <a:t>Steps to brushing teeth</a:t>
            </a:r>
          </a:p>
          <a:p>
            <a:pPr lvl="1"/>
            <a:r>
              <a:rPr lang="en-GB" sz="3200" dirty="0"/>
              <a:t>Facts about keeping teeth healthy</a:t>
            </a:r>
          </a:p>
        </p:txBody>
      </p:sp>
      <p:sp>
        <p:nvSpPr>
          <p:cNvPr id="4" name="Title 3">
            <a:extLst>
              <a:ext uri="{FF2B5EF4-FFF2-40B4-BE49-F238E27FC236}">
                <a16:creationId xmlns:a16="http://schemas.microsoft.com/office/drawing/2014/main" id="{F66A5A43-C5C2-4B8B-A12E-F139EBF01EBB}"/>
              </a:ext>
            </a:extLst>
          </p:cNvPr>
          <p:cNvSpPr txBox="1">
            <a:spLocks noGrp="1"/>
          </p:cNvSpPr>
          <p:nvPr>
            <p:ph type="title"/>
          </p:nvPr>
        </p:nvSpPr>
        <p:spPr>
          <a:xfrm>
            <a:off x="256309" y="354734"/>
            <a:ext cx="10515600" cy="1325563"/>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More activities</a:t>
            </a:r>
            <a:endParaRPr lang="en-GB" sz="4400" b="1" dirty="0">
              <a:latin typeface="League Spartan" panose="00000800000000000000" pitchFamily="50" charset="0"/>
            </a:endParaRPr>
          </a:p>
        </p:txBody>
      </p:sp>
      <p:pic>
        <p:nvPicPr>
          <p:cNvPr id="5" name="Picture 4">
            <a:extLst>
              <a:ext uri="{FF2B5EF4-FFF2-40B4-BE49-F238E27FC236}">
                <a16:creationId xmlns:a16="http://schemas.microsoft.com/office/drawing/2014/main" id="{7AFD0917-D07E-4E0C-937E-25A1947EC2A6}"/>
              </a:ext>
            </a:extLst>
          </p:cNvPr>
          <p:cNvPicPr>
            <a:picLocks noChangeAspect="1"/>
          </p:cNvPicPr>
          <p:nvPr/>
        </p:nvPicPr>
        <p:blipFill>
          <a:blip r:embed="rId3"/>
          <a:stretch>
            <a:fillRect/>
          </a:stretch>
        </p:blipFill>
        <p:spPr>
          <a:xfrm>
            <a:off x="7418070" y="1590392"/>
            <a:ext cx="4084026" cy="4084026"/>
          </a:xfrm>
          <a:prstGeom prst="rect">
            <a:avLst/>
          </a:prstGeom>
        </p:spPr>
      </p:pic>
      <p:sp>
        <p:nvSpPr>
          <p:cNvPr id="2" name="Footer Placeholder 1"/>
          <p:cNvSpPr>
            <a:spLocks noGrp="1"/>
          </p:cNvSpPr>
          <p:nvPr>
            <p:ph type="ftr" sz="quarter" idx="11"/>
          </p:nvPr>
        </p:nvSpPr>
        <p:spPr/>
        <p:txBody>
          <a:bodyPr/>
          <a:lstStyle/>
          <a:p>
            <a:r>
              <a:rPr lang="en-GB"/>
              <a:t>© PSHE Association 2020</a:t>
            </a:r>
            <a:endParaRPr lang="en-GB" dirty="0"/>
          </a:p>
        </p:txBody>
      </p:sp>
    </p:spTree>
    <p:extLst>
      <p:ext uri="{BB962C8B-B14F-4D97-AF65-F5344CB8AC3E}">
        <p14:creationId xmlns:p14="http://schemas.microsoft.com/office/powerpoint/2010/main" val="37559029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2119</Words>
  <Application>Microsoft Office PowerPoint</Application>
  <PresentationFormat>Widescreen</PresentationFormat>
  <Paragraphs>230</Paragraphs>
  <Slides>19</Slides>
  <Notes>19</Notes>
  <HiddenSlides>7</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19</vt:i4>
      </vt:variant>
    </vt:vector>
  </HeadingPairs>
  <TitlesOfParts>
    <vt:vector size="29" baseType="lpstr">
      <vt:lpstr>Open Sans Semibold</vt:lpstr>
      <vt:lpstr>Gill Sans MT</vt:lpstr>
      <vt:lpstr>Lato</vt:lpstr>
      <vt:lpstr>Arial</vt:lpstr>
      <vt:lpstr>League Spartan</vt:lpstr>
      <vt:lpstr>Calibri</vt:lpstr>
      <vt:lpstr>Open Sans Light</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Food and drink card sort</vt:lpstr>
      <vt:lpstr>PowerPoint Presentation</vt:lpstr>
      <vt:lpstr>PowerPoint Presentation</vt:lpstr>
      <vt:lpstr>PowerPoint Presentation</vt:lpstr>
      <vt:lpstr>PowerPoint Presentation</vt:lpstr>
      <vt:lpstr>Who can help?</vt:lpstr>
      <vt:lpstr>PowerPoint Presentation</vt:lpstr>
      <vt:lpstr>More activities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Lydia Stober</dc:creator>
  <cp:lastModifiedBy>Laura Greaves</cp:lastModifiedBy>
  <cp:revision>102</cp:revision>
  <dcterms:created xsi:type="dcterms:W3CDTF">2020-02-21T14:54:00Z</dcterms:created>
  <dcterms:modified xsi:type="dcterms:W3CDTF">2020-12-22T16:42:24Z</dcterms:modified>
</cp:coreProperties>
</file>