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 id="2147483674" r:id="rId3"/>
    <p:sldMasterId id="2147483688" r:id="rId4"/>
    <p:sldMasterId id="2147483702" r:id="rId5"/>
    <p:sldMasterId id="2147483716" r:id="rId6"/>
    <p:sldMasterId id="2147483730" r:id="rId7"/>
    <p:sldMasterId id="2147483742" r:id="rId8"/>
  </p:sldMasterIdLst>
  <p:notesMasterIdLst>
    <p:notesMasterId r:id="rId26"/>
  </p:notesMasterIdLst>
  <p:sldIdLst>
    <p:sldId id="257" r:id="rId9"/>
    <p:sldId id="278" r:id="rId10"/>
    <p:sldId id="280" r:id="rId11"/>
    <p:sldId id="261" r:id="rId12"/>
    <p:sldId id="259" r:id="rId13"/>
    <p:sldId id="282" r:id="rId14"/>
    <p:sldId id="270" r:id="rId15"/>
    <p:sldId id="283" r:id="rId16"/>
    <p:sldId id="264" r:id="rId17"/>
    <p:sldId id="265" r:id="rId18"/>
    <p:sldId id="272" r:id="rId19"/>
    <p:sldId id="284" r:id="rId20"/>
    <p:sldId id="285" r:id="rId21"/>
    <p:sldId id="286" r:id="rId22"/>
    <p:sldId id="287" r:id="rId23"/>
    <p:sldId id="268" r:id="rId24"/>
    <p:sldId id="288" r:id="rId25"/>
  </p:sldIdLst>
  <p:sldSz cx="12192000" cy="6858000"/>
  <p:notesSz cx="6858000" cy="9144000"/>
  <p:embeddedFontLst>
    <p:embeddedFont>
      <p:font typeface="Calibri" panose="020F0502020204030204" pitchFamily="34" charset="0"/>
      <p:regular r:id="rId27"/>
      <p:bold r:id="rId28"/>
      <p:italic r:id="rId29"/>
      <p:boldItalic r:id="rId30"/>
    </p:embeddedFont>
    <p:embeddedFont>
      <p:font typeface="Calibri Light" panose="020F0302020204030204" pitchFamily="34" charset="0"/>
      <p:regular r:id="rId31"/>
      <p:italic r:id="rId32"/>
    </p:embeddedFont>
    <p:embeddedFont>
      <p:font typeface="Open Sans Light" panose="020B0306030504020204" pitchFamily="34" charset="0"/>
      <p:regular r:id="rId33"/>
      <p:italic r:id="rId34"/>
    </p:embeddedFont>
    <p:embeddedFont>
      <p:font typeface="League Spartan" panose="00000800000000000000" pitchFamily="50" charset="0"/>
      <p:bold r:id="rId35"/>
    </p:embeddedFont>
    <p:embeddedFont>
      <p:font typeface="Gill Sans MT" panose="020B0502020104020203" pitchFamily="34" charset="0"/>
      <p:regular r:id="rId36"/>
      <p:bold r:id="rId37"/>
      <p:italic r:id="rId38"/>
      <p:boldItalic r:id="rId39"/>
    </p:embeddedFont>
    <p:embeddedFont>
      <p:font typeface="Open Sans Extrabold" panose="020B0906030804020204" pitchFamily="34" charset="0"/>
      <p:bold r:id="rId40"/>
      <p:boldItalic r:id="rId41"/>
    </p:embeddedFont>
    <p:embeddedFont>
      <p:font typeface="Lucida Console" panose="020B0609040504020204" pitchFamily="49" charset="0"/>
      <p:regular r:id="rId42"/>
    </p:embeddedFont>
    <p:embeddedFont>
      <p:font typeface="Lato" panose="020F0502020204030203" pitchFamily="34" charset="0"/>
      <p:regular r:id="rId43"/>
      <p:bold r:id="rId44"/>
      <p:italic r:id="rId45"/>
      <p:boldItalic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59"/>
            <p14:sldId id="282"/>
            <p14:sldId id="270"/>
          </p14:sldIdLst>
        </p14:section>
        <p14:section name="Pupil facing slides" id="{6426DDC9-3476-4499-A402-C5047D3C9974}">
          <p14:sldIdLst>
            <p14:sldId id="283"/>
            <p14:sldId id="264"/>
            <p14:sldId id="265"/>
            <p14:sldId id="272"/>
            <p14:sldId id="284"/>
            <p14:sldId id="285"/>
            <p14:sldId id="286"/>
            <p14:sldId id="287"/>
            <p14:sldId id="268"/>
            <p14:sldId id="28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4" clrIdx="1"/>
  <p:cmAuthor id="3" name="Jenny Barksfield" initials="JB" lastIdx="8" clrIdx="2">
    <p:extLst/>
  </p:cmAuthor>
  <p:cmAuthor id="4" name="Jenny Fox" initials="JF" lastIdx="6" clrIdx="3">
    <p:extLst/>
  </p:cmAuthor>
  <p:cmAuthor id="5" name="Bethan Miller" initials="BM" lastIdx="2" clrIdx="4">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91" d="100"/>
          <a:sy n="91" d="100"/>
        </p:scale>
        <p:origin x="135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notesMaster" Target="notesMasters/notesMaster1.xml"/><Relationship Id="rId39" Type="http://schemas.openxmlformats.org/officeDocument/2006/relationships/font" Target="fonts/font13.fntdata"/><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font" Target="fonts/font8.fntdata"/><Relationship Id="rId42" Type="http://schemas.openxmlformats.org/officeDocument/2006/relationships/font" Target="fonts/font16.fntdata"/><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font" Target="fonts/font7.fntdata"/><Relationship Id="rId38" Type="http://schemas.openxmlformats.org/officeDocument/2006/relationships/font" Target="fonts/font12.fntdata"/><Relationship Id="rId46" Type="http://schemas.openxmlformats.org/officeDocument/2006/relationships/font" Target="fonts/font20.fntdata"/><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font" Target="fonts/font3.fntdata"/><Relationship Id="rId41"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font" Target="fonts/font19.fntdata"/><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font" Target="fonts/font2.fntdata"/><Relationship Id="rId36" Type="http://schemas.openxmlformats.org/officeDocument/2006/relationships/font" Target="fonts/font10.fntdata"/><Relationship Id="rId49"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font" Target="fonts/font5.fntdata"/><Relationship Id="rId44" Type="http://schemas.openxmlformats.org/officeDocument/2006/relationships/font" Target="fonts/font18.fntdata"/><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font" Target="fonts/font17.fntdata"/><Relationship Id="rId4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mins)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a:t>Provide each table group with an image of two similar characters (examples could be: Simba and </a:t>
            </a:r>
            <a:r>
              <a:rPr lang="en-GB" b="0" baseline="0" dirty="0" err="1"/>
              <a:t>Nala</a:t>
            </a:r>
            <a:r>
              <a:rPr lang="en-GB" b="0" baseline="0" dirty="0"/>
              <a:t>, Zig and Zag, Bert and Ernie, Dr Chris and Dr X and Peppa Pig and George).  See Resource 1: Group graffiti wall images.  On a large piece of paper (A1) ask pupils to draw or write all the ways that the characters look similar.  Next, write or draw ways that the characters look different.  Are there any other ways that the characters could be similar or different?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It is important that pupils complete this activity individually</a:t>
            </a:r>
            <a:r>
              <a:rPr lang="en-US" baseline="0" dirty="0"/>
              <a:t>. Do</a:t>
            </a:r>
            <a:r>
              <a:rPr lang="en-US" dirty="0"/>
              <a:t> not guide or prompt their answers. When finished, collect in their papers.</a:t>
            </a:r>
            <a:r>
              <a:rPr lang="en-US" baseline="0" dirty="0"/>
              <a:t>  E</a:t>
            </a:r>
            <a:r>
              <a:rPr lang="en-US" dirty="0"/>
              <a:t>xplain you</a:t>
            </a:r>
            <a:r>
              <a:rPr lang="en-US" baseline="0" dirty="0"/>
              <a:t> will </a:t>
            </a:r>
            <a:r>
              <a:rPr lang="en-US" dirty="0"/>
              <a:t>revisit this work at the end of the lesson. </a:t>
            </a:r>
            <a:r>
              <a:rPr lang="en-US" baseline="0" dirty="0"/>
              <a:t> </a:t>
            </a:r>
            <a:r>
              <a:rPr lang="en-US" dirty="0"/>
              <a:t>Look through pupils’ ideas to elicit an understanding of what pupils already know about what</a:t>
            </a:r>
            <a:r>
              <a:rPr lang="en-US" baseline="0" dirty="0"/>
              <a:t> being similar or different means</a:t>
            </a:r>
            <a:r>
              <a:rPr lang="en-US" dirty="0"/>
              <a:t>.</a:t>
            </a: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explaining that this lesson will explore the ways in which we are all the same and the ways in which we are different.</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a:t>
            </a:r>
            <a:r>
              <a:rPr lang="en-GB" sz="1200" b="1" kern="1200" baseline="0" dirty="0">
                <a:solidFill>
                  <a:schemeClr val="tx1"/>
                </a:solidFill>
                <a:effectLst/>
                <a:latin typeface="+mn-lt"/>
                <a:ea typeface="+mn-ea"/>
                <a:cs typeface="+mn-cs"/>
              </a:rPr>
              <a:t> – 5 - 10 mins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Following on from the baseline activity, ask</a:t>
            </a:r>
            <a:r>
              <a:rPr lang="en-GB" sz="1200" kern="1200" baseline="0" dirty="0">
                <a:solidFill>
                  <a:schemeClr val="tx1"/>
                </a:solidFill>
                <a:effectLst/>
                <a:latin typeface="+mn-lt"/>
                <a:ea typeface="+mn-ea"/>
                <a:cs typeface="+mn-cs"/>
              </a:rPr>
              <a:t> pupils to write or draw the different ways that children of their age can be the same and can be different.</a:t>
            </a:r>
            <a:r>
              <a:rPr lang="en-GB" sz="1200" kern="1200" dirty="0">
                <a:solidFill>
                  <a:schemeClr val="tx1"/>
                </a:solidFill>
                <a:effectLst/>
                <a:latin typeface="+mn-lt"/>
                <a:ea typeface="+mn-ea"/>
                <a:cs typeface="+mn-cs"/>
              </a:rPr>
              <a:t> </a:t>
            </a:r>
            <a:r>
              <a:rPr lang="en-GB" sz="1200" kern="1200" baseline="0" dirty="0">
                <a:solidFill>
                  <a:schemeClr val="tx1"/>
                </a:solidFill>
                <a:effectLst/>
                <a:latin typeface="+mn-lt"/>
                <a:ea typeface="+mn-ea"/>
                <a:cs typeface="+mn-cs"/>
              </a:rPr>
              <a:t>If necessary, support pupils with keywords from the vocabulary section on lesson plan.  Remind the class that children can also be the same and different in ways we cannot see (e.g. live in different places, enjoy doing different things outside of school, follow different religions, support different football teams).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Teaching</a:t>
            </a:r>
            <a:r>
              <a:rPr lang="en-GB" sz="1200" b="1" kern="1200" baseline="0" dirty="0">
                <a:solidFill>
                  <a:schemeClr val="tx1"/>
                </a:solidFill>
                <a:effectLst/>
                <a:latin typeface="+mn-lt"/>
                <a:ea typeface="+mn-ea"/>
                <a:cs typeface="+mn-cs"/>
              </a:rPr>
              <a:t> point: </a:t>
            </a:r>
            <a:r>
              <a:rPr lang="en-GB" sz="1200" kern="1200" dirty="0">
                <a:solidFill>
                  <a:schemeClr val="tx1"/>
                </a:solidFill>
                <a:effectLst/>
                <a:latin typeface="+mn-lt"/>
                <a:ea typeface="+mn-ea"/>
                <a:cs typeface="+mn-cs"/>
              </a:rPr>
              <a:t>Explain that we all have things</a:t>
            </a:r>
            <a:r>
              <a:rPr lang="en-GB" sz="1200" kern="1200" baseline="0" dirty="0">
                <a:solidFill>
                  <a:schemeClr val="tx1"/>
                </a:solidFill>
                <a:effectLst/>
                <a:latin typeface="+mn-lt"/>
                <a:ea typeface="+mn-ea"/>
                <a:cs typeface="+mn-cs"/>
              </a:rPr>
              <a:t> about us that are the same as other people but we also have things about us that make us different to others.</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29302015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Similarities and differences: 5 - 10mins</a:t>
            </a:r>
          </a:p>
          <a:p>
            <a:r>
              <a:rPr lang="en-GB" dirty="0"/>
              <a:t>Using the </a:t>
            </a:r>
            <a:r>
              <a:rPr lang="en-GB" i="1" dirty="0"/>
              <a:t>Resource</a:t>
            </a:r>
            <a:r>
              <a:rPr lang="en-GB" i="1" baseline="0" dirty="0"/>
              <a:t> 1:Wonderful Me </a:t>
            </a:r>
            <a:r>
              <a:rPr lang="en-GB" baseline="0" dirty="0"/>
              <a:t>ask pupils to draw or write some of the similarities and differences they share with someone else in the class.</a:t>
            </a:r>
          </a:p>
          <a:p>
            <a:r>
              <a:rPr lang="en-GB" sz="1200" kern="1200" baseline="0" dirty="0">
                <a:solidFill>
                  <a:schemeClr val="tx1"/>
                </a:solidFill>
                <a:effectLst/>
                <a:latin typeface="+mn-lt"/>
                <a:ea typeface="+mn-ea"/>
                <a:cs typeface="+mn-cs"/>
              </a:rPr>
              <a:t>There will be lots of things about them that are the same as other people (that they share in common) and there will also be things that are different and that this is the same in the wider world.</a:t>
            </a:r>
          </a:p>
          <a:p>
            <a:r>
              <a:rPr lang="en-GB" sz="1200" kern="1200" baseline="0" dirty="0">
                <a:solidFill>
                  <a:schemeClr val="tx1"/>
                </a:solidFill>
                <a:effectLst/>
                <a:latin typeface="+mn-lt"/>
                <a:ea typeface="+mn-ea"/>
                <a:cs typeface="+mn-cs"/>
              </a:rPr>
              <a:t>Ask pupils to think about and share the similarities and differences that they couldn’t ‘see’ but still existed.  Remind pupils that we find out about some of these by what people say and do rather than how they look. Reiterate that despite similarities and differences, everyone is still of equal importance.</a:t>
            </a:r>
          </a:p>
          <a:p>
            <a:endParaRPr lang="en-GB" sz="1200" b="1" kern="1200" baseline="0" dirty="0">
              <a:solidFill>
                <a:schemeClr val="tx1"/>
              </a:solidFill>
              <a:effectLst/>
              <a:latin typeface="+mn-lt"/>
              <a:ea typeface="+mn-ea"/>
              <a:cs typeface="+mn-cs"/>
            </a:endParaRPr>
          </a:p>
          <a:p>
            <a:r>
              <a:rPr lang="en-GB" sz="1200" b="1" kern="1200" baseline="0" dirty="0">
                <a:solidFill>
                  <a:schemeClr val="tx1"/>
                </a:solidFill>
                <a:effectLst/>
                <a:latin typeface="+mn-lt"/>
                <a:ea typeface="+mn-ea"/>
                <a:cs typeface="+mn-cs"/>
              </a:rPr>
              <a:t>Teacher note: </a:t>
            </a:r>
            <a:r>
              <a:rPr lang="en-GB" sz="1200" b="0" kern="1200" baseline="0" dirty="0">
                <a:solidFill>
                  <a:schemeClr val="tx1"/>
                </a:solidFill>
                <a:effectLst/>
                <a:latin typeface="+mn-lt"/>
                <a:ea typeface="+mn-ea"/>
                <a:cs typeface="+mn-cs"/>
              </a:rPr>
              <a:t>Remind the class to be sensitive about the feelings of others when they do this kind of ‘sharing’ and to check that it is ok with the other person for it to be shared with the rest of the class.  It may also be helpful to reinforce the appropriate class ground rule. </a:t>
            </a:r>
          </a:p>
          <a:p>
            <a:endParaRPr lang="en-GB" sz="1200" b="0" kern="1200" baseline="0" dirty="0">
              <a:solidFill>
                <a:schemeClr val="tx1"/>
              </a:solidFill>
              <a:effectLst/>
              <a:latin typeface="+mn-lt"/>
              <a:ea typeface="+mn-ea"/>
              <a:cs typeface="+mn-cs"/>
            </a:endParaRPr>
          </a:p>
          <a:p>
            <a:endParaRPr lang="en-GB" sz="1200" kern="1200" baseline="0" dirty="0">
              <a:solidFill>
                <a:schemeClr val="tx1"/>
              </a:solidFill>
              <a:effectLst/>
              <a:latin typeface="+mn-lt"/>
              <a:ea typeface="+mn-ea"/>
              <a:cs typeface="+mn-cs"/>
            </a:endParaRPr>
          </a:p>
          <a:p>
            <a:r>
              <a:rPr lang="en-GB" sz="1200" b="1" kern="1200" baseline="0" dirty="0">
                <a:solidFill>
                  <a:schemeClr val="tx1"/>
                </a:solidFill>
                <a:effectLst/>
                <a:latin typeface="+mn-lt"/>
                <a:ea typeface="+mn-ea"/>
                <a:cs typeface="+mn-cs"/>
              </a:rPr>
              <a:t>Support: </a:t>
            </a:r>
            <a:endParaRPr lang="en-GB" sz="120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Pupils respond on </a:t>
            </a:r>
            <a:r>
              <a:rPr lang="en-GB" sz="1200" b="0" i="1" kern="1200" dirty="0">
                <a:solidFill>
                  <a:schemeClr val="tx1"/>
                </a:solidFill>
                <a:effectLst/>
                <a:latin typeface="+mn-lt"/>
                <a:ea typeface="+mn-ea"/>
                <a:cs typeface="+mn-cs"/>
              </a:rPr>
              <a:t>Resource 3: What is the same and what is different?</a:t>
            </a:r>
            <a:r>
              <a:rPr lang="en-GB" sz="1200" b="0" kern="1200" dirty="0">
                <a:solidFill>
                  <a:schemeClr val="tx1"/>
                </a:solidFill>
                <a:effectLst/>
                <a:latin typeface="+mn-lt"/>
                <a:ea typeface="+mn-ea"/>
                <a:cs typeface="+mn-cs"/>
              </a:rPr>
              <a:t> By putting a tick next to similarities and a cross next to differences that they can see on the picture of two children.</a:t>
            </a:r>
          </a:p>
          <a:p>
            <a:r>
              <a:rPr lang="en-GB" sz="1200" b="1" kern="1200" dirty="0">
                <a:solidFill>
                  <a:schemeClr val="tx1"/>
                </a:solidFill>
                <a:effectLst/>
                <a:latin typeface="+mn-lt"/>
                <a:ea typeface="+mn-ea"/>
                <a:cs typeface="+mn-cs"/>
              </a:rPr>
              <a:t>Challenge: </a:t>
            </a:r>
            <a:endParaRPr lang="en-GB" sz="1200" kern="1200" dirty="0">
              <a:solidFill>
                <a:schemeClr val="tx1"/>
              </a:solidFill>
              <a:effectLst/>
              <a:latin typeface="+mn-lt"/>
              <a:ea typeface="+mn-ea"/>
              <a:cs typeface="+mn-cs"/>
            </a:endParaRPr>
          </a:p>
          <a:p>
            <a:r>
              <a:rPr lang="en-GB" b="0" dirty="0"/>
              <a:t>Pupils</a:t>
            </a:r>
            <a:r>
              <a:rPr lang="en-GB" b="0" baseline="0" dirty="0"/>
              <a:t> respond on </a:t>
            </a:r>
            <a:r>
              <a:rPr lang="en-GB" b="0" i="1" dirty="0"/>
              <a:t>Resource 2: Wonderful Me </a:t>
            </a:r>
            <a:r>
              <a:rPr lang="en-GB" b="0" i="0" dirty="0"/>
              <a:t>by</a:t>
            </a:r>
            <a:r>
              <a:rPr lang="en-GB" b="0" i="0" baseline="0" dirty="0"/>
              <a:t> </a:t>
            </a:r>
            <a:r>
              <a:rPr lang="en-GB" b="0" dirty="0"/>
              <a:t>drawing or writing about all the similarities and differences that they can think of between them and someone else in the class that can’t be seen.</a:t>
            </a:r>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13</a:t>
            </a:fld>
            <a:endParaRPr lang="en-GB" dirty="0">
              <a:solidFill>
                <a:prstClr val="black"/>
              </a:solidFill>
            </a:endParaRPr>
          </a:p>
        </p:txBody>
      </p:sp>
    </p:spTree>
    <p:extLst>
      <p:ext uri="{BB962C8B-B14F-4D97-AF65-F5344CB8AC3E}">
        <p14:creationId xmlns:p14="http://schemas.microsoft.com/office/powerpoint/2010/main" val="32367985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Things that make us different 15 – 20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Ask pupils to think of all the different ways that</a:t>
            </a:r>
            <a:r>
              <a:rPr lang="en-GB" sz="1200" kern="1200" baseline="0" dirty="0">
                <a:solidFill>
                  <a:schemeClr val="tx1"/>
                </a:solidFill>
                <a:effectLst/>
                <a:latin typeface="+mn-lt"/>
                <a:ea typeface="+mn-ea"/>
                <a:cs typeface="+mn-cs"/>
              </a:rPr>
              <a:t> the giraffe is different to all the other animals it meets. How did the reaction of the other animals make the giraffe feel?  Does it matter that the giraffe dances in a different way?  What was it that made him happy in the end.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Teaching</a:t>
            </a:r>
            <a:r>
              <a:rPr lang="en-GB" sz="1200" b="1" kern="1200" baseline="0" dirty="0">
                <a:solidFill>
                  <a:schemeClr val="tx1"/>
                </a:solidFill>
                <a:effectLst/>
                <a:latin typeface="+mn-lt"/>
                <a:ea typeface="+mn-ea"/>
                <a:cs typeface="+mn-cs"/>
              </a:rPr>
              <a:t> point: </a:t>
            </a:r>
            <a:r>
              <a:rPr lang="en-GB" sz="1200" b="0" kern="1200" baseline="0" dirty="0">
                <a:solidFill>
                  <a:schemeClr val="tx1"/>
                </a:solidFill>
                <a:effectLst/>
                <a:latin typeface="+mn-lt"/>
                <a:ea typeface="+mn-ea"/>
                <a:cs typeface="+mn-cs"/>
              </a:rPr>
              <a:t>reinforce that even though the animals all danced in a different way they were all equally important and that is the same with the class</a:t>
            </a:r>
            <a:endParaRPr lang="en-GB" sz="1200" kern="1200" dirty="0">
              <a:solidFill>
                <a:schemeClr val="tx1"/>
              </a:solidFill>
              <a:effectLst/>
              <a:latin typeface="+mn-lt"/>
              <a:ea typeface="+mn-ea"/>
              <a:cs typeface="+mn-cs"/>
            </a:endParaRPr>
          </a:p>
          <a:p>
            <a:endParaRPr lang="en-GB" dirty="0"/>
          </a:p>
          <a:p>
            <a:r>
              <a:rPr lang="en-GB" dirty="0"/>
              <a:t>Alternatively, Elmer by David </a:t>
            </a:r>
            <a:r>
              <a:rPr lang="en-GB" dirty="0" err="1"/>
              <a:t>Mckee</a:t>
            </a:r>
            <a:r>
              <a:rPr lang="en-GB" dirty="0"/>
              <a:t> or Rainbow Fish by Marcus </a:t>
            </a:r>
            <a:r>
              <a:rPr lang="en-GB" dirty="0" err="1"/>
              <a:t>Pfister</a:t>
            </a:r>
            <a:r>
              <a:rPr lang="en-GB" dirty="0"/>
              <a:t> could work well using similar questions.  If using Elmer, ask the pupils why they think ‘When Elmer </a:t>
            </a:r>
            <a:r>
              <a:rPr lang="en-GB" dirty="0" err="1" smtClean="0"/>
              <a:t>rejoined</a:t>
            </a:r>
            <a:r>
              <a:rPr lang="en-GB" dirty="0" smtClean="0"/>
              <a:t> </a:t>
            </a:r>
            <a:r>
              <a:rPr lang="en-GB" dirty="0"/>
              <a:t>the herd, none of the other elephants noticed him.’?</a:t>
            </a:r>
          </a:p>
          <a:p>
            <a:r>
              <a:rPr lang="en-GB" dirty="0"/>
              <a:t>If using Rainbow Fish, ask the pupils why they think the feelings of Rainbow Fish changed ‘When the water around him filled with glimmering scales, he at last felt at home among the other fish.’</a:t>
            </a:r>
          </a:p>
          <a:p>
            <a:endParaRPr lang="en-GB"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14</a:t>
            </a:fld>
            <a:endParaRPr lang="en-GB" dirty="0">
              <a:solidFill>
                <a:prstClr val="black"/>
              </a:solidFill>
            </a:endParaRPr>
          </a:p>
        </p:txBody>
      </p:sp>
    </p:spTree>
    <p:extLst>
      <p:ext uri="{BB962C8B-B14F-4D97-AF65-F5344CB8AC3E}">
        <p14:creationId xmlns:p14="http://schemas.microsoft.com/office/powerpoint/2010/main" val="10806185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 5 mins</a:t>
            </a:r>
          </a:p>
          <a:p>
            <a:r>
              <a:rPr lang="en-GB" i="0" dirty="0"/>
              <a:t>Ask the class to think back to the ‘Giraffes can’t dance’ story or one of the other stories and to identify who the giraffe/Elmer or Rainbow Fish could tell either in school or at home if someone was making them feel unhappy because of their differences. </a:t>
            </a:r>
          </a:p>
          <a:p>
            <a:r>
              <a:rPr lang="en-GB" i="0" dirty="0"/>
              <a:t>Remind</a:t>
            </a:r>
            <a:r>
              <a:rPr lang="en-GB" i="0" baseline="0" dirty="0"/>
              <a:t> the class that it is </a:t>
            </a:r>
            <a:r>
              <a:rPr lang="en-GB" i="0" dirty="0"/>
              <a:t>always best to speak to a parent or a trusted adult in school if they are having trouble with any feelings, big or small, or if they are feeling particularly sad, scared or worried about something. </a:t>
            </a:r>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223448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t>Return pupils’ draw and write graffiti</a:t>
            </a:r>
            <a:r>
              <a:rPr lang="en-US" i="0" baseline="0" dirty="0"/>
              <a:t> wall </a:t>
            </a:r>
            <a:r>
              <a:rPr lang="en-US" i="0" dirty="0"/>
              <a:t>sheets from the start of the lesson. Ask them to now use a different </a:t>
            </a:r>
            <a:r>
              <a:rPr lang="en-US" i="0" dirty="0" err="1"/>
              <a:t>colour</a:t>
            </a:r>
            <a:r>
              <a:rPr lang="en-US" i="0" dirty="0"/>
              <a:t> pen / pencil to make any additions or changes they can to their original drawing, as a result of their learning in today’s lesson.</a:t>
            </a:r>
            <a:r>
              <a:rPr lang="en-US" i="0" baseline="0" dirty="0"/>
              <a:t> </a:t>
            </a: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After the lesson, display everyone’s </a:t>
            </a:r>
            <a:r>
              <a:rPr lang="en-GB" i="1" dirty="0"/>
              <a:t>Wonderful Me </a:t>
            </a:r>
            <a:r>
              <a:rPr lang="en-GB" i="0" dirty="0"/>
              <a:t>on the working wall or similar. </a:t>
            </a: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These activities</a:t>
            </a:r>
            <a:r>
              <a:rPr lang="en-GB" i="0" baseline="0" dirty="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19/12/2019</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19/12/2019</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72015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08258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762949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81146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975134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5487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14129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056368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244791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35427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8660951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45484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564284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1220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72800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22070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18236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0721634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678266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63692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109945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595793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46241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202992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40948903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1080005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52531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0456325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954407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384364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7015224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579234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377494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791396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082867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663294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130414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685413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9372390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0758540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2561920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2564015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242100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97943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314109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31518445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17440175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43852023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724813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5333318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42590986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324482395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227837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260740102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397586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425199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52593893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41769519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68788458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89996964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081443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85268515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4304020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98238038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17068445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a:solidFill>
                <a:prstClr val="black"/>
              </a:solidFill>
            </a:endParaRPr>
          </a:p>
        </p:txBody>
      </p:sp>
      <p:sp>
        <p:nvSpPr>
          <p:cNvPr id="5" name="Footer Placeholder 4"/>
          <p:cNvSpPr>
            <a:spLocks noGrp="1"/>
          </p:cNvSpPr>
          <p:nvPr>
            <p:ph type="ftr" sz="quarter" idx="11"/>
          </p:nvPr>
        </p:nvSpPr>
        <p:spPr/>
        <p:txBody>
          <a:bodyPr/>
          <a:lstStyle/>
          <a:p>
            <a:r>
              <a:rPr lang="en-GB">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5300891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37703172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a:solidFill>
                <a:prstClr val="black"/>
              </a:solidFill>
            </a:endParaRPr>
          </a:p>
        </p:txBody>
      </p:sp>
      <p:sp>
        <p:nvSpPr>
          <p:cNvPr id="5" name="Footer Placeholder 4"/>
          <p:cNvSpPr>
            <a:spLocks noGrp="1"/>
          </p:cNvSpPr>
          <p:nvPr>
            <p:ph type="ftr" sz="quarter" idx="11"/>
          </p:nvPr>
        </p:nvSpPr>
        <p:spPr/>
        <p:txBody>
          <a:bodyPr/>
          <a:lstStyle/>
          <a:p>
            <a:r>
              <a:rPr lang="en-GB">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22613121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a:solidFill>
                <a:prstClr val="black"/>
              </a:solidFill>
            </a:endParaRPr>
          </a:p>
        </p:txBody>
      </p:sp>
      <p:sp>
        <p:nvSpPr>
          <p:cNvPr id="6" name="Footer Placeholder 5"/>
          <p:cNvSpPr>
            <a:spLocks noGrp="1"/>
          </p:cNvSpPr>
          <p:nvPr>
            <p:ph type="ftr" sz="quarter" idx="11"/>
          </p:nvPr>
        </p:nvSpPr>
        <p:spPr/>
        <p:txBody>
          <a:bodyPr/>
          <a:lstStyle/>
          <a:p>
            <a:r>
              <a:rPr lang="en-GB">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95610441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a:solidFill>
                <a:prstClr val="black"/>
              </a:solidFill>
            </a:endParaRPr>
          </a:p>
        </p:txBody>
      </p:sp>
      <p:sp>
        <p:nvSpPr>
          <p:cNvPr id="8" name="Footer Placeholder 7"/>
          <p:cNvSpPr>
            <a:spLocks noGrp="1"/>
          </p:cNvSpPr>
          <p:nvPr>
            <p:ph type="ftr" sz="quarter" idx="11"/>
          </p:nvPr>
        </p:nvSpPr>
        <p:spPr/>
        <p:txBody>
          <a:bodyPr/>
          <a:lstStyle/>
          <a:p>
            <a:r>
              <a:rPr lang="en-GB">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9196195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a:solidFill>
                <a:prstClr val="black"/>
              </a:solidFill>
            </a:endParaRPr>
          </a:p>
        </p:txBody>
      </p:sp>
      <p:sp>
        <p:nvSpPr>
          <p:cNvPr id="4" name="Footer Placeholder 3"/>
          <p:cNvSpPr>
            <a:spLocks noGrp="1"/>
          </p:cNvSpPr>
          <p:nvPr>
            <p:ph type="ftr" sz="quarter" idx="11"/>
          </p:nvPr>
        </p:nvSpPr>
        <p:spPr/>
        <p:txBody>
          <a:bodyPr/>
          <a:lstStyle/>
          <a:p>
            <a:r>
              <a:rPr lang="en-GB">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71103131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51664884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a:solidFill>
                <a:prstClr val="black"/>
              </a:solidFill>
            </a:endParaRPr>
          </a:p>
        </p:txBody>
      </p:sp>
      <p:sp>
        <p:nvSpPr>
          <p:cNvPr id="6" name="Footer Placeholder 5"/>
          <p:cNvSpPr>
            <a:spLocks noGrp="1"/>
          </p:cNvSpPr>
          <p:nvPr>
            <p:ph type="ftr" sz="quarter" idx="11"/>
          </p:nvPr>
        </p:nvSpPr>
        <p:spPr/>
        <p:txBody>
          <a:bodyPr/>
          <a:lstStyle/>
          <a:p>
            <a:r>
              <a:rPr lang="en-GB">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21946298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a:solidFill>
                <a:prstClr val="black"/>
              </a:solidFill>
            </a:endParaRPr>
          </a:p>
        </p:txBody>
      </p:sp>
      <p:sp>
        <p:nvSpPr>
          <p:cNvPr id="6" name="Footer Placeholder 5"/>
          <p:cNvSpPr>
            <a:spLocks noGrp="1"/>
          </p:cNvSpPr>
          <p:nvPr>
            <p:ph type="ftr" sz="quarter" idx="11"/>
          </p:nvPr>
        </p:nvSpPr>
        <p:spPr/>
        <p:txBody>
          <a:bodyPr/>
          <a:lstStyle/>
          <a:p>
            <a:r>
              <a:rPr lang="en-GB">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76326297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a:solidFill>
                <a:prstClr val="black"/>
              </a:solidFill>
            </a:endParaRPr>
          </a:p>
        </p:txBody>
      </p:sp>
      <p:sp>
        <p:nvSpPr>
          <p:cNvPr id="5" name="Footer Placeholder 4"/>
          <p:cNvSpPr>
            <a:spLocks noGrp="1"/>
          </p:cNvSpPr>
          <p:nvPr>
            <p:ph type="ftr" sz="quarter" idx="11"/>
          </p:nvPr>
        </p:nvSpPr>
        <p:spPr/>
        <p:txBody>
          <a:bodyPr/>
          <a:lstStyle/>
          <a:p>
            <a:r>
              <a:rPr lang="en-GB">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64034231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a:solidFill>
                <a:prstClr val="black"/>
              </a:solidFill>
            </a:endParaRPr>
          </a:p>
        </p:txBody>
      </p:sp>
      <p:sp>
        <p:nvSpPr>
          <p:cNvPr id="5" name="Footer Placeholder 4"/>
          <p:cNvSpPr>
            <a:spLocks noGrp="1"/>
          </p:cNvSpPr>
          <p:nvPr>
            <p:ph type="ftr" sz="quarter" idx="11"/>
          </p:nvPr>
        </p:nvSpPr>
        <p:spPr/>
        <p:txBody>
          <a:bodyPr/>
          <a:lstStyle/>
          <a:p>
            <a:r>
              <a:rPr lang="en-GB">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72044447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9166740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68591054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64301615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3094202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90838276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0260058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4487068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8216483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7446626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07752508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8637963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3682644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7.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theme" Target="../theme/theme8.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2164506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37501360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297228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1255294633"/>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110508131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1700032928"/>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504123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www.pshe-association.org.uk/"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44.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56.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0.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3.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9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640468" y="4751350"/>
            <a:ext cx="8635612" cy="1569660"/>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1</a:t>
            </a:r>
          </a:p>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Years 1/2: Sameness and difference</a:t>
            </a:r>
            <a:endParaRPr lang="en-GB" sz="3200" dirty="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Primary Extremism lessons</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2" name="Picture 11">
            <a:extLst>
              <a:ext uri="{FF2B5EF4-FFF2-40B4-BE49-F238E27FC236}">
                <a16:creationId xmlns:a16="http://schemas.microsoft.com/office/drawing/2014/main" id="{B862C034-72DD-4486-8EFA-74F753D238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6080" y="2751621"/>
            <a:ext cx="2408842" cy="3393393"/>
          </a:xfrm>
          <a:prstGeom prst="rect">
            <a:avLst/>
          </a:prstGeom>
        </p:spPr>
      </p:pic>
      <p:sp>
        <p:nvSpPr>
          <p:cNvPr id="11" name="Footer Placeholder 1">
            <a:extLst>
              <a:ext uri="{FF2B5EF4-FFF2-40B4-BE49-F238E27FC236}">
                <a16:creationId xmlns:a16="http://schemas.microsoft.com/office/drawing/2014/main" id="{E83094E2-748D-4647-AFAA-37E35023221A}"/>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5A20ACC-EE22-4C2C-BDCB-76DCEFBEDBD3}"/>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1B36F988-A0F8-424B-BDDD-792C7C67B706}"/>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4" y="1258631"/>
            <a:ext cx="10769586" cy="5149102"/>
          </a:xfrm>
          <a:prstGeom prst="rect">
            <a:avLst/>
          </a:prstGeom>
          <a:noFill/>
        </p:spPr>
        <p:txBody>
          <a:bodyPr wrap="square" rtlCol="0">
            <a:spAutoFit/>
          </a:bodyPr>
          <a:lstStyle/>
          <a:p>
            <a:pPr>
              <a:lnSpc>
                <a:spcPct val="115000"/>
              </a:lnSpc>
              <a:spcAft>
                <a:spcPts val="1000"/>
              </a:spcAft>
            </a:pPr>
            <a:r>
              <a:rPr lang="en-GB" sz="2400" dirty="0">
                <a:solidFill>
                  <a:schemeClr val="bg1"/>
                </a:solidFill>
                <a:ea typeface="Calibri"/>
                <a:cs typeface="Times New Roman"/>
              </a:rPr>
              <a:t>This is the first of a series of four lessons written for primary aged pupils with this particular lesson aimed at KS1.   </a:t>
            </a:r>
          </a:p>
          <a:p>
            <a:pPr>
              <a:lnSpc>
                <a:spcPct val="115000"/>
              </a:lnSpc>
              <a:spcAft>
                <a:spcPts val="1000"/>
              </a:spcAft>
            </a:pPr>
            <a:r>
              <a:rPr lang="en-GB" sz="2400" dirty="0">
                <a:solidFill>
                  <a:schemeClr val="bg1"/>
                </a:solidFill>
                <a:ea typeface="Calibri"/>
                <a:cs typeface="Times New Roman"/>
              </a:rPr>
              <a:t>This lesson aims to enable pupils to recognise some of the similarities and differences they share with others and to reinforce that this is part of everyday life and relationships.  Recognising that they have much more in common with others than their differences, will help pupils to develop attributes which make them less susceptible to prejudiced or extremist narratives.  </a:t>
            </a:r>
          </a:p>
          <a:p>
            <a:pPr>
              <a:lnSpc>
                <a:spcPct val="115000"/>
              </a:lnSpc>
              <a:spcAft>
                <a:spcPts val="1000"/>
              </a:spcAft>
            </a:pPr>
            <a:r>
              <a:rPr lang="en-GB" sz="2400" dirty="0">
                <a:solidFill>
                  <a:schemeClr val="bg1"/>
                </a:solidFill>
                <a:ea typeface="Calibri"/>
                <a:cs typeface="Times New Roman"/>
              </a:rPr>
              <a:t>Each lesson is intended to be delivered to different year groups and therefore should be placed within a suitable context to ensure it is part of a developmental, age-appropriate PSHE education programme. </a:t>
            </a:r>
          </a:p>
          <a:p>
            <a:pPr>
              <a:lnSpc>
                <a:spcPct val="115000"/>
              </a:lnSpc>
              <a:spcAft>
                <a:spcPts val="1000"/>
              </a:spcAft>
            </a:pPr>
            <a:endParaRPr lang="en-GB" sz="2400" dirty="0">
              <a:solidFill>
                <a:schemeClr val="bg1"/>
              </a:solidFill>
              <a:ea typeface="Calibri"/>
              <a:cs typeface="Times New Roman"/>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9" name="Footer Placeholder 1">
            <a:extLst>
              <a:ext uri="{FF2B5EF4-FFF2-40B4-BE49-F238E27FC236}">
                <a16:creationId xmlns:a16="http://schemas.microsoft.com/office/drawing/2014/main" id="{B1B9FC73-94F1-458B-A197-C0C16881C3C3}"/>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5" y="2800357"/>
            <a:ext cx="9270995" cy="375487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1"/>
            <a:endParaRPr lang="en-GB" b="1" dirty="0">
              <a:latin typeface="League Spartan" panose="00000800000000000000" pitchFamily="50"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special things about them that make them who they are</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similarities and differences between themselves and others and the things they have in common</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Recognise how they are all equal despite any differences they may have </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317859"/>
            <a:ext cx="9270995" cy="2292935"/>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the ways in which they are the same and different to others and that there is a great deal they share in common</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1">
            <a:extLst>
              <a:ext uri="{FF2B5EF4-FFF2-40B4-BE49-F238E27FC236}">
                <a16:creationId xmlns:a16="http://schemas.microsoft.com/office/drawing/2014/main" id="{A9A061B1-C118-4D51-9025-354501AE64B6}"/>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dirty="0">
                <a:solidFill>
                  <a:prstClr val="black"/>
                </a:solidFill>
                <a:latin typeface="Arial" panose="020B0604020202020204" pitchFamily="34" charset="0"/>
              </a:rPr>
              <a:t/>
            </a:r>
            <a:br>
              <a:rPr lang="en-GB" altLang="en-US" dirty="0">
                <a:solidFill>
                  <a:prstClr val="black"/>
                </a:solidFill>
                <a:latin typeface="Arial" panose="020B0604020202020204" pitchFamily="34" charset="0"/>
              </a:rPr>
            </a:br>
            <a:endParaRPr lang="en-GB" altLang="en-US" dirty="0">
              <a:solidFill>
                <a:prstClr val="black"/>
              </a:solidFill>
              <a:latin typeface="Arial" panose="020B0604020202020204" pitchFamily="34" charset="0"/>
            </a:endParaRPr>
          </a:p>
        </p:txBody>
      </p:sp>
      <p:sp>
        <p:nvSpPr>
          <p:cNvPr id="6" name="TextBox 5"/>
          <p:cNvSpPr txBox="1"/>
          <p:nvPr/>
        </p:nvSpPr>
        <p:spPr>
          <a:xfrm>
            <a:off x="137750" y="365931"/>
            <a:ext cx="7546540" cy="830997"/>
          </a:xfrm>
          <a:prstGeom prst="rect">
            <a:avLst/>
          </a:prstGeom>
          <a:noFill/>
          <a:ln>
            <a:noFill/>
          </a:ln>
        </p:spPr>
        <p:txBody>
          <a:bodyPr wrap="square" rtlCol="0">
            <a:spAutoFit/>
          </a:bodyPr>
          <a:lstStyle/>
          <a:p>
            <a:r>
              <a:rPr lang="en-GB" sz="48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solidFill>
                  <a:prstClr val="white"/>
                </a:solidFill>
              </a:rPr>
              <a:pPr/>
              <a:t>6</a:t>
            </a:fld>
            <a:endParaRPr lang="en-GB" dirty="0">
              <a:solidFill>
                <a:prstClr val="white"/>
              </a:solidFill>
            </a:endParaRPr>
          </a:p>
        </p:txBody>
      </p:sp>
      <p:sp>
        <p:nvSpPr>
          <p:cNvPr id="16" name="TextBox 15"/>
          <p:cNvSpPr txBox="1"/>
          <p:nvPr/>
        </p:nvSpPr>
        <p:spPr>
          <a:xfrm>
            <a:off x="388762" y="1596412"/>
            <a:ext cx="5494464" cy="2800767"/>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Climate for learning</a:t>
            </a:r>
          </a:p>
          <a:p>
            <a:pPr lvl="3"/>
            <a:endParaRPr lang="en-GB" sz="1100" b="1" dirty="0">
              <a:solidFill>
                <a:prstClr val="black"/>
              </a:solidFill>
              <a:latin typeface="Gill Sans MT" panose="020B0502020104020203" pitchFamily="34" charset="0"/>
            </a:endParaRPr>
          </a:p>
          <a:p>
            <a:pPr lvl="3"/>
            <a:endParaRPr lang="en-GB" sz="1100" b="1" dirty="0">
              <a:solidFill>
                <a:prstClr val="black"/>
              </a:solidFill>
              <a:latin typeface="Gill Sans MT" panose="020B0502020104020203" pitchFamily="34" charset="0"/>
            </a:endParaRP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lvl="3"/>
            <a:endParaRPr lang="en-GB" sz="1600" b="1" dirty="0">
              <a:solidFill>
                <a:prstClr val="black"/>
              </a:solidFill>
              <a:latin typeface="Gill Sans MT" panose="020B0502020104020203" pitchFamily="34" charset="0"/>
            </a:endParaRPr>
          </a:p>
          <a:p>
            <a:pPr lvl="3"/>
            <a:endParaRPr lang="en-GB" sz="400" b="1" dirty="0">
              <a:solidFill>
                <a:prstClr val="black"/>
              </a:solidFill>
              <a:latin typeface="Gill Sans MT" panose="020B050202010402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146" y="1714119"/>
            <a:ext cx="887768" cy="887768"/>
          </a:xfrm>
          <a:prstGeom prst="rect">
            <a:avLst/>
          </a:prstGeom>
        </p:spPr>
      </p:pic>
      <p:sp>
        <p:nvSpPr>
          <p:cNvPr id="21" name="TextBox 20"/>
          <p:cNvSpPr txBox="1"/>
          <p:nvPr/>
        </p:nvSpPr>
        <p:spPr>
          <a:xfrm>
            <a:off x="6317430" y="268738"/>
            <a:ext cx="5541326" cy="4577343"/>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Resources required</a:t>
            </a:r>
          </a:p>
          <a:p>
            <a:pPr lvl="3"/>
            <a:endParaRPr lang="en-GB" sz="800" b="1" dirty="0">
              <a:solidFill>
                <a:prstClr val="black"/>
              </a:solidFill>
              <a:latin typeface="Gill Sans MT" panose="020B050202010402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A box or envelope for anonymous questions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Flipchart paper and pens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Pens and pencils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1: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Group graffiti wall images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2: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Wonderful me</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Differences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Story book: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Giraffes can’t dance by Giles</a:t>
            </a:r>
            <a:br>
              <a:rPr lang="en-GB" b="1" i="1" dirty="0">
                <a:solidFill>
                  <a:prstClr val="black"/>
                </a:solidFill>
                <a:latin typeface="Lato" panose="020F0502020204030203" pitchFamily="34" charset="0"/>
                <a:ea typeface="Lato" panose="020F0502020204030203" pitchFamily="34" charset="0"/>
                <a:cs typeface="Lato" panose="020F0502020204030203" pitchFamily="34" charset="0"/>
              </a:rPr>
            </a:br>
            <a:r>
              <a:rPr lang="en-GB" b="1" i="1" dirty="0" err="1">
                <a:solidFill>
                  <a:prstClr val="black"/>
                </a:solidFill>
                <a:latin typeface="Lato" panose="020F0502020204030203" pitchFamily="34" charset="0"/>
                <a:ea typeface="Lato" panose="020F0502020204030203" pitchFamily="34" charset="0"/>
                <a:cs typeface="Lato" panose="020F0502020204030203" pitchFamily="34" charset="0"/>
              </a:rPr>
              <a:t>Andreae</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 Elmer by David McKee; Rainbow Fish by Marcus Pfister</a:t>
            </a: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3166" y="397002"/>
            <a:ext cx="928626" cy="603511"/>
          </a:xfrm>
          <a:prstGeom prst="rect">
            <a:avLst/>
          </a:prstGeom>
        </p:spPr>
      </p:pic>
      <p:sp>
        <p:nvSpPr>
          <p:cNvPr id="23" name="TextBox 22"/>
          <p:cNvSpPr txBox="1"/>
          <p:nvPr/>
        </p:nvSpPr>
        <p:spPr>
          <a:xfrm>
            <a:off x="365767" y="4630775"/>
            <a:ext cx="5517459" cy="1846659"/>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3200" b="1" dirty="0">
                <a:solidFill>
                  <a:prstClr val="black"/>
                </a:solidFill>
                <a:latin typeface="Gill Sans MT" panose="020B0502020104020203" pitchFamily="34" charset="0"/>
              </a:rPr>
              <a:t>Duration</a:t>
            </a:r>
          </a:p>
          <a:p>
            <a:pPr lvl="3"/>
            <a:endParaRPr lang="en-GB" sz="400" b="1" dirty="0">
              <a:solidFill>
                <a:prstClr val="black"/>
              </a:solidFill>
              <a:latin typeface="Gill Sans MT" panose="020B0502020104020203" pitchFamily="34" charset="0"/>
            </a:endParaRPr>
          </a:p>
          <a:p>
            <a:pPr lvl="3">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This lesson has been designed to be taught as a 60 minute PSHE education lesson.</a:t>
            </a: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77387" y="4795813"/>
            <a:ext cx="817394" cy="1611545"/>
          </a:xfrm>
          <a:prstGeom prst="rect">
            <a:avLst/>
          </a:prstGeom>
        </p:spPr>
      </p:pic>
      <p:sp>
        <p:nvSpPr>
          <p:cNvPr id="24" name="TextBox 23"/>
          <p:cNvSpPr txBox="1"/>
          <p:nvPr/>
        </p:nvSpPr>
        <p:spPr>
          <a:xfrm>
            <a:off x="609811" y="560446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9" name="TextBox 18"/>
          <p:cNvSpPr txBox="1"/>
          <p:nvPr/>
        </p:nvSpPr>
        <p:spPr>
          <a:xfrm>
            <a:off x="6317430" y="5069768"/>
            <a:ext cx="5541327" cy="1384995"/>
          </a:xfrm>
          <a:prstGeom prst="rect">
            <a:avLst/>
          </a:prstGeom>
          <a:solidFill>
            <a:schemeClr val="bg1"/>
          </a:solidFill>
        </p:spPr>
        <p:txBody>
          <a:bodyPr wrap="square" rtlCol="0">
            <a:spAutoFit/>
          </a:bodyPr>
          <a:lstStyle/>
          <a:p>
            <a:pPr lvl="3"/>
            <a:r>
              <a:rPr lang="en-GB" sz="2800" b="1" dirty="0">
                <a:solidFill>
                  <a:prstClr val="black"/>
                </a:solidFill>
                <a:latin typeface="Lato" panose="020B0604020202020204" charset="0"/>
                <a:ea typeface="Lato" panose="020B0604020202020204" charset="0"/>
                <a:cs typeface="Lato" panose="020B0604020202020204" charset="0"/>
              </a:rPr>
              <a:t>Further guidance</a:t>
            </a:r>
          </a:p>
          <a:p>
            <a:pPr lvl="3">
              <a:buSzPct val="202000"/>
            </a:pPr>
            <a:r>
              <a:rPr lang="en-GB" b="1" dirty="0">
                <a:solidFill>
                  <a:prstClr val="black"/>
                </a:solidFill>
                <a:latin typeface="Lato" panose="020B0604020202020204" charset="0"/>
                <a:ea typeface="Lato" panose="020B0604020202020204" charset="0"/>
                <a:cs typeface="Lato" panose="020B0604020202020204" charset="0"/>
              </a:rPr>
              <a:t>Members of the PSHE Association can access our website for further guidance </a:t>
            </a:r>
            <a:r>
              <a:rPr lang="en-GB" b="1" dirty="0">
                <a:solidFill>
                  <a:prstClr val="black"/>
                </a:solidFill>
                <a:latin typeface="Lato" panose="020B0604020202020204" charset="0"/>
                <a:ea typeface="Lato" panose="020B0604020202020204" charset="0"/>
                <a:cs typeface="Lato" panose="020B0604020202020204" charset="0"/>
                <a:hlinkClick r:id="rId7"/>
              </a:rPr>
              <a:t>www.pshe-association.org.uk</a:t>
            </a:r>
            <a:endParaRPr lang="en-GB" sz="2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2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483167" y="5288037"/>
            <a:ext cx="1094363" cy="710172"/>
          </a:xfrm>
          <a:prstGeom prst="rect">
            <a:avLst/>
          </a:prstGeom>
        </p:spPr>
      </p:pic>
      <p:sp>
        <p:nvSpPr>
          <p:cNvPr id="17" name="Footer Placeholder 1">
            <a:extLst>
              <a:ext uri="{FF2B5EF4-FFF2-40B4-BE49-F238E27FC236}">
                <a16:creationId xmlns:a16="http://schemas.microsoft.com/office/drawing/2014/main" id="{9D59BF81-C202-4B03-95F3-F560812C726C}"/>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27841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1997889280"/>
              </p:ext>
            </p:extLst>
          </p:nvPr>
        </p:nvGraphicFramePr>
        <p:xfrm>
          <a:off x="375138" y="1195360"/>
          <a:ext cx="11441723" cy="5312464"/>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279525">
                  <a:extLst>
                    <a:ext uri="{9D8B030D-6E8A-4147-A177-3AD203B41FA5}">
                      <a16:colId xmlns:a16="http://schemas.microsoft.com/office/drawing/2014/main" val="2234187062"/>
                    </a:ext>
                  </a:extLst>
                </a:gridCol>
                <a:gridCol w="1656080">
                  <a:extLst>
                    <a:ext uri="{9D8B030D-6E8A-4147-A177-3AD203B41FA5}">
                      <a16:colId xmlns:a16="http://schemas.microsoft.com/office/drawing/2014/main" val="3063766827"/>
                    </a:ext>
                  </a:extLst>
                </a:gridCol>
              </a:tblGrid>
              <a:tr h="493747">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672516">
                <a:tc>
                  <a:txBody>
                    <a:bodyPr/>
                    <a:lstStyle/>
                    <a:p>
                      <a:pPr marL="342900" indent="-342900">
                        <a:buAutoNum type="arabicPeriod"/>
                      </a:pPr>
                      <a:r>
                        <a:rPr lang="en-GB" sz="1800" dirty="0">
                          <a:latin typeface="League Spartan" panose="00000800000000000000" pitchFamily="50" charset="0"/>
                        </a:rPr>
                        <a:t>Baseline</a:t>
                      </a:r>
                      <a:r>
                        <a:rPr lang="en-GB" sz="1800" baseline="0" dirty="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a:t>
                      </a:r>
                      <a:r>
                        <a:rPr lang="en-GB" sz="1600" baseline="0" dirty="0">
                          <a:latin typeface="Lato" panose="020F0502020204030203" pitchFamily="34" charset="0"/>
                          <a:ea typeface="Lato" panose="020F0502020204030203" pitchFamily="34" charset="0"/>
                          <a:cs typeface="Lato" panose="020F0502020204030203" pitchFamily="34" charset="0"/>
                        </a:rPr>
                        <a:t> draw or write on their group graffiti wall things that are the same or different about two characters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474858058"/>
                  </a:ext>
                </a:extLst>
              </a:tr>
              <a:tr h="672516">
                <a:tc>
                  <a:txBody>
                    <a:bodyPr/>
                    <a:lstStyle/>
                    <a:p>
                      <a:r>
                        <a:rPr lang="en-GB" sz="1800" dirty="0">
                          <a:latin typeface="League Spartan" panose="00000800000000000000" pitchFamily="50" charset="0"/>
                        </a:rPr>
                        <a:t>2. Similarities and differences</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identify some similarities and differences between children of their age</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346566372"/>
                  </a:ext>
                </a:extLst>
              </a:tr>
              <a:tr h="672516">
                <a:tc>
                  <a:txBody>
                    <a:bodyPr/>
                    <a:lstStyle/>
                    <a:p>
                      <a:r>
                        <a:rPr lang="en-GB" sz="1800" dirty="0">
                          <a:latin typeface="League Spartan" panose="00000800000000000000" pitchFamily="50" charset="0"/>
                        </a:rPr>
                        <a:t>3. Paired</a:t>
                      </a:r>
                      <a:r>
                        <a:rPr lang="en-GB" sz="1800" baseline="0" dirty="0">
                          <a:latin typeface="League Spartan" panose="00000800000000000000" pitchFamily="50" charset="0"/>
                        </a:rPr>
                        <a:t> discussion</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identify ways in which they are different/same as another pupil</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62548691"/>
                  </a:ext>
                </a:extLst>
              </a:tr>
              <a:tr h="759208">
                <a:tc>
                  <a:txBody>
                    <a:bodyPr/>
                    <a:lstStyle/>
                    <a:p>
                      <a:r>
                        <a:rPr lang="en-GB" sz="1800" dirty="0">
                          <a:latin typeface="League Spartan" panose="00000800000000000000" pitchFamily="50" charset="0"/>
                        </a:rPr>
                        <a:t>4. Story</a:t>
                      </a:r>
                      <a:r>
                        <a:rPr lang="en-GB" sz="1800" baseline="0" dirty="0">
                          <a:latin typeface="League Spartan" panose="00000800000000000000" pitchFamily="50" charset="0"/>
                        </a:rPr>
                        <a:t> telling</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a:t>
                      </a:r>
                      <a:r>
                        <a:rPr lang="en-GB" sz="1600" baseline="0" dirty="0">
                          <a:latin typeface="Lato" panose="020F0502020204030203" pitchFamily="34" charset="0"/>
                          <a:ea typeface="Lato" panose="020F0502020204030203" pitchFamily="34" charset="0"/>
                          <a:cs typeface="Lato" panose="020F0502020204030203" pitchFamily="34" charset="0"/>
                        </a:rPr>
                        <a:t> listen to ‘Giraffes can’t dance’ and consider the reaction of the other animals to the giraffe because he was different</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15-20 MINS</a:t>
                      </a:r>
                    </a:p>
                  </a:txBody>
                  <a:tcPr anchor="ctr">
                    <a:solidFill>
                      <a:schemeClr val="bg1"/>
                    </a:solidFill>
                  </a:tcPr>
                </a:tc>
                <a:extLst>
                  <a:ext uri="{0D108BD9-81ED-4DB2-BD59-A6C34878D82A}">
                    <a16:rowId xmlns:a16="http://schemas.microsoft.com/office/drawing/2014/main" val="1658251162"/>
                  </a:ext>
                </a:extLst>
              </a:tr>
              <a:tr h="672516">
                <a:tc>
                  <a:txBody>
                    <a:bodyPr/>
                    <a:lstStyle/>
                    <a:p>
                      <a:r>
                        <a:rPr lang="en-GB" sz="1800" dirty="0">
                          <a:latin typeface="League Spartan" panose="00000800000000000000" pitchFamily="50" charset="0"/>
                        </a:rPr>
                        <a:t>5. Plenary/signposting</a:t>
                      </a:r>
                      <a:r>
                        <a:rPr lang="en-GB" sz="1800" baseline="0" dirty="0">
                          <a:latin typeface="League Spartan" panose="00000800000000000000" pitchFamily="50" charset="0"/>
                        </a:rPr>
                        <a:t> support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a:t>
                      </a:r>
                      <a:r>
                        <a:rPr lang="en-GB" sz="1600" baseline="0" dirty="0">
                          <a:latin typeface="Lato" panose="020F0502020204030203" pitchFamily="34" charset="0"/>
                          <a:ea typeface="Lato" panose="020F0502020204030203" pitchFamily="34" charset="0"/>
                          <a:cs typeface="Lato" panose="020F0502020204030203" pitchFamily="34" charset="0"/>
                        </a:rPr>
                        <a:t> identify who to tell if someone is being unkind to them because of a difference</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672516">
                <a:tc>
                  <a:txBody>
                    <a:bodyPr/>
                    <a:lstStyle/>
                    <a:p>
                      <a:r>
                        <a:rPr lang="en-GB" sz="1800" dirty="0">
                          <a:latin typeface="League Spartan" panose="00000800000000000000" pitchFamily="50" charset="0"/>
                        </a:rPr>
                        <a:t>6.</a:t>
                      </a:r>
                      <a:r>
                        <a:rPr lang="en-GB" sz="1800" baseline="0" dirty="0">
                          <a:latin typeface="League Spartan" panose="00000800000000000000" pitchFamily="50" charset="0"/>
                        </a:rPr>
                        <a:t> Endpoint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return to baseline assessment and add to or amend it in light of their new learning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0006"/>
                  </a:ext>
                </a:extLst>
              </a:tr>
              <a:tr h="672516">
                <a:tc>
                  <a:txBody>
                    <a:bodyPr/>
                    <a:lstStyle/>
                    <a:p>
                      <a:r>
                        <a:rPr lang="en-GB" sz="1800" dirty="0">
                          <a:latin typeface="League Spartan" panose="00000800000000000000" pitchFamily="50" charset="0"/>
                        </a:rPr>
                        <a:t>7. Extension (optional)</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interview two</a:t>
                      </a:r>
                      <a:r>
                        <a:rPr lang="en-GB" sz="1600" baseline="0" dirty="0">
                          <a:latin typeface="Lato" panose="020F0502020204030203" pitchFamily="34" charset="0"/>
                          <a:ea typeface="Lato" panose="020F0502020204030203" pitchFamily="34" charset="0"/>
                          <a:cs typeface="Lato" panose="020F0502020204030203" pitchFamily="34" charset="0"/>
                        </a:rPr>
                        <a:t> </a:t>
                      </a:r>
                      <a:r>
                        <a:rPr lang="en-GB" sz="1600" dirty="0">
                          <a:latin typeface="Lato" panose="020F0502020204030203" pitchFamily="34" charset="0"/>
                          <a:ea typeface="Lato" panose="020F0502020204030203" pitchFamily="34" charset="0"/>
                          <a:cs typeface="Lato" panose="020F0502020204030203" pitchFamily="34" charset="0"/>
                        </a:rPr>
                        <a:t>adults in school about</a:t>
                      </a:r>
                      <a:r>
                        <a:rPr lang="en-GB" sz="1600" baseline="0" dirty="0">
                          <a:latin typeface="Lato" panose="020F0502020204030203" pitchFamily="34" charset="0"/>
                          <a:ea typeface="Lato" panose="020F0502020204030203" pitchFamily="34" charset="0"/>
                          <a:cs typeface="Lato" panose="020F0502020204030203" pitchFamily="34" charset="0"/>
                        </a:rPr>
                        <a:t> differences and similarities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0007"/>
                  </a:ext>
                </a:extLst>
              </a:tr>
            </a:tbl>
          </a:graphicData>
        </a:graphic>
      </p:graphicFrame>
      <p:sp>
        <p:nvSpPr>
          <p:cNvPr id="9" name="TextBox 8"/>
          <p:cNvSpPr txBox="1"/>
          <p:nvPr/>
        </p:nvSpPr>
        <p:spPr>
          <a:xfrm>
            <a:off x="9977120" y="335848"/>
            <a:ext cx="1554480" cy="707886"/>
          </a:xfrm>
          <a:prstGeom prst="rect">
            <a:avLst/>
          </a:prstGeom>
          <a:solidFill>
            <a:srgbClr val="95519E"/>
          </a:solidFill>
          <a:ln>
            <a:solidFill>
              <a:schemeClr val="bg1"/>
            </a:solidFill>
            <a:prstDash val="dash"/>
          </a:ln>
        </p:spPr>
        <p:txBody>
          <a:bodyPr wrap="square" rtlCol="0" anchor="ctr" anchorCtr="1">
            <a:spAutoFit/>
          </a:bodyPr>
          <a:lstStyle/>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7" name="Footer Placeholder 1">
            <a:extLst>
              <a:ext uri="{FF2B5EF4-FFF2-40B4-BE49-F238E27FC236}">
                <a16:creationId xmlns:a16="http://schemas.microsoft.com/office/drawing/2014/main" id="{569C7847-002E-4BBB-BBDE-F034FD7C775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3108543"/>
          </a:xfrm>
          <a:prstGeom prst="rect">
            <a:avLst/>
          </a:prstGeom>
          <a:noFill/>
        </p:spPr>
        <p:txBody>
          <a:bodyPr wrap="square" rtlCol="0">
            <a:spAutoFit/>
          </a:bodyPr>
          <a:lstStyle/>
          <a:p>
            <a:pPr algn="ctr">
              <a:defRPr/>
            </a:pPr>
            <a:r>
              <a:rPr lang="en-GB" sz="6000" b="1" dirty="0">
                <a:solidFill>
                  <a:prstClr val="black"/>
                </a:solidFill>
                <a:latin typeface="League Spartan" panose="00000800000000000000" pitchFamily="50" charset="0"/>
              </a:rPr>
              <a:t>Lesson 1:</a:t>
            </a:r>
          </a:p>
          <a:p>
            <a:pPr algn="ctr">
              <a:defRPr/>
            </a:pPr>
            <a:r>
              <a:rPr lang="en-GB" sz="6000" b="1" dirty="0">
                <a:solidFill>
                  <a:srgbClr val="95519E"/>
                </a:solidFill>
                <a:latin typeface="League Spartan" panose="00000800000000000000" pitchFamily="50" charset="0"/>
              </a:rPr>
              <a:t> Same/different </a:t>
            </a:r>
          </a:p>
          <a:p>
            <a:pPr algn="ctr">
              <a:defRPr/>
            </a:pPr>
            <a:endParaRPr lang="en-GB" sz="4800" b="1" dirty="0">
              <a:solidFill>
                <a:prstClr val="black"/>
              </a:solidFill>
              <a:latin typeface="League Spartan" panose="00000800000000000000" pitchFamily="50" charset="0"/>
            </a:endParaRPr>
          </a:p>
          <a:p>
            <a:pPr algn="ctr">
              <a:defRPr/>
            </a:pPr>
            <a:endParaRPr lang="en-GB" sz="2800" b="1" dirty="0">
              <a:solidFill>
                <a:prstClr val="black"/>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8</a:t>
            </a:fld>
            <a:endParaRPr dirty="0">
              <a:solidFill>
                <a:prstClr val="black"/>
              </a:solidFill>
            </a:endParaRPr>
          </a:p>
        </p:txBody>
      </p:sp>
      <p:pic>
        <p:nvPicPr>
          <p:cNvPr id="6" name="Picture 5">
            <a:extLst>
              <a:ext uri="{FF2B5EF4-FFF2-40B4-BE49-F238E27FC236}">
                <a16:creationId xmlns:a16="http://schemas.microsoft.com/office/drawing/2014/main" id="{EA296582-A1C0-453F-8A24-21B173E62E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80796" y="148751"/>
            <a:ext cx="3239246" cy="3280249"/>
          </a:xfrm>
          <a:prstGeom prst="rect">
            <a:avLst/>
          </a:prstGeom>
        </p:spPr>
      </p:pic>
      <p:sp>
        <p:nvSpPr>
          <p:cNvPr id="7" name="Footer Placeholder 4">
            <a:extLst>
              <a:ext uri="{FF2B5EF4-FFF2-40B4-BE49-F238E27FC236}">
                <a16:creationId xmlns:a16="http://schemas.microsoft.com/office/drawing/2014/main" id="{476A0F3C-A295-4495-ADC2-CC9D93ADE129}"/>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81495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7" name="Footer Placeholder 4">
            <a:extLst>
              <a:ext uri="{FF2B5EF4-FFF2-40B4-BE49-F238E27FC236}">
                <a16:creationId xmlns:a16="http://schemas.microsoft.com/office/drawing/2014/main" id="{7922C721-1281-4179-BBAF-D6CCE3855D9F}"/>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75724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21994"/>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Starting point lesson slide</a:t>
            </a:r>
          </a:p>
        </p:txBody>
      </p:sp>
      <p:sp>
        <p:nvSpPr>
          <p:cNvPr id="8" name="TextBox 7"/>
          <p:cNvSpPr txBox="1"/>
          <p:nvPr/>
        </p:nvSpPr>
        <p:spPr>
          <a:xfrm>
            <a:off x="697347" y="4184880"/>
            <a:ext cx="10304086" cy="2477601"/>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or write all the ways that the characters look similar</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Draw or write all the ways that the characters look different</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Are there any other ways that the characters could be similar or different? </a:t>
            </a:r>
          </a:p>
          <a:p>
            <a:endParaRPr lang="en-US" sz="2400" b="1" dirty="0"/>
          </a:p>
          <a:p>
            <a:endParaRPr lang="en-US" sz="11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026015" y="535330"/>
            <a:ext cx="136525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Footer Placeholder 4">
            <a:extLst>
              <a:ext uri="{FF2B5EF4-FFF2-40B4-BE49-F238E27FC236}">
                <a16:creationId xmlns:a16="http://schemas.microsoft.com/office/drawing/2014/main" id="{7863720A-2AA3-408D-AD3B-5847EAC9139E}"/>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4" name="Picture 3">
            <a:extLst>
              <a:ext uri="{FF2B5EF4-FFF2-40B4-BE49-F238E27FC236}">
                <a16:creationId xmlns:a16="http://schemas.microsoft.com/office/drawing/2014/main" id="{E3999377-A7B9-4ADB-BDE5-B481EE8CDC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9786" y="1663773"/>
            <a:ext cx="2116674" cy="2023279"/>
          </a:xfrm>
          <a:prstGeom prst="rect">
            <a:avLst/>
          </a:prstGeom>
        </p:spPr>
      </p:pic>
      <p:pic>
        <p:nvPicPr>
          <p:cNvPr id="5" name="Picture 4">
            <a:extLst>
              <a:ext uri="{FF2B5EF4-FFF2-40B4-BE49-F238E27FC236}">
                <a16:creationId xmlns:a16="http://schemas.microsoft.com/office/drawing/2014/main" id="{9F498427-B0B0-4CAC-B085-55AFD7D60B4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6584876" y="1235444"/>
            <a:ext cx="1818501" cy="3005427"/>
          </a:xfrm>
          <a:prstGeom prst="rect">
            <a:avLst/>
          </a:prstGeom>
        </p:spPr>
      </p:pic>
      <p:pic>
        <p:nvPicPr>
          <p:cNvPr id="6" name="Picture 5">
            <a:extLst>
              <a:ext uri="{FF2B5EF4-FFF2-40B4-BE49-F238E27FC236}">
                <a16:creationId xmlns:a16="http://schemas.microsoft.com/office/drawing/2014/main" id="{98E5A77A-10F5-4B8E-8B85-C26C7F90F00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11793" y="2342857"/>
            <a:ext cx="2067340" cy="2592099"/>
          </a:xfrm>
          <a:prstGeom prst="rect">
            <a:avLst/>
          </a:prstGeom>
        </p:spPr>
      </p:pic>
      <p:pic>
        <p:nvPicPr>
          <p:cNvPr id="7" name="Picture 6">
            <a:extLst>
              <a:ext uri="{FF2B5EF4-FFF2-40B4-BE49-F238E27FC236}">
                <a16:creationId xmlns:a16="http://schemas.microsoft.com/office/drawing/2014/main" id="{27D50A66-3904-4EB2-A1B0-BCFFC2B8580A}"/>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5400000">
            <a:off x="957227" y="1402316"/>
            <a:ext cx="1908464" cy="2661009"/>
          </a:xfrm>
          <a:prstGeom prst="rect">
            <a:avLst/>
          </a:prstGeom>
        </p:spPr>
      </p:pic>
    </p:spTree>
    <p:extLst>
      <p:ext uri="{BB962C8B-B14F-4D97-AF65-F5344CB8AC3E}">
        <p14:creationId xmlns:p14="http://schemas.microsoft.com/office/powerpoint/2010/main" val="57663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9664" y="2648944"/>
            <a:ext cx="11279287" cy="3370153"/>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special things about us that make us who we are</a:t>
            </a:r>
          </a:p>
          <a:p>
            <a:pPr lvl="1">
              <a:lnSpc>
                <a:spcPct val="150000"/>
              </a:lnSpc>
              <a:buSzPct val="202000"/>
            </a:pP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similarities and differences between ourselves and others and the things we have in common</a:t>
            </a:r>
          </a:p>
          <a:p>
            <a:pPr lvl="1">
              <a:buSzPct val="202000"/>
            </a:pP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Recognise how we are all equal despite our differences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385590" y="418911"/>
            <a:ext cx="9452757" cy="1077218"/>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ways in which we are the same and different</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754" y="419816"/>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580754" y="1997512"/>
            <a:ext cx="877333" cy="1001704"/>
          </a:xfrm>
          <a:prstGeom prst="rect">
            <a:avLst/>
          </a:prstGeom>
        </p:spPr>
      </p:pic>
      <p:sp>
        <p:nvSpPr>
          <p:cNvPr id="8" name="Footer Placeholder 4">
            <a:extLst>
              <a:ext uri="{FF2B5EF4-FFF2-40B4-BE49-F238E27FC236}">
                <a16:creationId xmlns:a16="http://schemas.microsoft.com/office/drawing/2014/main" id="{4A176481-567F-457C-B6F9-DB7A24B3FBBF}"/>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80474" y="1703557"/>
            <a:ext cx="4705011" cy="630942"/>
          </a:xfrm>
          <a:prstGeom prst="rect">
            <a:avLst/>
          </a:prstGeom>
          <a:noFill/>
        </p:spPr>
        <p:txBody>
          <a:bodyPr wrap="square" rtlCol="0">
            <a:spAutoFit/>
          </a:bodyPr>
          <a:lstStyle/>
          <a:p>
            <a:endParaRPr lang="en-US" sz="2400" b="1" dirty="0">
              <a:solidFill>
                <a:prstClr val="black"/>
              </a:solidFill>
            </a:endParaRPr>
          </a:p>
          <a:p>
            <a:endParaRPr lang="en-US" sz="1100" b="1" dirty="0">
              <a:solidFill>
                <a:prstClr val="black"/>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12</a:t>
            </a:fld>
            <a:endParaRPr dirty="0">
              <a:solidFill>
                <a:prstClr val="black"/>
              </a:solidFill>
            </a:endParaRPr>
          </a:p>
        </p:txBody>
      </p:sp>
      <p:sp>
        <p:nvSpPr>
          <p:cNvPr id="6" name="TextBox 5"/>
          <p:cNvSpPr txBox="1"/>
          <p:nvPr/>
        </p:nvSpPr>
        <p:spPr>
          <a:xfrm>
            <a:off x="7000240" y="2760911"/>
            <a:ext cx="4484077" cy="3785652"/>
          </a:xfrm>
          <a:prstGeom prst="rect">
            <a:avLst/>
          </a:prstGeom>
          <a:noFill/>
        </p:spPr>
        <p:txBody>
          <a:bodyPr wrap="square" rtlCol="0">
            <a:spAutoFit/>
          </a:bodyPr>
          <a:lstStyle/>
          <a:p>
            <a:pPr algn="ctr"/>
            <a:r>
              <a:rPr lang="en-GB" sz="4800" b="1" dirty="0">
                <a:solidFill>
                  <a:prstClr val="white"/>
                </a:solidFill>
                <a:latin typeface="League Spartan" panose="020B0604020202020204" charset="0"/>
                <a:ea typeface="Lato" panose="020B0604020202020204" charset="0"/>
                <a:cs typeface="Lato" panose="020B0604020202020204" charset="0"/>
              </a:rPr>
              <a:t>Which feelings might we have every day?</a:t>
            </a:r>
          </a:p>
        </p:txBody>
      </p:sp>
      <p:sp>
        <p:nvSpPr>
          <p:cNvPr id="9" name="Oval Callout 8"/>
          <p:cNvSpPr/>
          <p:nvPr/>
        </p:nvSpPr>
        <p:spPr>
          <a:xfrm>
            <a:off x="426720" y="487681"/>
            <a:ext cx="5862320" cy="3190240"/>
          </a:xfrm>
          <a:prstGeom prst="wedgeEllipseCallout">
            <a:avLst>
              <a:gd name="adj1" fmla="val -46576"/>
              <a:gd name="adj2" fmla="val 71432"/>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p:nvSpPr>
        <p:spPr>
          <a:xfrm>
            <a:off x="1270001" y="1259840"/>
            <a:ext cx="5191760" cy="2123658"/>
          </a:xfrm>
          <a:prstGeom prst="rect">
            <a:avLst/>
          </a:prstGeom>
          <a:noFill/>
        </p:spPr>
        <p:txBody>
          <a:bodyPr wrap="square" rtlCol="0">
            <a:spAutoFit/>
          </a:bodyPr>
          <a:lstStyle/>
          <a:p>
            <a:pPr lvl="0"/>
            <a:r>
              <a:rPr lang="en-GB" sz="4400" b="1" dirty="0">
                <a:solidFill>
                  <a:schemeClr val="bg1"/>
                </a:solidFill>
                <a:latin typeface="League Spartan" panose="00000800000000000000" pitchFamily="50" charset="0"/>
              </a:rPr>
              <a:t>Ways in which we are same? </a:t>
            </a:r>
          </a:p>
          <a:p>
            <a:pPr lvl="0"/>
            <a:r>
              <a:rPr lang="en-GB" sz="4400" b="1" dirty="0">
                <a:solidFill>
                  <a:srgbClr val="95519E"/>
                </a:solidFill>
                <a:latin typeface="League Spartan" panose="00000800000000000000" pitchFamily="50" charset="0"/>
              </a:rPr>
              <a:t>? </a:t>
            </a:r>
          </a:p>
        </p:txBody>
      </p:sp>
      <p:pic>
        <p:nvPicPr>
          <p:cNvPr id="205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1098139">
            <a:off x="5630599" y="2328152"/>
            <a:ext cx="5832974" cy="3866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923280" y="3799840"/>
            <a:ext cx="5262880" cy="1446550"/>
          </a:xfrm>
          <a:prstGeom prst="rect">
            <a:avLst/>
          </a:prstGeom>
          <a:noFill/>
        </p:spPr>
        <p:txBody>
          <a:bodyPr wrap="square" rtlCol="0">
            <a:spAutoFit/>
          </a:bodyPr>
          <a:lstStyle/>
          <a:p>
            <a:r>
              <a:rPr lang="en-GB" sz="4400" dirty="0">
                <a:solidFill>
                  <a:schemeClr val="bg1"/>
                </a:solidFill>
                <a:latin typeface="League Spartan" panose="00000800000000000000" pitchFamily="50" charset="0"/>
              </a:rPr>
              <a:t>Ways in which we are different? </a:t>
            </a:r>
          </a:p>
        </p:txBody>
      </p:sp>
      <p:sp>
        <p:nvSpPr>
          <p:cNvPr id="11" name="Footer Placeholder 4">
            <a:extLst>
              <a:ext uri="{FF2B5EF4-FFF2-40B4-BE49-F238E27FC236}">
                <a16:creationId xmlns:a16="http://schemas.microsoft.com/office/drawing/2014/main" id="{D8457EFF-0756-47FC-B3A1-629EF7E99AAC}"/>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3369976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761" y="345334"/>
            <a:ext cx="10515600" cy="1325563"/>
          </a:xfrm>
        </p:spPr>
        <p:txBody>
          <a:bodyPr/>
          <a:lstStyle/>
          <a:p>
            <a:r>
              <a:rPr lang="en-GB" dirty="0">
                <a:solidFill>
                  <a:srgbClr val="95519E"/>
                </a:solidFill>
                <a:latin typeface="League Spartan" panose="020B0604020202020204" charset="0"/>
              </a:rPr>
              <a:t>How are you the same or different to someone else in the class? </a:t>
            </a:r>
          </a:p>
        </p:txBody>
      </p:sp>
      <p:sp>
        <p:nvSpPr>
          <p:cNvPr id="3" name="Footer Placeholder 2"/>
          <p:cNvSpPr>
            <a:spLocks noGrp="1"/>
          </p:cNvSpPr>
          <p:nvPr>
            <p:ph type="ftr" sz="quarter" idx="11"/>
          </p:nvPr>
        </p:nvSpPr>
        <p:spPr/>
        <p:txBody>
          <a:bodyPr/>
          <a:lstStyle/>
          <a:p>
            <a:r>
              <a:rPr lang="en-GB" dirty="0">
                <a:solidFill>
                  <a:prstClr val="white"/>
                </a:solidFill>
              </a:rPr>
              <a:t>© PSHE Association 2018   </a:t>
            </a:r>
          </a:p>
        </p:txBody>
      </p:sp>
      <p:sp>
        <p:nvSpPr>
          <p:cNvPr id="4" name="Slide Number Placeholder 3"/>
          <p:cNvSpPr>
            <a:spLocks noGrp="1"/>
          </p:cNvSpPr>
          <p:nvPr>
            <p:ph type="sldNum" sz="quarter" idx="12"/>
          </p:nvPr>
        </p:nvSpPr>
        <p:spPr/>
        <p:txBody>
          <a:bodyPr/>
          <a:lstStyle/>
          <a:p>
            <a:fld id="{2D651D86-383D-45DB-A701-76B5BFCFE28F}" type="slidenum">
              <a:rPr lang="en-GB" smtClean="0">
                <a:solidFill>
                  <a:prstClr val="black"/>
                </a:solidFill>
              </a:rPr>
              <a:pPr/>
              <a:t>13</a:t>
            </a:fld>
            <a:endParaRPr lang="en-GB" dirty="0">
              <a:solidFill>
                <a:prstClr val="black"/>
              </a:solidFill>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74923" y="5856023"/>
            <a:ext cx="758638" cy="832791"/>
          </a:xfrm>
          <a:prstGeom prst="rect">
            <a:avLst/>
          </a:prstGeom>
        </p:spPr>
      </p:pic>
      <p:pic>
        <p:nvPicPr>
          <p:cNvPr id="12" name="Picture 11"/>
          <p:cNvPicPr>
            <a:picLocks noChangeAspect="1"/>
          </p:cNvPicPr>
          <p:nvPr/>
        </p:nvPicPr>
        <p:blipFill>
          <a:blip r:embed="rId4"/>
          <a:stretch>
            <a:fillRect/>
          </a:stretch>
        </p:blipFill>
        <p:spPr>
          <a:xfrm>
            <a:off x="11205279" y="5520520"/>
            <a:ext cx="847417" cy="1261981"/>
          </a:xfrm>
          <a:prstGeom prst="rect">
            <a:avLst/>
          </a:prstGeom>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66846" y="297176"/>
            <a:ext cx="1085850" cy="1085850"/>
          </a:xfrm>
          <a:prstGeom prst="rect">
            <a:avLst/>
          </a:prstGeom>
        </p:spPr>
      </p:pic>
      <p:sp>
        <p:nvSpPr>
          <p:cNvPr id="5" name="TextBox 4"/>
          <p:cNvSpPr txBox="1"/>
          <p:nvPr/>
        </p:nvSpPr>
        <p:spPr>
          <a:xfrm>
            <a:off x="348761" y="2575559"/>
            <a:ext cx="2625933" cy="523220"/>
          </a:xfrm>
          <a:prstGeom prst="rect">
            <a:avLst/>
          </a:prstGeom>
          <a:noFill/>
        </p:spPr>
        <p:txBody>
          <a:bodyPr wrap="square" rtlCol="0">
            <a:spAutoFit/>
          </a:bodyPr>
          <a:lstStyle/>
          <a:p>
            <a:r>
              <a:rPr lang="en-GB" sz="2800" dirty="0"/>
              <a:t>I like to eat…</a:t>
            </a:r>
          </a:p>
        </p:txBody>
      </p:sp>
      <p:sp>
        <p:nvSpPr>
          <p:cNvPr id="8" name="TextBox 7"/>
          <p:cNvSpPr txBox="1"/>
          <p:nvPr/>
        </p:nvSpPr>
        <p:spPr>
          <a:xfrm>
            <a:off x="769268" y="5160655"/>
            <a:ext cx="2336800" cy="523220"/>
          </a:xfrm>
          <a:prstGeom prst="rect">
            <a:avLst/>
          </a:prstGeom>
          <a:noFill/>
        </p:spPr>
        <p:txBody>
          <a:bodyPr wrap="square" rtlCol="0">
            <a:spAutoFit/>
          </a:bodyPr>
          <a:lstStyle/>
          <a:p>
            <a:r>
              <a:rPr lang="en-GB" sz="2800" dirty="0"/>
              <a:t>I like to play …</a:t>
            </a:r>
          </a:p>
        </p:txBody>
      </p:sp>
      <p:sp>
        <p:nvSpPr>
          <p:cNvPr id="13" name="TextBox 12"/>
          <p:cNvSpPr txBox="1"/>
          <p:nvPr/>
        </p:nvSpPr>
        <p:spPr>
          <a:xfrm>
            <a:off x="4109013" y="6041585"/>
            <a:ext cx="3961066" cy="523220"/>
          </a:xfrm>
          <a:prstGeom prst="rect">
            <a:avLst/>
          </a:prstGeom>
          <a:noFill/>
        </p:spPr>
        <p:txBody>
          <a:bodyPr wrap="square" rtlCol="0">
            <a:spAutoFit/>
          </a:bodyPr>
          <a:lstStyle/>
          <a:p>
            <a:r>
              <a:rPr lang="en-GB" sz="2800" dirty="0"/>
              <a:t>My favourite subject is…</a:t>
            </a:r>
          </a:p>
        </p:txBody>
      </p:sp>
      <p:sp>
        <p:nvSpPr>
          <p:cNvPr id="14" name="TextBox 13"/>
          <p:cNvSpPr txBox="1"/>
          <p:nvPr/>
        </p:nvSpPr>
        <p:spPr>
          <a:xfrm>
            <a:off x="9670734" y="3602986"/>
            <a:ext cx="2167016" cy="523220"/>
          </a:xfrm>
          <a:prstGeom prst="rect">
            <a:avLst/>
          </a:prstGeom>
          <a:noFill/>
        </p:spPr>
        <p:txBody>
          <a:bodyPr wrap="square" rtlCol="0">
            <a:spAutoFit/>
          </a:bodyPr>
          <a:lstStyle/>
          <a:p>
            <a:r>
              <a:rPr lang="en-GB" sz="2800" dirty="0"/>
              <a:t>I don’t like …</a:t>
            </a:r>
          </a:p>
        </p:txBody>
      </p:sp>
      <p:sp>
        <p:nvSpPr>
          <p:cNvPr id="15" name="TextBox 14"/>
          <p:cNvSpPr txBox="1"/>
          <p:nvPr/>
        </p:nvSpPr>
        <p:spPr>
          <a:xfrm>
            <a:off x="3975143" y="1892084"/>
            <a:ext cx="4208158" cy="523220"/>
          </a:xfrm>
          <a:prstGeom prst="rect">
            <a:avLst/>
          </a:prstGeom>
          <a:noFill/>
        </p:spPr>
        <p:txBody>
          <a:bodyPr wrap="square" rtlCol="0">
            <a:spAutoFit/>
          </a:bodyPr>
          <a:lstStyle/>
          <a:p>
            <a:r>
              <a:rPr lang="en-GB" sz="2800" dirty="0"/>
              <a:t>At the weekend, I like to …</a:t>
            </a:r>
          </a:p>
        </p:txBody>
      </p:sp>
      <p:pic>
        <p:nvPicPr>
          <p:cNvPr id="7" name="Picture 6">
            <a:extLst>
              <a:ext uri="{FF2B5EF4-FFF2-40B4-BE49-F238E27FC236}">
                <a16:creationId xmlns:a16="http://schemas.microsoft.com/office/drawing/2014/main" id="{8EBA3040-E159-4877-963C-CC70327BC762}"/>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75783" y="2491048"/>
            <a:ext cx="1551009" cy="3282573"/>
          </a:xfrm>
          <a:prstGeom prst="rect">
            <a:avLst/>
          </a:prstGeom>
        </p:spPr>
      </p:pic>
      <p:pic>
        <p:nvPicPr>
          <p:cNvPr id="17" name="Picture 16">
            <a:extLst>
              <a:ext uri="{FF2B5EF4-FFF2-40B4-BE49-F238E27FC236}">
                <a16:creationId xmlns:a16="http://schemas.microsoft.com/office/drawing/2014/main" id="{029D8BA5-0709-452B-9DCB-3E3E6414C50C}"/>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765210" y="2597655"/>
            <a:ext cx="1834073" cy="2779253"/>
          </a:xfrm>
          <a:prstGeom prst="rect">
            <a:avLst/>
          </a:prstGeom>
        </p:spPr>
      </p:pic>
      <p:sp>
        <p:nvSpPr>
          <p:cNvPr id="16" name="Footer Placeholder 4">
            <a:extLst>
              <a:ext uri="{FF2B5EF4-FFF2-40B4-BE49-F238E27FC236}">
                <a16:creationId xmlns:a16="http://schemas.microsoft.com/office/drawing/2014/main" id="{A4F8350D-7DEF-4210-B7C8-431369C35BBA}"/>
              </a:ext>
            </a:extLst>
          </p:cNvPr>
          <p:cNvSpPr txBox="1">
            <a:spLocks/>
          </p:cNvSpPr>
          <p:nvPr/>
        </p:nvSpPr>
        <p:spPr>
          <a:xfrm>
            <a:off x="0" y="641530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a:solidFill>
                  <a:prstClr val="black"/>
                </a:solidFill>
              </a:rPr>
              <a:t>© PSHE Association 2019 </a:t>
            </a:r>
            <a:r>
              <a:rPr lang="en-GB">
                <a:solidFill>
                  <a:prstClr val="black"/>
                </a:solidFill>
              </a:rPr>
              <a:t>	 </a:t>
            </a:r>
            <a:endParaRPr lang="en-GB" dirty="0">
              <a:solidFill>
                <a:prstClr val="black"/>
              </a:solidFill>
            </a:endParaRPr>
          </a:p>
        </p:txBody>
      </p:sp>
    </p:spTree>
    <p:extLst>
      <p:ext uri="{BB962C8B-B14F-4D97-AF65-F5344CB8AC3E}">
        <p14:creationId xmlns:p14="http://schemas.microsoft.com/office/powerpoint/2010/main" val="3536392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516331"/>
            <a:ext cx="10714182" cy="769441"/>
          </a:xfrm>
          <a:prstGeom prst="rect">
            <a:avLst/>
          </a:prstGeom>
          <a:noFill/>
        </p:spPr>
        <p:txBody>
          <a:bodyPr wrap="square" rtlCol="0">
            <a:spAutoFit/>
          </a:bodyPr>
          <a:lstStyle/>
          <a:p>
            <a:r>
              <a:rPr lang="en-GB" sz="4400" b="1" dirty="0">
                <a:solidFill>
                  <a:prstClr val="white">
                    <a:lumMod val="50000"/>
                  </a:prstClr>
                </a:solidFill>
              </a:rPr>
              <a:t>  </a:t>
            </a:r>
            <a:r>
              <a:rPr lang="en-GB" sz="4400" b="1" dirty="0">
                <a:solidFill>
                  <a:srgbClr val="95519E"/>
                </a:solidFill>
                <a:latin typeface="League Spartan" panose="00000800000000000000" pitchFamily="50" charset="0"/>
              </a:rPr>
              <a:t>Things that make us different</a:t>
            </a:r>
          </a:p>
        </p:txBody>
      </p:sp>
      <p:sp>
        <p:nvSpPr>
          <p:cNvPr id="8" name="TextBox 7"/>
          <p:cNvSpPr txBox="1"/>
          <p:nvPr/>
        </p:nvSpPr>
        <p:spPr>
          <a:xfrm>
            <a:off x="413763" y="1854716"/>
            <a:ext cx="8130975" cy="5632311"/>
          </a:xfrm>
          <a:prstGeom prst="rect">
            <a:avLst/>
          </a:prstGeom>
          <a:noFill/>
        </p:spPr>
        <p:txBody>
          <a:bodyPr wrap="square" rtlCol="0">
            <a:spAutoFit/>
          </a:bodyPr>
          <a:lstStyle/>
          <a:p>
            <a:r>
              <a:rPr lang="en-US" sz="2400" dirty="0">
                <a:solidFill>
                  <a:prstClr val="black"/>
                </a:solidFill>
                <a:latin typeface="Lato" panose="020B0604020202020204" charset="0"/>
                <a:ea typeface="Lato" panose="020B0604020202020204" charset="0"/>
                <a:cs typeface="Lato" panose="020B0604020202020204" charset="0"/>
              </a:rPr>
              <a:t>Listen to the story</a:t>
            </a:r>
            <a:endParaRPr lang="en-US" sz="2800" b="1"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In what ways is the giraffe different to all the other animals?</a:t>
            </a: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How did the reaction of the other animals make the giraffe feel?</a:t>
            </a: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Does it matter that the giraffe dances in a different </a:t>
            </a:r>
          </a:p>
          <a:p>
            <a:r>
              <a:rPr lang="en-US" sz="2400" dirty="0">
                <a:solidFill>
                  <a:prstClr val="black"/>
                </a:solidFill>
                <a:latin typeface="Lato" panose="020B0604020202020204" charset="0"/>
                <a:ea typeface="Lato" panose="020B0604020202020204" charset="0"/>
                <a:cs typeface="Lato" panose="020B0604020202020204" charset="0"/>
              </a:rPr>
              <a:t>     way?</a:t>
            </a:r>
          </a:p>
          <a:p>
            <a:endParaRPr lang="en-US" sz="2400" dirty="0">
              <a:solidFill>
                <a:prstClr val="black"/>
              </a:solidFill>
              <a:latin typeface="Lato" panose="020B0604020202020204" charset="0"/>
              <a:ea typeface="Lato" panose="020B0604020202020204" charset="0"/>
              <a:cs typeface="Lato" panose="020B0604020202020204" charset="0"/>
            </a:endParaRPr>
          </a:p>
          <a:p>
            <a:endParaRPr lang="en-US" sz="2400" dirty="0">
              <a:solidFill>
                <a:prstClr val="black"/>
              </a:solidFill>
              <a:latin typeface="Lato" panose="020B0604020202020204" charset="0"/>
              <a:ea typeface="Lato" panose="020B0604020202020204" charset="0"/>
              <a:cs typeface="Lato" panose="020B0604020202020204" charset="0"/>
            </a:endParaRPr>
          </a:p>
          <a:p>
            <a:r>
              <a:rPr lang="en-US" sz="2400" b="1" i="1" dirty="0">
                <a:solidFill>
                  <a:prstClr val="black"/>
                </a:solidFill>
                <a:latin typeface="Lato" panose="020B0604020202020204" charset="0"/>
                <a:ea typeface="Lato" panose="020B0604020202020204" charset="0"/>
                <a:cs typeface="Lato" panose="020B0604020202020204" charset="0"/>
              </a:rPr>
              <a:t>‘But sometimes when you are different you just need a </a:t>
            </a:r>
          </a:p>
          <a:p>
            <a:r>
              <a:rPr lang="en-US" sz="2400" b="1" i="1" dirty="0">
                <a:solidFill>
                  <a:prstClr val="black"/>
                </a:solidFill>
                <a:latin typeface="Lato" panose="020B0604020202020204" charset="0"/>
                <a:ea typeface="Lato" panose="020B0604020202020204" charset="0"/>
                <a:cs typeface="Lato" panose="020B0604020202020204" charset="0"/>
              </a:rPr>
              <a:t>  different song.’</a:t>
            </a:r>
          </a:p>
          <a:p>
            <a:r>
              <a:rPr lang="en-US" sz="2400" dirty="0">
                <a:solidFill>
                  <a:prstClr val="black"/>
                </a:solidFill>
                <a:latin typeface="Lato" panose="020B0604020202020204" charset="0"/>
                <a:ea typeface="Lato" panose="020B0604020202020204" charset="0"/>
                <a:cs typeface="Lato" panose="020B0604020202020204" charset="0"/>
              </a:rPr>
              <a:t>What do you think that means?</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p:txBody>
      </p:sp>
      <p:sp>
        <p:nvSpPr>
          <p:cNvPr id="12" name="TextBox 11"/>
          <p:cNvSpPr txBox="1"/>
          <p:nvPr/>
        </p:nvSpPr>
        <p:spPr>
          <a:xfrm rot="1152605">
            <a:off x="10191822" y="2373217"/>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9710534" flipH="1" flipV="1">
            <a:off x="8220929" y="5062973"/>
            <a:ext cx="527371"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rot="770989">
            <a:off x="8104576" y="2978291"/>
            <a:ext cx="1026077"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565054">
            <a:off x="10882248" y="377262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9435272" y="11809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9973897" y="5757082"/>
            <a:ext cx="519248"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14</a:t>
            </a:fld>
            <a:endParaRPr dirty="0">
              <a:solidFill>
                <a:prstClr val="black"/>
              </a:solidFill>
            </a:endParaRPr>
          </a:p>
        </p:txBody>
      </p:sp>
      <p:pic>
        <p:nvPicPr>
          <p:cNvPr id="4" name="Picture 3">
            <a:extLst>
              <a:ext uri="{FF2B5EF4-FFF2-40B4-BE49-F238E27FC236}">
                <a16:creationId xmlns:a16="http://schemas.microsoft.com/office/drawing/2014/main" id="{E7606FFF-A26D-4D4E-A99D-9491F570F5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44738" y="1621378"/>
            <a:ext cx="2028464" cy="4056927"/>
          </a:xfrm>
          <a:prstGeom prst="rect">
            <a:avLst/>
          </a:prstGeom>
        </p:spPr>
      </p:pic>
      <p:sp>
        <p:nvSpPr>
          <p:cNvPr id="20" name="Footer Placeholder 4">
            <a:extLst>
              <a:ext uri="{FF2B5EF4-FFF2-40B4-BE49-F238E27FC236}">
                <a16:creationId xmlns:a16="http://schemas.microsoft.com/office/drawing/2014/main" id="{222A7CCD-0150-41EF-9EE9-47E2555369DF}"/>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421541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6" grpId="0"/>
      <p:bldP spid="17" grpId="0"/>
      <p:bldP spid="18"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697" y="524058"/>
            <a:ext cx="10714182" cy="2123658"/>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Signposting slide </a:t>
            </a:r>
          </a:p>
          <a:p>
            <a:endParaRPr lang="en-GB" sz="4400" b="1" dirty="0">
              <a:solidFill>
                <a:srgbClr val="95519E"/>
              </a:solidFill>
              <a:latin typeface="League Spartan" panose="00000800000000000000" pitchFamily="50" charset="0"/>
            </a:endParaRPr>
          </a:p>
          <a:p>
            <a:endParaRPr lang="en-GB" sz="4400" b="1" dirty="0">
              <a:solidFill>
                <a:srgbClr val="95519E"/>
              </a:solidFill>
              <a:latin typeface="League Spartan" panose="00000800000000000000" pitchFamily="50" charset="0"/>
            </a:endParaRPr>
          </a:p>
        </p:txBody>
      </p:sp>
      <p:sp>
        <p:nvSpPr>
          <p:cNvPr id="8" name="TextBox 7"/>
          <p:cNvSpPr txBox="1"/>
          <p:nvPr/>
        </p:nvSpPr>
        <p:spPr>
          <a:xfrm>
            <a:off x="619496" y="1800778"/>
            <a:ext cx="8626103" cy="1200329"/>
          </a:xfrm>
          <a:prstGeom prst="rect">
            <a:avLst/>
          </a:prstGeom>
          <a:noFill/>
        </p:spPr>
        <p:txBody>
          <a:bodyPr wrap="square" rtlCol="0">
            <a:spAutoFit/>
          </a:bodyPr>
          <a:lstStyle/>
          <a:p>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Who could the giraffe tell, either in school or at home, if someone was making them feel unhappy because of their differences?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15</a:t>
            </a:fld>
            <a:endParaRPr dirty="0">
              <a:solidFill>
                <a:prstClr val="black"/>
              </a:solidFill>
            </a:endParaRPr>
          </a:p>
        </p:txBody>
      </p:sp>
      <p:pic>
        <p:nvPicPr>
          <p:cNvPr id="13" name="Picture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496" y="4448696"/>
            <a:ext cx="2898105" cy="2001503"/>
          </a:xfrm>
          <a:prstGeom prst="rect">
            <a:avLst/>
          </a:prstGeom>
        </p:spPr>
      </p:pic>
      <p:pic>
        <p:nvPicPr>
          <p:cNvPr id="5122" name="Picture 2" descr="Giraffe, Animals, Zoo, Funny, Fauna"/>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96629" y="3088956"/>
            <a:ext cx="4286250" cy="3238501"/>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4">
            <a:extLst>
              <a:ext uri="{FF2B5EF4-FFF2-40B4-BE49-F238E27FC236}">
                <a16:creationId xmlns:a16="http://schemas.microsoft.com/office/drawing/2014/main" id="{C2FE5D8E-C84C-401A-A8CC-2E5288CD4B4B}"/>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3911717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Where are we now?</a:t>
            </a:r>
          </a:p>
        </p:txBody>
      </p:sp>
      <p:sp>
        <p:nvSpPr>
          <p:cNvPr id="8" name="TextBox 7"/>
          <p:cNvSpPr txBox="1"/>
          <p:nvPr/>
        </p:nvSpPr>
        <p:spPr>
          <a:xfrm>
            <a:off x="841433" y="1681084"/>
            <a:ext cx="10012615" cy="1969770"/>
          </a:xfrm>
          <a:prstGeom prst="rect">
            <a:avLst/>
          </a:prstGeom>
          <a:noFill/>
        </p:spPr>
        <p:txBody>
          <a:bodyPr wrap="square" rtlCol="0">
            <a:spAutoFit/>
          </a:bodyPr>
          <a:lstStyle/>
          <a:p>
            <a:r>
              <a:rPr lang="en-US" sz="2800" dirty="0">
                <a:latin typeface="League Spartan" panose="00000800000000000000" pitchFamily="50" charset="0"/>
              </a:rPr>
              <a:t>Go back to the  ‘group graffiti wall’ activity</a:t>
            </a:r>
          </a:p>
          <a:p>
            <a:endParaRPr lang="en-US" sz="1600" dirty="0"/>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8681" y="3605190"/>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10" name="TextBox 9"/>
          <p:cNvSpPr txBox="1"/>
          <p:nvPr/>
        </p:nvSpPr>
        <p:spPr>
          <a:xfrm>
            <a:off x="4340203" y="4379354"/>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amend your draw and write 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sp>
        <p:nvSpPr>
          <p:cNvPr id="12" name="Footer Placeholder 4">
            <a:extLst>
              <a:ext uri="{FF2B5EF4-FFF2-40B4-BE49-F238E27FC236}">
                <a16:creationId xmlns:a16="http://schemas.microsoft.com/office/drawing/2014/main" id="{E6FEAFD5-079E-4DBB-94A8-E15560B3CBB0}"/>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575053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233891" cy="3046988"/>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a:p>
            <a:endParaRPr lang="en-GB" sz="2400" b="1" dirty="0">
              <a:solidFill>
                <a:srgbClr val="95519E"/>
              </a:solidFill>
              <a:latin typeface="League Spartan" panose="00000800000000000000" pitchFamily="50" charset="0"/>
            </a:endParaRPr>
          </a:p>
          <a:p>
            <a:r>
              <a:rPr lang="en-GB" sz="2800" dirty="0">
                <a:solidFill>
                  <a:prstClr val="black"/>
                </a:solidFill>
                <a:latin typeface="Lato" panose="020B0604020202020204" charset="0"/>
                <a:ea typeface="Lato" panose="020B0604020202020204" charset="0"/>
                <a:cs typeface="Lato" panose="020B0604020202020204" charset="0"/>
              </a:rPr>
              <a:t>Interview two grown-ups at school.  Ask them about their likes and dislikes.</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What things do they share in common that can’t be seen? </a:t>
            </a:r>
          </a:p>
          <a:p>
            <a:endParaRPr lang="en-GB" sz="1200" dirty="0">
              <a:solidFill>
                <a:prstClr val="black"/>
              </a:solidFill>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17</a:t>
            </a:fld>
            <a:endParaRPr dirty="0">
              <a:solidFill>
                <a:prstClr val="black"/>
              </a:solidFill>
            </a:endParaRPr>
          </a:p>
        </p:txBody>
      </p:sp>
      <p:pic>
        <p:nvPicPr>
          <p:cNvPr id="6146" name="Picture 2" descr="Couple, Relationship, Businessman"/>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485823" y="3870960"/>
            <a:ext cx="2395537" cy="2395538"/>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4">
            <a:extLst>
              <a:ext uri="{FF2B5EF4-FFF2-40B4-BE49-F238E27FC236}">
                <a16:creationId xmlns:a16="http://schemas.microsoft.com/office/drawing/2014/main" id="{9897D44B-A0C4-4998-A907-64AEF1DA043E}"/>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511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3520</TotalTime>
  <Words>2047</Words>
  <Application>Microsoft Office PowerPoint</Application>
  <PresentationFormat>Widescreen</PresentationFormat>
  <Paragraphs>262</Paragraphs>
  <Slides>17</Slides>
  <Notes>17</Notes>
  <HiddenSlides>7</HiddenSlides>
  <MMClips>0</MMClips>
  <ScaleCrop>false</ScaleCrop>
  <HeadingPairs>
    <vt:vector size="6" baseType="variant">
      <vt:variant>
        <vt:lpstr>Fonts Used</vt:lpstr>
      </vt:variant>
      <vt:variant>
        <vt:i4>10</vt:i4>
      </vt:variant>
      <vt:variant>
        <vt:lpstr>Theme</vt:lpstr>
      </vt:variant>
      <vt:variant>
        <vt:i4>8</vt:i4>
      </vt:variant>
      <vt:variant>
        <vt:lpstr>Slide Titles</vt:lpstr>
      </vt:variant>
      <vt:variant>
        <vt:i4>17</vt:i4>
      </vt:variant>
    </vt:vector>
  </HeadingPairs>
  <TitlesOfParts>
    <vt:vector size="35" baseType="lpstr">
      <vt:lpstr>Calibri</vt:lpstr>
      <vt:lpstr>Calibri Light</vt:lpstr>
      <vt:lpstr>Times New Roman</vt:lpstr>
      <vt:lpstr>Open Sans Light</vt:lpstr>
      <vt:lpstr>League Spartan</vt:lpstr>
      <vt:lpstr>Gill Sans MT</vt:lpstr>
      <vt:lpstr>Open Sans Extrabold</vt:lpstr>
      <vt:lpstr>Arial</vt:lpstr>
      <vt:lpstr>Lucida Console</vt:lpstr>
      <vt:lpstr>Lato</vt:lpstr>
      <vt:lpstr>Office Theme</vt:lpstr>
      <vt:lpstr>1_Office Theme</vt:lpstr>
      <vt:lpstr>2_Office Theme</vt:lpstr>
      <vt:lpstr>3_Office Theme</vt:lpstr>
      <vt:lpstr>4_Office Theme</vt:lpstr>
      <vt:lpstr>5_Office Theme</vt:lpstr>
      <vt:lpstr>6_Office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are you the same or different to someone else in the class?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Sam Harvey</cp:lastModifiedBy>
  <cp:revision>261</cp:revision>
  <dcterms:created xsi:type="dcterms:W3CDTF">2018-11-29T11:01:12Z</dcterms:created>
  <dcterms:modified xsi:type="dcterms:W3CDTF">2019-12-19T14:14:42Z</dcterms:modified>
</cp:coreProperties>
</file>