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0"/>
  </p:notesMasterIdLst>
  <p:sldIdLst>
    <p:sldId id="257" r:id="rId2"/>
    <p:sldId id="278" r:id="rId3"/>
    <p:sldId id="280" r:id="rId4"/>
    <p:sldId id="261" r:id="rId5"/>
    <p:sldId id="275" r:id="rId6"/>
    <p:sldId id="259" r:id="rId7"/>
    <p:sldId id="276" r:id="rId8"/>
    <p:sldId id="270" r:id="rId9"/>
    <p:sldId id="271" r:id="rId10"/>
    <p:sldId id="264" r:id="rId11"/>
    <p:sldId id="265" r:id="rId12"/>
    <p:sldId id="272" r:id="rId13"/>
    <p:sldId id="266" r:id="rId14"/>
    <p:sldId id="268" r:id="rId15"/>
    <p:sldId id="283" r:id="rId16"/>
    <p:sldId id="284" r:id="rId17"/>
    <p:sldId id="285" r:id="rId18"/>
    <p:sldId id="273" r:id="rId19"/>
  </p:sldIdLst>
  <p:sldSz cx="12192000" cy="6858000"/>
  <p:notesSz cx="6858000" cy="9144000"/>
  <p:embeddedFontLst>
    <p:embeddedFont>
      <p:font typeface="Open Sans Light" panose="020B0604020202020204" charset="0"/>
      <p:regular r:id="rId21"/>
      <p:italic r:id="rId22"/>
    </p:embeddedFont>
    <p:embeddedFont>
      <p:font typeface="Lato" panose="020B0604020202020204" charset="0"/>
      <p:regular r:id="rId23"/>
      <p:bold r:id="rId24"/>
      <p:italic r:id="rId25"/>
      <p:boldItalic r:id="rId26"/>
    </p:embeddedFont>
    <p:embeddedFont>
      <p:font typeface="Gill Sans MT" panose="020B0502020104020203" pitchFamily="34" charset="0"/>
      <p:regular r:id="rId27"/>
      <p:bold r:id="rId28"/>
      <p:italic r:id="rId29"/>
      <p:boldItalic r:id="rId30"/>
    </p:embeddedFont>
    <p:embeddedFont>
      <p:font typeface="Open Sans Extrabold" panose="020B0604020202020204" charset="0"/>
      <p:bold r:id="rId31"/>
      <p:boldItalic r:id="rId32"/>
    </p:embeddedFont>
    <p:embeddedFont>
      <p:font typeface="League Spartan" panose="020B0604020202020204" charset="0"/>
      <p:bold r:id="rId33"/>
    </p:embeddedFont>
    <p:embeddedFont>
      <p:font typeface="Calibri Light" panose="020F0302020204030204" pitchFamily="34" charset="0"/>
      <p:regular r:id="rId34"/>
      <p:italic r:id="rId35"/>
    </p:embeddedFont>
    <p:embeddedFont>
      <p:font typeface="Calibri" panose="020F0502020204030204" pitchFamily="3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75"/>
            <p14:sldId id="259"/>
            <p14:sldId id="276"/>
            <p14:sldId id="270"/>
          </p14:sldIdLst>
        </p14:section>
        <p14:section name="Pupil facing slides" id="{6426DDC9-3476-4499-A402-C5047D3C9974}">
          <p14:sldIdLst>
            <p14:sldId id="271"/>
            <p14:sldId id="264"/>
            <p14:sldId id="265"/>
            <p14:sldId id="272"/>
            <p14:sldId id="266"/>
            <p14:sldId id="268"/>
            <p14:sldId id="283"/>
            <p14:sldId id="284"/>
            <p14:sldId id="285"/>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15" clrIdx="1"/>
  <p:cmAuthor id="3" name="Jenny Barksfield" initials="JB" lastIdx="8" clrIdx="2">
    <p:extLst/>
  </p:cmAuthor>
  <p:cmAuthor id="4" name="Jenny Fox" initials="JF" lastIdx="10"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79058" autoAdjust="0"/>
  </p:normalViewPr>
  <p:slideViewPr>
    <p:cSldViewPr snapToGrid="0">
      <p:cViewPr varScale="1">
        <p:scale>
          <a:sx n="69" d="100"/>
          <a:sy n="69" d="100"/>
        </p:scale>
        <p:origin x="1224"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22/12/2020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3759085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smtClean="0"/>
              <a:t>Image: https://pixabay.com/vectors/boy-girl-hand-in-hand-kids-school-160168/</a:t>
            </a:r>
            <a:endParaRPr lang="en-GB"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smtClean="0"/>
              <a:t>Teacher Notes </a:t>
            </a:r>
          </a:p>
          <a:p>
            <a:r>
              <a:rPr lang="en-GB" b="0" baseline="0" dirty="0" smtClean="0"/>
              <a:t>Use this slide to display your class agreement / ground rules for PSHE education lessons.  See </a:t>
            </a:r>
            <a:r>
              <a:rPr lang="en-GB" b="1" baseline="0" dirty="0" smtClean="0"/>
              <a:t>Accompanying Teacher Guidance Notes </a:t>
            </a:r>
            <a:r>
              <a:rPr lang="en-GB" b="0" baseline="0" dirty="0" smtClean="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dirty="0" smtClean="0"/>
              <a:t>Baseline assessment – problem</a:t>
            </a:r>
            <a:r>
              <a:rPr lang="en-US" b="1" baseline="0" dirty="0" smtClean="0"/>
              <a:t> page</a:t>
            </a:r>
            <a:r>
              <a:rPr lang="en-US" b="1" dirty="0" smtClean="0"/>
              <a:t> (5-15  mins)</a:t>
            </a: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effectLst/>
                <a:latin typeface="Calibri" panose="020F0502020204030204" pitchFamily="34" charset="0"/>
              </a:rPr>
              <a:t>Ensure this activity is completed before delivering the lesson. </a:t>
            </a:r>
            <a:r>
              <a:rPr lang="en-GB" dirty="0" smtClean="0">
                <a:effectLst/>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effectLst/>
                <a:latin typeface="Calibri" panose="020F0502020204030204" pitchFamily="34" charset="0"/>
              </a:rPr>
              <a:t>Display the above concern</a:t>
            </a:r>
            <a:r>
              <a:rPr lang="en-GB" baseline="0" dirty="0" smtClean="0">
                <a:effectLst/>
                <a:latin typeface="Calibri" panose="020F0502020204030204" pitchFamily="34" charset="0"/>
              </a:rPr>
              <a:t> from a teenager’s advice column</a:t>
            </a:r>
            <a:r>
              <a:rPr lang="en-GB" dirty="0" smtClean="0">
                <a:effectLst/>
                <a:latin typeface="Calibri" panose="020F0502020204030204" pitchFamily="34" charset="0"/>
              </a:rPr>
              <a:t> on</a:t>
            </a:r>
            <a:r>
              <a:rPr lang="en-GB" baseline="0" dirty="0" smtClean="0">
                <a:effectLst/>
                <a:latin typeface="Calibri" panose="020F0502020204030204" pitchFamily="34" charset="0"/>
              </a:rPr>
              <a:t> a flipchart or interactive whiteboard.  Pupils write down their own personal responses without consulting other pupils.  </a:t>
            </a:r>
            <a:r>
              <a:rPr lang="en-GB" dirty="0" smtClean="0">
                <a:effectLst/>
                <a:latin typeface="Calibri" panose="020F0502020204030204" pitchFamily="34" charset="0"/>
              </a:rPr>
              <a:t>The purpose of this activity is to enable you to find out pupils’ existing knowledge, skills and attitudes towards mental</a:t>
            </a:r>
            <a:r>
              <a:rPr lang="en-GB" baseline="0" dirty="0" smtClean="0">
                <a:effectLst/>
                <a:latin typeface="Calibri" panose="020F0502020204030204" pitchFamily="34" charset="0"/>
              </a:rPr>
              <a:t> health</a:t>
            </a:r>
            <a:r>
              <a:rPr lang="en-GB" dirty="0" smtClean="0">
                <a:effectLst/>
                <a:latin typeface="Calibri" panose="020F0502020204030204" pitchFamily="34" charset="0"/>
              </a:rPr>
              <a:t>.  Pupils should work individually. Whilst they are working, do not prompt them in any way.  When complete, ensure pupils write their name at the top of their paper.  Collect in and check pupil responses, noting any </a:t>
            </a:r>
            <a:r>
              <a:rPr lang="en-GB" dirty="0" smtClean="0">
                <a:effectLst/>
              </a:rPr>
              <a:t>responses and any misconceptions that need addressing through the lesson.  Keep the papers - pupils will return to this activity at the end of the lesson and the results used to assess their learning.</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effectLst/>
              </a:rPr>
              <a:t>Image: https://pixabay.com/vectors/green-flag-pennon-waving-pennant-303922/</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effectLst/>
              </a:rPr>
              <a:t>Image: https://pixabay.com/illustrations/writing-hand-writing-hand-pen-1891073/</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2539863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Learning objective and outcomes</a:t>
            </a:r>
            <a:endParaRPr lang="en-GB"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Introduce the learning objectives and outcomes, explaining that this lesson will explore some of the feelings and common anxieties pupils may face when starting KS3/secondary school and ways in which they can positively manage them.  It will also give them time to carefully consider the best sources of support when seeking help and advice.</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Feelings brainstorm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Ask pupils to work in pairs to jot down feelings a person might have when moving to secondary school/KS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Invite them to compare responses and discuss how this situation can cause people to experience mixed-up or conflicting feelings; people can feel lots of different emotions all at once.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smtClean="0"/>
              <a:t>Refer back</a:t>
            </a:r>
            <a:r>
              <a:rPr lang="en-GB" b="0" baseline="0" dirty="0" smtClean="0"/>
              <a:t> to Lesson 2 – different situations that can prompt similar feelings.</a:t>
            </a:r>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Hopes and challenges activity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smtClean="0"/>
              <a:t>Read</a:t>
            </a:r>
            <a:r>
              <a:rPr lang="en-GB" i="0" baseline="0" dirty="0" smtClean="0"/>
              <a:t> aloud the scenario. </a:t>
            </a:r>
            <a:r>
              <a:rPr lang="en-GB" sz="1200" kern="1200" dirty="0" smtClean="0">
                <a:solidFill>
                  <a:schemeClr val="tx1"/>
                </a:solidFill>
                <a:effectLst/>
                <a:latin typeface="+mn-lt"/>
                <a:ea typeface="+mn-ea"/>
                <a:cs typeface="+mn-cs"/>
              </a:rPr>
              <a:t>On a piece of flipchart paper or interactive whiteboard write ‘hopes’ as a heading on the left-hand side and on the right-hand side write ‘challenges’. Pupils suggest what Nusrat might be excited about (hopes) and worried  about (challenges). Record their responses under the headings. </a:t>
            </a:r>
          </a:p>
          <a:p>
            <a:endParaRPr lang="en-GB" sz="1200" i="1" kern="1200" dirty="0" smtClean="0">
              <a:solidFill>
                <a:schemeClr val="tx1"/>
              </a:solidFill>
              <a:effectLst/>
              <a:latin typeface="+mn-lt"/>
              <a:ea typeface="+mn-ea"/>
              <a:cs typeface="+mn-cs"/>
            </a:endParaRPr>
          </a:p>
          <a:p>
            <a:r>
              <a:rPr lang="en-GB" sz="1200" i="1" kern="1200" dirty="0" smtClean="0">
                <a:solidFill>
                  <a:schemeClr val="tx1"/>
                </a:solidFill>
                <a:effectLst/>
                <a:latin typeface="+mn-lt"/>
                <a:ea typeface="+mn-ea"/>
                <a:cs typeface="+mn-cs"/>
              </a:rPr>
              <a:t>Hopes might include: making new friends, learning about new subjects, joining different clubs and after school activities, meeting new teachers, going on different school trips, new responsibilities. </a:t>
            </a:r>
            <a:endParaRPr lang="en-GB" sz="1200" kern="1200" dirty="0" smtClean="0">
              <a:solidFill>
                <a:schemeClr val="tx1"/>
              </a:solidFill>
              <a:effectLst/>
              <a:latin typeface="+mn-lt"/>
              <a:ea typeface="+mn-ea"/>
              <a:cs typeface="+mn-cs"/>
            </a:endParaRPr>
          </a:p>
          <a:p>
            <a:r>
              <a:rPr lang="en-GB" sz="1200" i="1" kern="1200" dirty="0" smtClean="0">
                <a:solidFill>
                  <a:schemeClr val="tx1"/>
                </a:solidFill>
                <a:effectLst/>
                <a:latin typeface="+mn-lt"/>
                <a:ea typeface="+mn-ea"/>
                <a:cs typeface="+mn-cs"/>
              </a:rPr>
              <a:t>Challenges might include: getting lost around the new school building, not being in the same class as best friend/s, more homework, big lunch hall and choosing a meal, don’t understand new subjects, wanting to join a club but don’t know whom to go with, not knowing the rules and getting detention.</a:t>
            </a:r>
            <a:endParaRPr lang="en-GB" sz="1200" kern="1200" dirty="0" smtClean="0">
              <a:solidFill>
                <a:schemeClr val="tx1"/>
              </a:solidFill>
              <a:effectLst/>
              <a:latin typeface="+mn-lt"/>
              <a:ea typeface="+mn-ea"/>
              <a:cs typeface="+mn-cs"/>
            </a:endParaRPr>
          </a:p>
          <a:p>
            <a:r>
              <a:rPr lang="en-GB" sz="1200" i="1" kern="1200" dirty="0" smtClean="0">
                <a:solidFill>
                  <a:schemeClr val="tx1"/>
                </a:solidFill>
                <a:effectLst/>
                <a:latin typeface="+mn-lt"/>
                <a:ea typeface="+mn-ea"/>
                <a:cs typeface="+mn-cs"/>
              </a:rPr>
              <a:t>Note that some aspects may be both a hope and challenge, such as new responsibilities or making new friends.</a:t>
            </a: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Managing challenges  (20 mins)</a:t>
            </a:r>
          </a:p>
          <a:p>
            <a:r>
              <a:rPr lang="en-GB" sz="1200" kern="1200" dirty="0" smtClean="0">
                <a:solidFill>
                  <a:schemeClr val="tx1"/>
                </a:solidFill>
                <a:effectLst/>
                <a:latin typeface="+mn-lt"/>
                <a:ea typeface="+mn-ea"/>
                <a:cs typeface="+mn-cs"/>
              </a:rPr>
              <a:t>Organise pupils into small groups and assign each group one of the challenges from the list made in the previous activity.  Pupils write the worry at the centre of their paper and then brainstorm ways in which they could manage the particular worry, including sources of support or help.  </a:t>
            </a:r>
          </a:p>
          <a:p>
            <a:r>
              <a:rPr lang="en-GB" sz="1200" kern="1200" dirty="0" smtClean="0">
                <a:solidFill>
                  <a:schemeClr val="tx1"/>
                </a:solidFill>
                <a:effectLst/>
                <a:latin typeface="+mn-lt"/>
                <a:ea typeface="+mn-ea"/>
                <a:cs typeface="+mn-cs"/>
              </a:rPr>
              <a:t>Once complete, each group displays their brainstorm on the classroom wall.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Allow each group a few minutes to look at all the other groups’ work and discuss what they think might work well.  Invite groups to put a tick or a smiley face next to those ideas that they think would be the most effective strategies. </a:t>
            </a:r>
          </a:p>
          <a:p>
            <a:r>
              <a:rPr lang="en-GB" sz="1200" kern="1200" dirty="0" smtClean="0">
                <a:solidFill>
                  <a:schemeClr val="tx1"/>
                </a:solidFill>
                <a:effectLst/>
                <a:latin typeface="+mn-lt"/>
                <a:ea typeface="+mn-ea"/>
                <a:cs typeface="+mn-cs"/>
              </a:rPr>
              <a:t>Each group feeds back one or two reasons why they thought some strategies would be particularly effective.</a:t>
            </a:r>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Sources of help and support (10 mins)</a:t>
            </a:r>
          </a:p>
          <a:p>
            <a:r>
              <a:rPr lang="en-GB" sz="1200" kern="1200" dirty="0" smtClean="0">
                <a:solidFill>
                  <a:schemeClr val="tx1"/>
                </a:solidFill>
                <a:effectLst/>
                <a:latin typeface="+mn-lt"/>
                <a:ea typeface="+mn-ea"/>
                <a:cs typeface="+mn-cs"/>
              </a:rPr>
              <a:t>Remind</a:t>
            </a:r>
            <a:r>
              <a:rPr lang="en-GB" sz="1200" kern="1200" baseline="0" dirty="0" smtClean="0">
                <a:solidFill>
                  <a:schemeClr val="tx1"/>
                </a:solidFill>
                <a:effectLst/>
                <a:latin typeface="+mn-lt"/>
                <a:ea typeface="+mn-ea"/>
                <a:cs typeface="+mn-cs"/>
              </a:rPr>
              <a:t> pupils</a:t>
            </a:r>
            <a:r>
              <a:rPr lang="en-GB" sz="1200" kern="1200" dirty="0" smtClean="0">
                <a:solidFill>
                  <a:schemeClr val="tx1"/>
                </a:solidFill>
                <a:effectLst/>
                <a:latin typeface="+mn-lt"/>
                <a:ea typeface="+mn-ea"/>
                <a:cs typeface="+mn-cs"/>
              </a:rPr>
              <a:t> that help and advice is available but that some help and advice may be more useful or more valid than others.  Inevitably, there may be rumours or gossip about starting secondary school/key stage 3 that are not helpful, so finding reliable sources of support will be useful.  </a:t>
            </a:r>
          </a:p>
          <a:p>
            <a:r>
              <a:rPr lang="en-GB" sz="1200" kern="1200" dirty="0" smtClean="0">
                <a:solidFill>
                  <a:schemeClr val="tx1"/>
                </a:solidFill>
                <a:effectLst/>
                <a:latin typeface="+mn-lt"/>
                <a:ea typeface="+mn-ea"/>
                <a:cs typeface="+mn-cs"/>
              </a:rPr>
              <a:t>Introduce Resource 1: </a:t>
            </a:r>
            <a:r>
              <a:rPr lang="en-GB" sz="1200" i="1" kern="1200" dirty="0" smtClean="0">
                <a:solidFill>
                  <a:schemeClr val="tx1"/>
                </a:solidFill>
                <a:effectLst/>
                <a:latin typeface="+mn-lt"/>
                <a:ea typeface="+mn-ea"/>
                <a:cs typeface="+mn-cs"/>
              </a:rPr>
              <a:t>Sources of support cards – </a:t>
            </a:r>
            <a:r>
              <a:rPr lang="en-GB" sz="1200" kern="1200" dirty="0" smtClean="0">
                <a:solidFill>
                  <a:schemeClr val="tx1"/>
                </a:solidFill>
                <a:effectLst/>
                <a:latin typeface="+mn-lt"/>
                <a:ea typeface="+mn-ea"/>
                <a:cs typeface="+mn-cs"/>
              </a:rPr>
              <a:t>each group needs one set.</a:t>
            </a:r>
          </a:p>
          <a:p>
            <a:r>
              <a:rPr lang="en-GB" sz="1200" kern="1200" dirty="0" smtClean="0">
                <a:solidFill>
                  <a:schemeClr val="tx1"/>
                </a:solidFill>
                <a:effectLst/>
                <a:latin typeface="+mn-lt"/>
                <a:ea typeface="+mn-ea"/>
                <a:cs typeface="+mn-cs"/>
              </a:rPr>
              <a:t>Working in their groups and reflecting on their work from the previous activity, ask pupils to consider which sources of support would be most useful for Nusrat to talk to about their concerns. Pupils rank the cards</a:t>
            </a:r>
            <a:r>
              <a:rPr lang="en-GB" sz="1200" i="1"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in order of reliability and usefulness, explaining and justifying their views.</a:t>
            </a:r>
          </a:p>
          <a:p>
            <a:r>
              <a:rPr lang="en-GB" sz="1200" kern="1200" dirty="0" smtClean="0">
                <a:solidFill>
                  <a:schemeClr val="tx1"/>
                </a:solidFill>
                <a:effectLst/>
                <a:latin typeface="+mn-lt"/>
                <a:ea typeface="+mn-ea"/>
                <a:cs typeface="+mn-cs"/>
              </a:rPr>
              <a:t>Pupils discuss how Nusrat could approach the chosen sources of support and what they could say.</a:t>
            </a: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Support: </a:t>
            </a:r>
            <a:r>
              <a:rPr lang="en-GB" sz="1200" kern="1200" dirty="0" smtClean="0">
                <a:solidFill>
                  <a:schemeClr val="tx1"/>
                </a:solidFill>
                <a:effectLst/>
                <a:latin typeface="+mn-lt"/>
                <a:ea typeface="+mn-ea"/>
                <a:cs typeface="+mn-cs"/>
              </a:rPr>
              <a:t>Pupils choose three sources of support that will be the most useful to Nusrat and explain why.</a:t>
            </a:r>
          </a:p>
          <a:p>
            <a:r>
              <a:rPr lang="en-GB" sz="1200" b="1" kern="1200" dirty="0" smtClean="0">
                <a:solidFill>
                  <a:schemeClr val="tx1"/>
                </a:solidFill>
                <a:effectLst/>
                <a:latin typeface="+mn-lt"/>
                <a:ea typeface="+mn-ea"/>
                <a:cs typeface="+mn-cs"/>
              </a:rPr>
              <a:t>Challenge: </a:t>
            </a:r>
            <a:r>
              <a:rPr lang="en-GB" sz="1200" kern="1200" dirty="0" smtClean="0">
                <a:solidFill>
                  <a:schemeClr val="tx1"/>
                </a:solidFill>
                <a:effectLst/>
                <a:latin typeface="+mn-lt"/>
                <a:ea typeface="+mn-ea"/>
                <a:cs typeface="+mn-cs"/>
              </a:rPr>
              <a:t>Pupils consider some of the advantages and disadvantages of each of the sources of support.  What types of concerns might be more useful than others?</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Image: https://pixabay.com/illustrations/away-junction-direction-1020200/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Plenary and endpoint assessment (15 mins)</a:t>
            </a:r>
          </a:p>
          <a:p>
            <a:r>
              <a:rPr lang="en-GB" sz="1200" kern="1200" dirty="0" smtClean="0">
                <a:solidFill>
                  <a:schemeClr val="tx1"/>
                </a:solidFill>
                <a:effectLst/>
                <a:latin typeface="+mn-lt"/>
                <a:ea typeface="+mn-ea"/>
                <a:cs typeface="+mn-cs"/>
              </a:rPr>
              <a:t>Ask pupils to write a short uplifting message of advice using Resource 2: </a:t>
            </a:r>
            <a:r>
              <a:rPr lang="en-GB" sz="1200" i="1" kern="1200" dirty="0" smtClean="0">
                <a:solidFill>
                  <a:schemeClr val="tx1"/>
                </a:solidFill>
                <a:effectLst/>
                <a:latin typeface="+mn-lt"/>
                <a:ea typeface="+mn-ea"/>
                <a:cs typeface="+mn-cs"/>
              </a:rPr>
              <a:t>Message to self,</a:t>
            </a:r>
            <a:r>
              <a:rPr lang="en-GB" sz="1200" kern="1200" dirty="0" smtClean="0">
                <a:solidFill>
                  <a:schemeClr val="tx1"/>
                </a:solidFill>
                <a:effectLst/>
                <a:latin typeface="+mn-lt"/>
                <a:ea typeface="+mn-ea"/>
                <a:cs typeface="+mn-cs"/>
              </a:rPr>
              <a:t> to open and read on the evening before they start their new school.   Which key bits of advice are going to help them manage their thoughts and feelings so that they are ready to cope with all the opportunities and challenges of moving into Year 7?  </a:t>
            </a:r>
          </a:p>
          <a:p>
            <a:r>
              <a:rPr lang="en-GB" sz="1200" kern="1200" dirty="0" smtClean="0">
                <a:solidFill>
                  <a:schemeClr val="tx1"/>
                </a:solidFill>
                <a:effectLst/>
                <a:latin typeface="+mn-lt"/>
                <a:ea typeface="+mn-ea"/>
                <a:cs typeface="+mn-cs"/>
              </a:rPr>
              <a:t>Allow time for pupils to write anonymous questions and follow up as appropriate following this lesson.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Pupils revisit their response to Nusrat’s question…</a:t>
            </a:r>
          </a:p>
          <a:p>
            <a:r>
              <a:rPr lang="en-GB" sz="1200" b="1" i="1" kern="1200" dirty="0" smtClean="0">
                <a:solidFill>
                  <a:schemeClr val="tx1"/>
                </a:solidFill>
                <a:effectLst/>
                <a:latin typeface="+mn-lt"/>
                <a:ea typeface="+mn-ea"/>
                <a:cs typeface="+mn-cs"/>
              </a:rPr>
              <a:t>Dear Ask Ali, </a:t>
            </a:r>
            <a:endParaRPr lang="en-GB" sz="1200" kern="1200" dirty="0" smtClean="0">
              <a:solidFill>
                <a:schemeClr val="tx1"/>
              </a:solidFill>
              <a:effectLst/>
              <a:latin typeface="+mn-lt"/>
              <a:ea typeface="+mn-ea"/>
              <a:cs typeface="+mn-cs"/>
            </a:endParaRPr>
          </a:p>
          <a:p>
            <a:r>
              <a:rPr lang="en-GB" sz="1200" b="1" i="1" kern="1200" dirty="0" smtClean="0">
                <a:solidFill>
                  <a:schemeClr val="tx1"/>
                </a:solidFill>
                <a:effectLst/>
                <a:latin typeface="+mn-lt"/>
                <a:ea typeface="+mn-ea"/>
                <a:cs typeface="+mn-cs"/>
              </a:rPr>
              <a:t>I am really worried about starting secondary school, what is the best thing to do?</a:t>
            </a:r>
            <a:endParaRPr lang="en-GB" sz="1200" kern="1200" dirty="0" smtClean="0">
              <a:solidFill>
                <a:schemeClr val="tx1"/>
              </a:solidFill>
              <a:effectLst/>
              <a:latin typeface="+mn-lt"/>
              <a:ea typeface="+mn-ea"/>
              <a:cs typeface="+mn-cs"/>
            </a:endParaRPr>
          </a:p>
          <a:p>
            <a:r>
              <a:rPr lang="en-GB" sz="1200" b="1" i="1" kern="1200" dirty="0" smtClean="0">
                <a:solidFill>
                  <a:schemeClr val="tx1"/>
                </a:solidFill>
                <a:effectLst/>
                <a:latin typeface="+mn-lt"/>
                <a:ea typeface="+mn-ea"/>
                <a:cs typeface="+mn-cs"/>
              </a:rPr>
              <a:t>Nusrat, age 11</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…and amend it in the light of their new learning, adding any further ideas, using a different coloured pen.</a:t>
            </a:r>
          </a:p>
          <a:p>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activity – OPTIONAL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Invite pupils to write a news piece for the school website or newsletter describing practical steps to take between now and the start of secondary school.  This could include how to manage feelings and anxieties over the Summer holiday break, on the evening before they start their new school and on the first day.  This could then be shared and promoted with Year 6 pupils and parents.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dirty="0" smtClean="0">
              <a:ln>
                <a:noFill/>
              </a:ln>
              <a:solidFill>
                <a:schemeClr val="tx1"/>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22/12/2020</a:t>
            </a:fld>
            <a:endParaRPr lang="en-GB" dirty="0"/>
          </a:p>
        </p:txBody>
      </p:sp>
      <p:sp>
        <p:nvSpPr>
          <p:cNvPr id="8" name="Footer Placeholder 7"/>
          <p:cNvSpPr>
            <a:spLocks noGrp="1"/>
          </p:cNvSpPr>
          <p:nvPr>
            <p:ph type="ftr" sz="quarter" idx="11"/>
          </p:nvPr>
        </p:nvSpPr>
        <p:spPr/>
        <p:txBody>
          <a:bodyPr/>
          <a:lstStyle/>
          <a:p>
            <a:r>
              <a:rPr lang="en-GB" dirty="0" smtClean="0"/>
              <a:t>© PSHE Association 2018   </a:t>
            </a:r>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22/12/2020</a:t>
            </a:fld>
            <a:endParaRPr lang="en-GB" dirty="0"/>
          </a:p>
        </p:txBody>
      </p:sp>
      <p:sp>
        <p:nvSpPr>
          <p:cNvPr id="4" name="Footer Placeholder 3"/>
          <p:cNvSpPr>
            <a:spLocks noGrp="1"/>
          </p:cNvSpPr>
          <p:nvPr>
            <p:ph type="ftr" sz="quarter" idx="11"/>
          </p:nvPr>
        </p:nvSpPr>
        <p:spPr/>
        <p:txBody>
          <a:bodyPr/>
          <a:lstStyle/>
          <a:p>
            <a:r>
              <a:rPr lang="en-GB" dirty="0" smtClean="0"/>
              <a:t>© PSHE Association 2018   </a:t>
            </a:r>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system/files/Mental%20Health%20guidance%20online%20version%20(Updated%20for%202019)_0.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Picture 13">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1831" y="2366090"/>
            <a:ext cx="2957605" cy="4183667"/>
          </a:xfrm>
          <a:prstGeom prst="rect">
            <a:avLst/>
          </a:prstGeom>
          <a:ln>
            <a:noFill/>
          </a:ln>
          <a:effectLst>
            <a:outerShdw blurRad="292100" dist="139700" dir="2700000" algn="tl" rotWithShape="0">
              <a:srgbClr val="333333">
                <a:alpha val="65000"/>
              </a:srgbClr>
            </a:outerShdw>
          </a:effectLst>
        </p:spPr>
      </p:pic>
      <p:sp>
        <p:nvSpPr>
          <p:cNvPr id="17" name="TextBox 16"/>
          <p:cNvSpPr txBox="1"/>
          <p:nvPr/>
        </p:nvSpPr>
        <p:spPr>
          <a:xfrm>
            <a:off x="-143234" y="4097819"/>
            <a:ext cx="8877568" cy="2308324"/>
          </a:xfrm>
          <a:prstGeom prst="rect">
            <a:avLst/>
          </a:prstGeom>
          <a:no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5/6</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3: Feelings and common anxieties when transitioning to secondary school</a:t>
            </a: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234662" y="2159687"/>
            <a:ext cx="6449925" cy="1754326"/>
          </a:xfrm>
          <a:prstGeom prst="rect">
            <a:avLst/>
          </a:prstGeom>
          <a:solidFill>
            <a:srgbClr val="95519E"/>
          </a:solid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Mental health and emotional wellbeing</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KS2</a:t>
            </a:r>
            <a:endParaRPr lang="en-GB" sz="36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a:t>
            </a:r>
            <a:r>
              <a:rPr lang="en-GB" dirty="0" smtClean="0">
                <a:solidFill>
                  <a:schemeClr val="bg1"/>
                </a:solidFill>
              </a:rPr>
              <a:t>2018 </a:t>
            </a:r>
            <a:r>
              <a:rPr lang="en-GB" dirty="0">
                <a:solidFill>
                  <a:schemeClr val="bg1"/>
                </a:solidFill>
              </a:rPr>
              <a:t>	</a:t>
            </a:r>
            <a:r>
              <a:rPr lang="en-GB" dirty="0"/>
              <a:t> </a:t>
            </a:r>
          </a:p>
        </p:txBody>
      </p:sp>
      <p:sp>
        <p:nvSpPr>
          <p:cNvPr id="7" name="Cloud Callout 6"/>
          <p:cNvSpPr/>
          <p:nvPr/>
        </p:nvSpPr>
        <p:spPr>
          <a:xfrm>
            <a:off x="5909731" y="195939"/>
            <a:ext cx="3697080" cy="1932775"/>
          </a:xfrm>
          <a:prstGeom prst="cloudCallout">
            <a:avLst>
              <a:gd name="adj1" fmla="val 45556"/>
              <a:gd name="adj2" fmla="val 7008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smtClean="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endPar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51307" y="240112"/>
            <a:ext cx="2088486" cy="1942977"/>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6" name="TextBox 5"/>
          <p:cNvSpPr txBox="1"/>
          <p:nvPr/>
        </p:nvSpPr>
        <p:spPr>
          <a:xfrm>
            <a:off x="472808" y="1508650"/>
            <a:ext cx="11246384" cy="4893647"/>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(purple)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provide key information regarding lesson preparation</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U</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resenter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V</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iew’ under the ‘Slide Show’ tab – this will allow you to preview the teaching notes on your monitor while the main presentation is displayed on a screen/smartboard.</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08974" y="5344777"/>
            <a:ext cx="1583026" cy="1472733"/>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smtClean="0">
                <a:latin typeface="League Spartan" panose="00000800000000000000" pitchFamily="50" charset="0"/>
              </a:rPr>
              <a:t>Challenge</a:t>
            </a:r>
            <a:endParaRPr lang="en-GB" dirty="0">
              <a:latin typeface="League Spartan" panose="00000800000000000000" pitchFamily="50" charset="0"/>
            </a:endParaRP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smtClean="0">
                <a:latin typeface="League Spartan" panose="00000800000000000000" pitchFamily="50" charset="0"/>
              </a:rPr>
              <a:t>Support</a:t>
            </a:r>
            <a:endParaRPr lang="en-GB" dirty="0">
              <a:latin typeface="League Spartan" panose="00000800000000000000" pitchFamily="50" charset="0"/>
            </a:endParaRP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See delivery notes for details of the activities.</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08974" y="5344777"/>
            <a:ext cx="1583026" cy="1472733"/>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15771" y="1556828"/>
            <a:ext cx="9893203" cy="4524315"/>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This is the third in a series of three Key Stage 2 lessons for Year 5 or 6, exploring mental health and wellbeing.</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This lesson focuses on the feelings and common anxieties pupils may face when starting Key Stage 3/starting secondary school.  It considers ways in which pupils can positively manage their anxieties and encourages them to carefully consider the best sources of support when seeking help and advice.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Neither this, nor any of the other lessons, is designed to be taught in isolation, but should always form part of a planned, developmental PSHE education programme.</a:t>
            </a: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08974" y="5344777"/>
            <a:ext cx="1583026" cy="1472733"/>
          </a:xfrm>
          <a:prstGeom prst="rect">
            <a:avLst/>
          </a:prstGeo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99697"/>
            <a:ext cx="0" cy="6658303"/>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4201" y="1256486"/>
            <a:ext cx="7426640" cy="2210175"/>
          </a:xfrm>
          <a:prstGeom prst="rect">
            <a:avLst/>
          </a:prstGeom>
          <a:noFill/>
          <a:ln>
            <a:solidFill>
              <a:srgbClr val="95519E"/>
            </a:solidFill>
          </a:ln>
        </p:spPr>
        <p:txBody>
          <a:bodyPr wrap="square" tIns="180000" bIns="180000" rtlCol="0">
            <a:spAutoFit/>
          </a:bodyPr>
          <a:lstStyle/>
          <a:p>
            <a:r>
              <a:rPr lang="en-GB"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engagement of parents in this topic would be advantageous.  Parents could be informed via the school newsletter, website or blog – this would enable them to be supportive of this aspect of their child’s learning.</a:t>
            </a:r>
          </a:p>
        </p:txBody>
      </p:sp>
      <p:sp>
        <p:nvSpPr>
          <p:cNvPr id="11" name="TextBox 10"/>
          <p:cNvSpPr txBox="1"/>
          <p:nvPr/>
        </p:nvSpPr>
        <p:spPr>
          <a:xfrm>
            <a:off x="365767" y="373634"/>
            <a:ext cx="8729765" cy="769441"/>
          </a:xfrm>
          <a:prstGeom prst="rect">
            <a:avLst/>
          </a:prstGeom>
          <a:noFill/>
          <a:ln>
            <a:noFill/>
          </a:ln>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Working with parents</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2116" t="19164" r="13261" b="17890"/>
          <a:stretch/>
        </p:blipFill>
        <p:spPr>
          <a:xfrm>
            <a:off x="2954040" y="4118924"/>
            <a:ext cx="2449231" cy="2065954"/>
          </a:xfrm>
          <a:prstGeom prst="rect">
            <a:avLst/>
          </a:prstGeom>
        </p:spPr>
      </p:pic>
      <p:sp>
        <p:nvSpPr>
          <p:cNvPr id="12" name="TextBox 11"/>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5" name="Footer Placeholder 3"/>
          <p:cNvSpPr txBox="1">
            <a:spLocks/>
          </p:cNvSpPr>
          <p:nvPr/>
        </p:nvSpPr>
        <p:spPr>
          <a:xfrm>
            <a:off x="95003" y="6476239"/>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08974" y="5344777"/>
            <a:ext cx="1583026" cy="1472733"/>
          </a:xfrm>
          <a:prstGeom prst="rect">
            <a:avLst/>
          </a:prstGeom>
        </p:spPr>
      </p:pic>
    </p:spTree>
    <p:extLst>
      <p:ext uri="{BB962C8B-B14F-4D97-AF65-F5344CB8AC3E}">
        <p14:creationId xmlns:p14="http://schemas.microsoft.com/office/powerpoint/2010/main" val="356969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6" y="2686501"/>
            <a:ext cx="9431014" cy="4031873"/>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smtClean="0">
              <a:latin typeface="Gill Sans MT" panose="020B0502020104020203" pitchFamily="34" charset="0"/>
            </a:endParaRPr>
          </a:p>
          <a:p>
            <a:pPr lvl="1"/>
            <a:endParaRPr lang="en-GB" sz="1100" b="1" dirty="0">
              <a:latin typeface="Gill Sans MT" panose="020B0502020104020203" pitchFamily="34" charset="0"/>
            </a:endParaRPr>
          </a:p>
          <a:p>
            <a:r>
              <a:rPr lang="en-GB" b="1" dirty="0" smtClean="0">
                <a:latin typeface="League Spartan" panose="00000800000000000000" pitchFamily="50" charset="0"/>
              </a:rPr>
              <a:t>Pupils will be able to:</a:t>
            </a:r>
          </a:p>
          <a:p>
            <a:pPr lvl="1"/>
            <a:endParaRPr lang="en-GB" b="1" dirty="0" smtClean="0">
              <a:latin typeface="League Spartan" panose="00000800000000000000" pitchFamily="50" charset="0"/>
            </a:endParaRPr>
          </a:p>
          <a:p>
            <a:pPr lvl="3"/>
            <a:endParaRPr lang="en-GB" sz="400" b="1" dirty="0">
              <a:latin typeface="Gill Sans MT" panose="020B0502020104020203" pitchFamily="34" charset="0"/>
            </a:endParaRPr>
          </a:p>
          <a:p>
            <a:pPr marL="457200" indent="-457200">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a:t>
            </a:r>
            <a:r>
              <a:rPr lang="en-GB" dirty="0" smtClean="0">
                <a:latin typeface="Lato" panose="020F0502020204030203" pitchFamily="34" charset="0"/>
                <a:ea typeface="Lato" panose="020F0502020204030203" pitchFamily="34" charset="0"/>
                <a:cs typeface="Lato" panose="020F0502020204030203" pitchFamily="34" charset="0"/>
              </a:rPr>
              <a:t>dentify feelings people might experience when starting a new school/moving to secondary school (KS3)</a:t>
            </a:r>
          </a:p>
          <a:p>
            <a:pPr marL="457200" indent="-457200">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recognise common causes of worry, challenges and opportunities that may be part of this transition</a:t>
            </a:r>
          </a:p>
          <a:p>
            <a:pPr marL="457200" indent="-457200">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a:t>
            </a:r>
            <a:r>
              <a:rPr lang="en-GB" dirty="0" smtClean="0">
                <a:latin typeface="Lato" panose="020F0502020204030203" pitchFamily="34" charset="0"/>
                <a:ea typeface="Lato" panose="020F0502020204030203" pitchFamily="34" charset="0"/>
                <a:cs typeface="Lato" panose="020F0502020204030203" pitchFamily="34" charset="0"/>
              </a:rPr>
              <a:t>dentify and evaluate the usefulness and reliability of different sources of support and information available; explain how to access them</a:t>
            </a:r>
          </a:p>
          <a:p>
            <a:pPr marL="457200" indent="-457200">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a:t>
            </a:r>
            <a:r>
              <a:rPr lang="en-GB" dirty="0" smtClean="0">
                <a:latin typeface="Lato" panose="020F0502020204030203" pitchFamily="34" charset="0"/>
                <a:ea typeface="Lato" panose="020F0502020204030203" pitchFamily="34" charset="0"/>
                <a:cs typeface="Lato" panose="020F0502020204030203" pitchFamily="34" charset="0"/>
              </a:rPr>
              <a:t>dentify ways to positively manage the move to secondary school (KS3)</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172809"/>
            <a:ext cx="9431015" cy="2277547"/>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objective</a:t>
            </a:r>
          </a:p>
          <a:p>
            <a:pPr lvl="3"/>
            <a:endParaRPr lang="en-GB" sz="1100" b="1" dirty="0" smtClean="0">
              <a:latin typeface="Gill Sans MT" panose="020B0502020104020203" pitchFamily="34" charset="0"/>
            </a:endParaRPr>
          </a:p>
          <a:p>
            <a:pPr lvl="3"/>
            <a:endParaRPr lang="en-GB" sz="1600" b="1" dirty="0" smtClean="0">
              <a:latin typeface="Gill Sans MT" panose="020B0502020104020203" pitchFamily="34" charset="0"/>
            </a:endParaRPr>
          </a:p>
          <a:p>
            <a:pPr lvl="3"/>
            <a:endParaRPr lang="en-GB" sz="400" b="1" dirty="0" smtClean="0">
              <a:latin typeface="Gill Sans MT" panose="020B0502020104020203" pitchFamily="34" charset="0"/>
            </a:endParaRPr>
          </a:p>
          <a:p>
            <a:pPr marL="457200" indent="-457200">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a</a:t>
            </a:r>
            <a:r>
              <a:rPr lang="en-GB" dirty="0" smtClean="0">
                <a:latin typeface="Lato" panose="020F0502020204030203" pitchFamily="34" charset="0"/>
                <a:ea typeface="Lato" panose="020F0502020204030203" pitchFamily="34" charset="0"/>
                <a:cs typeface="Lato" panose="020F0502020204030203" pitchFamily="34" charset="0"/>
              </a:rPr>
              <a:t>bout the feelings and common anxieties pupils face when starting Key Stage 3/ moving to secondary school</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w</a:t>
            </a:r>
            <a:r>
              <a:rPr lang="en-GB" dirty="0" smtClean="0">
                <a:latin typeface="Lato" panose="020F0502020204030203" pitchFamily="34" charset="0"/>
                <a:ea typeface="Lato" panose="020F0502020204030203" pitchFamily="34" charset="0"/>
                <a:cs typeface="Lato" panose="020F0502020204030203" pitchFamily="34" charset="0"/>
              </a:rPr>
              <a:t>ays of managing feelings</a:t>
            </a: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0986" y="253365"/>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547679" y="2800357"/>
            <a:ext cx="877333" cy="1001704"/>
          </a:xfrm>
          <a:prstGeom prst="rect">
            <a:avLst/>
          </a:prstGeom>
        </p:spPr>
      </p:pic>
      <p:sp>
        <p:nvSpPr>
          <p:cNvPr id="15" name="TextBox 14"/>
          <p:cNvSpPr txBox="1"/>
          <p:nvPr/>
        </p:nvSpPr>
        <p:spPr>
          <a:xfrm>
            <a:off x="10020300" y="257494"/>
            <a:ext cx="1960418"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08974" y="5344777"/>
            <a:ext cx="1583026" cy="1472733"/>
          </a:xfrm>
          <a:prstGeom prst="rect">
            <a:avLst/>
          </a:prstGeom>
        </p:spPr>
      </p:pic>
      <p:sp>
        <p:nvSpPr>
          <p:cNvPr id="12" name="Rectangle 11"/>
          <p:cNvSpPr/>
          <p:nvPr/>
        </p:nvSpPr>
        <p:spPr>
          <a:xfrm>
            <a:off x="1881799" y="827468"/>
            <a:ext cx="6096000" cy="584775"/>
          </a:xfrm>
          <a:prstGeom prst="rect">
            <a:avLst/>
          </a:prstGeom>
        </p:spPr>
        <p:txBody>
          <a:bodyPr>
            <a:spAutoFit/>
          </a:bodyPr>
          <a:lstStyle/>
          <a:p>
            <a:pPr lvl="1"/>
            <a:endParaRPr lang="en-GB" sz="1200" b="1" dirty="0">
              <a:latin typeface="Gill Sans MT" panose="020B0502020104020203" pitchFamily="34" charset="0"/>
            </a:endParaRPr>
          </a:p>
          <a:p>
            <a:r>
              <a:rPr lang="en-GB" sz="2000" b="1" dirty="0">
                <a:latin typeface="League Spartan" panose="00000800000000000000" pitchFamily="50" charset="0"/>
              </a:rPr>
              <a:t>Pupils will </a:t>
            </a:r>
            <a:r>
              <a:rPr lang="en-GB" sz="2000" b="1" dirty="0" smtClean="0">
                <a:latin typeface="League Spartan" panose="00000800000000000000" pitchFamily="50" charset="0"/>
              </a:rPr>
              <a:t>learn:</a:t>
            </a:r>
            <a:endParaRPr lang="en-GB" sz="2000" b="1" dirty="0">
              <a:latin typeface="League Spartan" panose="00000800000000000000" pitchFamily="50" charset="0"/>
            </a:endParaRPr>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TextBox 5"/>
          <p:cNvSpPr txBox="1"/>
          <p:nvPr/>
        </p:nvSpPr>
        <p:spPr>
          <a:xfrm>
            <a:off x="0" y="417350"/>
            <a:ext cx="6181725" cy="830997"/>
          </a:xfrm>
          <a:prstGeom prst="rect">
            <a:avLst/>
          </a:prstGeom>
          <a:noFill/>
          <a:ln>
            <a:noFill/>
          </a:ln>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442174"/>
            <a:ext cx="5494464" cy="3123932"/>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2800" b="1" dirty="0" smtClean="0">
                <a:latin typeface="League Spartan" panose="00000800000000000000" pitchFamily="50" charset="0"/>
              </a:rPr>
              <a:t>Climate for </a:t>
            </a:r>
            <a:r>
              <a:rPr lang="en-GB" sz="2800" b="1" dirty="0">
                <a:latin typeface="League Spartan" panose="00000800000000000000" pitchFamily="50" charset="0"/>
              </a:rPr>
              <a:t>l</a:t>
            </a:r>
            <a:r>
              <a:rPr lang="en-GB" sz="2800" b="1" dirty="0" smtClean="0">
                <a:latin typeface="League Spartan" panose="00000800000000000000" pitchFamily="50" charset="0"/>
              </a:rPr>
              <a:t>earning</a:t>
            </a:r>
          </a:p>
          <a:p>
            <a:pPr lvl="3"/>
            <a:endParaRPr lang="en-GB" sz="1100" b="1" dirty="0" smtClean="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smtClean="0">
              <a:latin typeface="Gill Sans MT" panose="020B0502020104020203" pitchFamily="34" charset="0"/>
            </a:endParaRPr>
          </a:p>
          <a:p>
            <a:pPr>
              <a:buSzPct val="202000"/>
            </a:pPr>
            <a:r>
              <a:rPr lang="en-GB" b="1" dirty="0" smtClean="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confidentiality, communication and handling questions effectively.</a:t>
            </a:r>
            <a:endParaRPr lang="en-GB" sz="1600" b="1"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3200" b="1" dirty="0" smtClean="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84070" y="1519118"/>
            <a:ext cx="5857875" cy="3046988"/>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smtClean="0">
                <a:latin typeface="League Spartan" panose="00000800000000000000" pitchFamily="50" charset="0"/>
              </a:rPr>
              <a:t>Resources required</a:t>
            </a:r>
          </a:p>
          <a:p>
            <a:pPr lvl="3"/>
            <a:endParaRPr lang="en-GB" sz="800" b="1" dirty="0">
              <a:latin typeface="Gill Sans MT" panose="020B0502020104020203" pitchFamily="34" charset="0"/>
            </a:endParaRP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lnSpc>
                <a:spcPct val="200000"/>
              </a:lnSpc>
              <a:buSzPct val="202000"/>
              <a:buBlip>
                <a:blip r:embed="rId4"/>
              </a:buBlip>
            </a:pPr>
            <a:r>
              <a:rPr lang="en-GB" sz="1400" b="1" dirty="0">
                <a:latin typeface="Lato" panose="020F0502020204030203" pitchFamily="34" charset="0"/>
                <a:ea typeface="Lato" panose="020F0502020204030203" pitchFamily="34" charset="0"/>
                <a:cs typeface="Lato" panose="020F0502020204030203" pitchFamily="34" charset="0"/>
              </a:rPr>
              <a:t>P</a:t>
            </a:r>
            <a:r>
              <a:rPr lang="en-GB" sz="1400" b="1" dirty="0" smtClean="0">
                <a:latin typeface="Lato" panose="020F0502020204030203" pitchFamily="34" charset="0"/>
                <a:ea typeface="Lato" panose="020F0502020204030203" pitchFamily="34" charset="0"/>
                <a:cs typeface="Lato" panose="020F0502020204030203" pitchFamily="34" charset="0"/>
              </a:rPr>
              <a:t>aper (blank)/pens and pencils</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Flip chart paper and pens</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1: Sources of support cards</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2: Message to self</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81725" y="1539452"/>
            <a:ext cx="810746" cy="810746"/>
          </a:xfrm>
          <a:prstGeom prst="rect">
            <a:avLst/>
          </a:prstGeom>
        </p:spPr>
      </p:pic>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Duration</a:t>
            </a:r>
          </a:p>
          <a:p>
            <a:pPr lvl="3"/>
            <a:endParaRPr lang="en-GB" sz="400" b="1" dirty="0" smtClean="0">
              <a:latin typeface="Gill Sans MT" panose="020B0502020104020203" pitchFamily="34" charset="0"/>
            </a:endParaRPr>
          </a:p>
          <a:p>
            <a:pPr lvl="3">
              <a:buSzPct val="202000"/>
            </a:pPr>
            <a:r>
              <a:rPr lang="en-GB" sz="1600" b="1" dirty="0" smtClean="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75482" y="5841089"/>
            <a:ext cx="619917" cy="461665"/>
          </a:xfrm>
          <a:prstGeom prst="rect">
            <a:avLst/>
          </a:prstGeom>
          <a:noFill/>
        </p:spPr>
        <p:txBody>
          <a:bodyPr wrap="square" rtlCol="0">
            <a:spAutoFit/>
          </a:bodyPr>
          <a:lstStyle/>
          <a:p>
            <a:pPr algn="ctr"/>
            <a:r>
              <a:rPr lang="en-GB" sz="2400" b="1" dirty="0" smtClean="0">
                <a:solidFill>
                  <a:srgbClr val="95519E"/>
                </a:solidFill>
                <a:latin typeface="Gill Sans MT" panose="020B0502020104020203" pitchFamily="34" charset="0"/>
              </a:rPr>
              <a:t>60</a:t>
            </a:r>
            <a:endParaRPr lang="en-GB" sz="2400" b="1" dirty="0">
              <a:solidFill>
                <a:srgbClr val="95519E"/>
              </a:solidFill>
              <a:latin typeface="Gill Sans MT" panose="020B0502020104020203" pitchFamily="34" charset="0"/>
            </a:endParaRP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9" name="TextBox 18"/>
          <p:cNvSpPr txBox="1"/>
          <p:nvPr/>
        </p:nvSpPr>
        <p:spPr>
          <a:xfrm>
            <a:off x="6084070" y="4730715"/>
            <a:ext cx="5857874" cy="1846659"/>
          </a:xfrm>
          <a:prstGeom prst="rect">
            <a:avLst/>
          </a:prstGeom>
          <a:solidFill>
            <a:schemeClr val="bg1"/>
          </a:solidFill>
        </p:spPr>
        <p:txBody>
          <a:bodyPr wrap="square" rtlCol="0">
            <a:spAutoFit/>
          </a:bodyPr>
          <a:lstStyle/>
          <a:p>
            <a:pPr lvl="3"/>
            <a:r>
              <a:rPr lang="en-GB" sz="3200" b="1" dirty="0" smtClean="0">
                <a:latin typeface="Gill Sans MT" panose="020B0502020104020203" pitchFamily="34" charset="0"/>
              </a:rPr>
              <a:t>Further guidance</a:t>
            </a:r>
            <a:endParaRPr lang="en-GB" b="1" dirty="0" smtClean="0">
              <a:latin typeface="Gill Sans MT" panose="020B0502020104020203" pitchFamily="34" charset="0"/>
            </a:endParaRPr>
          </a:p>
          <a:p>
            <a:pPr lvl="3">
              <a:buSzPct val="202000"/>
            </a:pPr>
            <a:r>
              <a:rPr lang="en-GB" b="1" dirty="0" smtClean="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a:t>
            </a:r>
            <a:r>
              <a:rPr lang="en-GB" b="1" dirty="0">
                <a:latin typeface="Lato" panose="020F0502020204030203" pitchFamily="34" charset="0"/>
                <a:ea typeface="Lato" panose="020F0502020204030203" pitchFamily="34" charset="0"/>
                <a:cs typeface="Lato" panose="020F0502020204030203" pitchFamily="34" charset="0"/>
              </a:rPr>
              <a:t> </a:t>
            </a:r>
            <a:r>
              <a:rPr lang="en-GB" b="1" dirty="0" smtClean="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smtClean="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25224" y="5172924"/>
            <a:ext cx="1094363" cy="710172"/>
          </a:xfrm>
          <a:prstGeom prst="rect">
            <a:avLst/>
          </a:prstGeom>
        </p:spPr>
      </p:pic>
      <p:sp>
        <p:nvSpPr>
          <p:cNvPr id="17" name="TextBox 16"/>
          <p:cNvSpPr txBox="1"/>
          <p:nvPr/>
        </p:nvSpPr>
        <p:spPr>
          <a:xfrm>
            <a:off x="10020300" y="257494"/>
            <a:ext cx="1960418"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smtClean="0">
                <a:solidFill>
                  <a:schemeClr val="bg1"/>
                </a:solidFill>
                <a:latin typeface="League Spartan" panose="00000800000000000000" pitchFamily="50" charset="0"/>
              </a:rPr>
              <a:t>Lesson summary</a:t>
            </a:r>
            <a:endParaRPr lang="en-GB" sz="4800" dirty="0">
              <a:solidFill>
                <a:schemeClr val="bg1"/>
              </a:solidFill>
              <a:latin typeface="League Spartan" panose="00000800000000000000" pitchFamily="50"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3281972612"/>
              </p:ext>
            </p:extLst>
          </p:nvPr>
        </p:nvGraphicFramePr>
        <p:xfrm>
          <a:off x="120414" y="1369294"/>
          <a:ext cx="11649022" cy="5380283"/>
        </p:xfrm>
        <a:graphic>
          <a:graphicData uri="http://schemas.openxmlformats.org/drawingml/2006/table">
            <a:tbl>
              <a:tblPr firstRow="1" bandRow="1">
                <a:tableStyleId>{5940675A-B579-460E-94D1-54222C63F5DA}</a:tableStyleId>
              </a:tblPr>
              <a:tblGrid>
                <a:gridCol w="3365634">
                  <a:extLst>
                    <a:ext uri="{9D8B030D-6E8A-4147-A177-3AD203B41FA5}">
                      <a16:colId xmlns:a16="http://schemas.microsoft.com/office/drawing/2014/main" val="4041274174"/>
                    </a:ext>
                  </a:extLst>
                </a:gridCol>
                <a:gridCol w="7082118">
                  <a:extLst>
                    <a:ext uri="{9D8B030D-6E8A-4147-A177-3AD203B41FA5}">
                      <a16:colId xmlns:a16="http://schemas.microsoft.com/office/drawing/2014/main" val="2234187062"/>
                    </a:ext>
                  </a:extLst>
                </a:gridCol>
                <a:gridCol w="1201270">
                  <a:extLst>
                    <a:ext uri="{9D8B030D-6E8A-4147-A177-3AD203B41FA5}">
                      <a16:colId xmlns:a16="http://schemas.microsoft.com/office/drawing/2014/main" val="3063766827"/>
                    </a:ext>
                  </a:extLst>
                </a:gridCol>
              </a:tblGrid>
              <a:tr h="672268">
                <a:tc>
                  <a:txBody>
                    <a:bodyPr/>
                    <a:lstStyle/>
                    <a:p>
                      <a:pPr algn="ctr"/>
                      <a:r>
                        <a:rPr lang="en-GB" sz="2400" dirty="0" smtClean="0">
                          <a:latin typeface="League Spartan" panose="00000800000000000000" pitchFamily="50" charset="0"/>
                        </a:rPr>
                        <a:t>Activity</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Description</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Time</a:t>
                      </a:r>
                      <a:endParaRPr lang="en-GB" sz="2400" dirty="0">
                        <a:latin typeface="League Spartan" panose="00000800000000000000" pitchFamily="50" charset="0"/>
                      </a:endParaRPr>
                    </a:p>
                  </a:txBody>
                  <a:tcPr>
                    <a:solidFill>
                      <a:schemeClr val="bg1">
                        <a:lumMod val="95000"/>
                      </a:schemeClr>
                    </a:solidFill>
                  </a:tcPr>
                </a:tc>
                <a:extLst>
                  <a:ext uri="{0D108BD9-81ED-4DB2-BD59-A6C34878D82A}">
                    <a16:rowId xmlns:a16="http://schemas.microsoft.com/office/drawing/2014/main" val="128198059"/>
                  </a:ext>
                </a:extLst>
              </a:tr>
              <a:tr h="681988">
                <a:tc>
                  <a:txBody>
                    <a:bodyPr/>
                    <a:lstStyle/>
                    <a:p>
                      <a:pPr marL="342900" indent="-342900">
                        <a:buAutoNum type="arabicPeriod"/>
                      </a:pPr>
                      <a:r>
                        <a:rPr lang="en-GB" sz="1800" dirty="0" smtClean="0">
                          <a:latin typeface="League Spartan" panose="00000800000000000000" pitchFamily="50" charset="0"/>
                        </a:rPr>
                        <a:t>Baseline</a:t>
                      </a:r>
                      <a:r>
                        <a:rPr lang="en-GB" sz="1800" baseline="0" dirty="0" smtClean="0">
                          <a:latin typeface="League Spartan" panose="00000800000000000000" pitchFamily="50" charset="0"/>
                        </a:rPr>
                        <a:t> assessment: problem page</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imagine they work for a problem page or online forum and respond to a concern</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5-15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474858058"/>
                  </a:ext>
                </a:extLst>
              </a:tr>
              <a:tr h="681988">
                <a:tc>
                  <a:txBody>
                    <a:bodyPr/>
                    <a:lstStyle/>
                    <a:p>
                      <a:r>
                        <a:rPr lang="en-GB" sz="1800" dirty="0" smtClean="0">
                          <a:latin typeface="League Spartan" panose="00000800000000000000" pitchFamily="50" charset="0"/>
                        </a:rPr>
                        <a:t>2. Feelings</a:t>
                      </a:r>
                      <a:r>
                        <a:rPr lang="en-GB" sz="1800" baseline="0" dirty="0" smtClean="0">
                          <a:latin typeface="League Spartan" panose="00000800000000000000" pitchFamily="50" charset="0"/>
                        </a:rPr>
                        <a:t> brainstorm</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Pairs of pupils jot down different</a:t>
                      </a:r>
                      <a:r>
                        <a:rPr lang="en-GB" sz="1600" baseline="0" dirty="0" smtClean="0">
                          <a:latin typeface="Lato" panose="020F0502020204030203" pitchFamily="34" charset="0"/>
                          <a:ea typeface="Lato" panose="020F0502020204030203" pitchFamily="34" charset="0"/>
                          <a:cs typeface="Lato" panose="020F0502020204030203" pitchFamily="34" charset="0"/>
                        </a:rPr>
                        <a:t> feelings a person might have when moving to KS3; discuss conflicting feelings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681988">
                <a:tc>
                  <a:txBody>
                    <a:bodyPr/>
                    <a:lstStyle/>
                    <a:p>
                      <a:r>
                        <a:rPr lang="en-GB" sz="1800" dirty="0" smtClean="0">
                          <a:latin typeface="League Spartan" panose="00000800000000000000" pitchFamily="50" charset="0"/>
                        </a:rPr>
                        <a:t>3. Hopes</a:t>
                      </a:r>
                      <a:r>
                        <a:rPr lang="en-GB" sz="1800" baseline="0" dirty="0" smtClean="0">
                          <a:latin typeface="League Spartan" panose="00000800000000000000" pitchFamily="50" charset="0"/>
                        </a:rPr>
                        <a:t> and challenges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A</a:t>
                      </a:r>
                      <a:r>
                        <a:rPr lang="en-GB" sz="1600" baseline="0" dirty="0" smtClean="0">
                          <a:latin typeface="Lato" panose="020F0502020204030203" pitchFamily="34" charset="0"/>
                          <a:ea typeface="Lato" panose="020F0502020204030203" pitchFamily="34" charset="0"/>
                          <a:cs typeface="Lato" panose="020F0502020204030203" pitchFamily="34" charset="0"/>
                        </a:rPr>
                        <a:t> scenario about someone about to start KS 3 inspires pupils to consider their possible hopes and fears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2548691"/>
                  </a:ext>
                </a:extLst>
              </a:tr>
              <a:tr h="769901">
                <a:tc>
                  <a:txBody>
                    <a:bodyPr/>
                    <a:lstStyle/>
                    <a:p>
                      <a:r>
                        <a:rPr lang="en-GB" sz="1800" dirty="0" smtClean="0">
                          <a:latin typeface="League Spartan" panose="00000800000000000000" pitchFamily="50" charset="0"/>
                        </a:rPr>
                        <a:t>4. Managing</a:t>
                      </a:r>
                      <a:r>
                        <a:rPr lang="en-GB" sz="1800" baseline="0" dirty="0" smtClean="0">
                          <a:latin typeface="League Spartan" panose="00000800000000000000" pitchFamily="50" charset="0"/>
                        </a:rPr>
                        <a:t> challenges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i="0" dirty="0" smtClean="0">
                          <a:latin typeface="Lato" panose="020F0502020204030203" pitchFamily="34" charset="0"/>
                          <a:ea typeface="Lato" panose="020F0502020204030203" pitchFamily="34" charset="0"/>
                          <a:cs typeface="Lato" panose="020F0502020204030203" pitchFamily="34" charset="0"/>
                        </a:rPr>
                        <a:t>Pupils</a:t>
                      </a:r>
                      <a:r>
                        <a:rPr lang="en-GB" sz="1600" i="0" baseline="0" dirty="0" smtClean="0">
                          <a:latin typeface="Lato" panose="020F0502020204030203" pitchFamily="34" charset="0"/>
                          <a:ea typeface="Lato" panose="020F0502020204030203" pitchFamily="34" charset="0"/>
                          <a:cs typeface="Lato" panose="020F0502020204030203" pitchFamily="34" charset="0"/>
                        </a:rPr>
                        <a:t> work in groups to work out the best ways the character can manage their fears and share their ideas with each other</a:t>
                      </a:r>
                      <a:endParaRPr lang="en-GB" sz="1600" i="1"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baseline="0" dirty="0" smtClean="0">
                          <a:latin typeface="Lato" panose="020F0502020204030203" pitchFamily="34" charset="0"/>
                          <a:ea typeface="Lato" panose="020F0502020204030203" pitchFamily="34" charset="0"/>
                          <a:cs typeface="Lato" panose="020F0502020204030203" pitchFamily="34" charset="0"/>
                        </a:rPr>
                        <a:t>20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658251162"/>
                  </a:ext>
                </a:extLst>
              </a:tr>
              <a:tr h="681988">
                <a:tc>
                  <a:txBody>
                    <a:bodyPr/>
                    <a:lstStyle/>
                    <a:p>
                      <a:r>
                        <a:rPr lang="en-GB" sz="1800" dirty="0" smtClean="0">
                          <a:latin typeface="League Spartan" panose="00000800000000000000" pitchFamily="50" charset="0"/>
                        </a:rPr>
                        <a:t>5.</a:t>
                      </a:r>
                      <a:r>
                        <a:rPr lang="en-GB" sz="1800" baseline="0" dirty="0" smtClean="0">
                          <a:latin typeface="League Spartan" panose="00000800000000000000" pitchFamily="50" charset="0"/>
                        </a:rPr>
                        <a:t> Sources of help and </a:t>
                      </a:r>
                    </a:p>
                    <a:p>
                      <a:r>
                        <a:rPr lang="en-GB" sz="1800" baseline="0" dirty="0" smtClean="0">
                          <a:latin typeface="League Spartan" panose="00000800000000000000" pitchFamily="50" charset="0"/>
                        </a:rPr>
                        <a:t>    support</a:t>
                      </a: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Groups</a:t>
                      </a:r>
                      <a:r>
                        <a:rPr lang="en-GB" sz="1600" baseline="0" dirty="0" smtClean="0">
                          <a:latin typeface="Lato" panose="020F0502020204030203" pitchFamily="34" charset="0"/>
                          <a:ea typeface="Lato" panose="020F0502020204030203" pitchFamily="34" charset="0"/>
                          <a:cs typeface="Lato" panose="020F0502020204030203" pitchFamily="34" charset="0"/>
                        </a:rPr>
                        <a:t> evaluate the most reliable sources of support to find information and advice regarding moving to KS 3</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780862879"/>
                  </a:ext>
                </a:extLst>
              </a:tr>
              <a:tr h="1210162">
                <a:tc>
                  <a:txBody>
                    <a:bodyPr/>
                    <a:lstStyle/>
                    <a:p>
                      <a:r>
                        <a:rPr lang="en-GB" sz="1800" dirty="0" smtClean="0">
                          <a:latin typeface="League Spartan" panose="00000800000000000000" pitchFamily="50" charset="0"/>
                        </a:rPr>
                        <a:t>6. Plenary</a:t>
                      </a:r>
                      <a:r>
                        <a:rPr lang="en-GB" sz="1800" baseline="0" dirty="0" smtClean="0">
                          <a:latin typeface="League Spartan" panose="00000800000000000000" pitchFamily="50" charset="0"/>
                        </a:rPr>
                        <a:t> and e</a:t>
                      </a:r>
                      <a:r>
                        <a:rPr lang="en-GB" sz="1800" dirty="0" smtClean="0">
                          <a:latin typeface="League Spartan" panose="00000800000000000000" pitchFamily="50" charset="0"/>
                        </a:rPr>
                        <a:t>ndpoint</a:t>
                      </a:r>
                    </a:p>
                    <a:p>
                      <a:r>
                        <a:rPr lang="en-GB" sz="1800" dirty="0" smtClean="0">
                          <a:latin typeface="League Spartan" panose="00000800000000000000" pitchFamily="50" charset="0"/>
                        </a:rPr>
                        <a:t>    assessment</a:t>
                      </a: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consider advice to give themselves, to be ready for secondary school using Resource 2: </a:t>
                      </a:r>
                      <a:r>
                        <a:rPr lang="en-GB" sz="1600" i="1" baseline="0" dirty="0" smtClean="0">
                          <a:latin typeface="Lato" panose="020F0502020204030203" pitchFamily="34" charset="0"/>
                          <a:ea typeface="Lato" panose="020F0502020204030203" pitchFamily="34" charset="0"/>
                          <a:cs typeface="Lato" panose="020F0502020204030203" pitchFamily="34" charset="0"/>
                        </a:rPr>
                        <a:t>Message to self </a:t>
                      </a:r>
                      <a:r>
                        <a:rPr lang="en-GB" sz="1600" i="0" baseline="0" dirty="0" smtClean="0">
                          <a:latin typeface="Lato" panose="020F0502020204030203" pitchFamily="34" charset="0"/>
                          <a:ea typeface="Lato" panose="020F0502020204030203" pitchFamily="34" charset="0"/>
                          <a:cs typeface="Lato" panose="020F0502020204030203" pitchFamily="34" charset="0"/>
                        </a:rPr>
                        <a:t>and have time to write an anonymous question. Pupils add further ideas and thoughts to help their problem page/forum response</a:t>
                      </a:r>
                      <a:endParaRPr lang="en-GB" sz="1600" i="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15</a:t>
                      </a:r>
                      <a:r>
                        <a:rPr lang="en-GB" sz="1400" baseline="0" dirty="0" smtClean="0">
                          <a:latin typeface="Lato" panose="020F0502020204030203" pitchFamily="34" charset="0"/>
                          <a:ea typeface="Lato" panose="020F0502020204030203" pitchFamily="34" charset="0"/>
                          <a:cs typeface="Lato" panose="020F0502020204030203" pitchFamily="34" charset="0"/>
                        </a:rPr>
                        <a:t>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918453205"/>
                  </a:ext>
                </a:extLst>
              </a:tr>
            </a:tbl>
          </a:graphicData>
        </a:graphic>
      </p:graphicFrame>
      <p:sp>
        <p:nvSpPr>
          <p:cNvPr id="9" name="TextBox 8"/>
          <p:cNvSpPr txBox="1"/>
          <p:nvPr/>
        </p:nvSpPr>
        <p:spPr>
          <a:xfrm>
            <a:off x="9652001" y="185897"/>
            <a:ext cx="2328718"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4871" y="3294935"/>
            <a:ext cx="10226791" cy="304698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smtClean="0">
                <a:latin typeface="League Spartan" panose="00000800000000000000" pitchFamily="50" charset="0"/>
              </a:rPr>
              <a:t>Lesson 3:</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smtClean="0">
                <a:solidFill>
                  <a:srgbClr val="95519E"/>
                </a:solidFill>
                <a:latin typeface="League Spartan" panose="00000800000000000000" pitchFamily="50" charset="0"/>
              </a:rPr>
              <a:t>Feelings and common anxieties when transitioning to secondary school</a:t>
            </a:r>
            <a:endParaRPr kumimoji="0" lang="en-GB" sz="4000" b="1" i="0" u="none" strike="noStrike" kern="1200" cap="none" spc="0" normalizeH="0" baseline="0" noProof="0" dirty="0" smtClean="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2018 </a:t>
            </a:r>
            <a:r>
              <a:rPr lang="en-GB" dirty="0" smtClean="0"/>
              <a:t>	 </a:t>
            </a:r>
            <a:endParaRPr lang="en-GB" dirty="0"/>
          </a:p>
        </p:txBody>
      </p:sp>
      <p:grpSp>
        <p:nvGrpSpPr>
          <p:cNvPr id="5" name="Group 4"/>
          <p:cNvGrpSpPr/>
          <p:nvPr/>
        </p:nvGrpSpPr>
        <p:grpSpPr>
          <a:xfrm>
            <a:off x="3289561" y="644316"/>
            <a:ext cx="5629835" cy="2562210"/>
            <a:chOff x="3289561" y="644316"/>
            <a:chExt cx="5629835" cy="2562210"/>
          </a:xfrm>
        </p:grpSpPr>
        <p:pic>
          <p:nvPicPr>
            <p:cNvPr id="1026" name="Picture 2" descr="Children, Students, Boy And Girl, School, Learning"/>
            <p:cNvPicPr>
              <a:picLocks noChangeAspect="1" noChangeArrowheads="1"/>
            </p:cNvPicPr>
            <p:nvPr/>
          </p:nvPicPr>
          <p:blipFill rotWithShape="1">
            <a:blip r:embed="rId3">
              <a:extLst>
                <a:ext uri="{28A0092B-C50C-407E-A947-70E740481C1C}">
                  <a14:useLocalDpi xmlns:a14="http://schemas.microsoft.com/office/drawing/2010/main" val="0"/>
                </a:ext>
              </a:extLst>
            </a:blip>
            <a:srcRect l="56926" b="48832"/>
            <a:stretch/>
          </p:blipFill>
          <p:spPr bwMode="auto">
            <a:xfrm>
              <a:off x="3289561" y="696867"/>
              <a:ext cx="2868706" cy="25096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Children, Students, Boy And Girl, School, Learning"/>
            <p:cNvPicPr>
              <a:picLocks noChangeAspect="1" noChangeArrowheads="1"/>
            </p:cNvPicPr>
            <p:nvPr/>
          </p:nvPicPr>
          <p:blipFill rotWithShape="1">
            <a:blip r:embed="rId3">
              <a:extLst>
                <a:ext uri="{28A0092B-C50C-407E-A947-70E740481C1C}">
                  <a14:useLocalDpi xmlns:a14="http://schemas.microsoft.com/office/drawing/2010/main" val="0"/>
                </a:ext>
              </a:extLst>
            </a:blip>
            <a:srcRect l="58691" t="49836"/>
            <a:stretch/>
          </p:blipFill>
          <p:spPr bwMode="auto">
            <a:xfrm>
              <a:off x="6158267" y="644316"/>
              <a:ext cx="2761129" cy="246931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Ground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smtClean="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0624" y="217012"/>
            <a:ext cx="11329556"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Problem page:</a:t>
            </a:r>
          </a:p>
          <a:p>
            <a:r>
              <a:rPr lang="en-GB" sz="4400" b="1" dirty="0" smtClean="0">
                <a:solidFill>
                  <a:srgbClr val="95519E"/>
                </a:solidFill>
                <a:latin typeface="League Spartan" panose="00000800000000000000" pitchFamily="50" charset="0"/>
              </a:rPr>
              <a:t>What’s our starting point? </a:t>
            </a:r>
            <a:endParaRPr lang="en-GB" sz="4400" b="1" dirty="0">
              <a:solidFill>
                <a:srgbClr val="95519E"/>
              </a:solidFill>
              <a:latin typeface="League Spartan" panose="00000800000000000000" pitchFamily="50" charset="0"/>
            </a:endParaRPr>
          </a:p>
        </p:txBody>
      </p:sp>
      <p:sp>
        <p:nvSpPr>
          <p:cNvPr id="8" name="TextBox 7"/>
          <p:cNvSpPr txBox="1"/>
          <p:nvPr/>
        </p:nvSpPr>
        <p:spPr>
          <a:xfrm>
            <a:off x="475114" y="1708637"/>
            <a:ext cx="9804400" cy="4401205"/>
          </a:xfrm>
          <a:prstGeom prst="rect">
            <a:avLst/>
          </a:prstGeom>
          <a:noFill/>
        </p:spPr>
        <p:txBody>
          <a:bodyPr wrap="square" rtlCol="0">
            <a:spAutoFit/>
          </a:bodyPr>
          <a:lstStyle/>
          <a:p>
            <a:r>
              <a:rPr lang="en-US" sz="2800" dirty="0" smtClean="0">
                <a:latin typeface="Lato" panose="020B0604020202020204" charset="0"/>
                <a:ea typeface="Lato" panose="020B0604020202020204" charset="0"/>
                <a:cs typeface="Lato" panose="020B0604020202020204" charset="0"/>
              </a:rPr>
              <a:t>Imagine you are working for a teenager’s advice column for a magazine or online forum.</a:t>
            </a:r>
          </a:p>
          <a:p>
            <a:r>
              <a:rPr lang="en-US" sz="2800" dirty="0" smtClean="0">
                <a:latin typeface="Lato" panose="020B0604020202020204" charset="0"/>
                <a:ea typeface="Lato" panose="020B0604020202020204" charset="0"/>
                <a:cs typeface="Lato" panose="020B0604020202020204" charset="0"/>
              </a:rPr>
              <a:t>Write a response to this concern:</a:t>
            </a:r>
          </a:p>
          <a:p>
            <a:endParaRPr lang="en-US" sz="2800" b="1" dirty="0">
              <a:latin typeface="Lato" panose="020B0604020202020204" charset="0"/>
              <a:ea typeface="Lato" panose="020B0604020202020204" charset="0"/>
              <a:cs typeface="Lato" panose="020B0604020202020204" charset="0"/>
            </a:endParaRPr>
          </a:p>
          <a:p>
            <a:r>
              <a:rPr lang="en-US" sz="2800" i="1" dirty="0" smtClean="0">
                <a:latin typeface="Lato" panose="020B0604020202020204" charset="0"/>
                <a:ea typeface="Lato" panose="020B0604020202020204" charset="0"/>
                <a:cs typeface="Lato" panose="020B0604020202020204" charset="0"/>
              </a:rPr>
              <a:t>Dear Ask Ali,</a:t>
            </a:r>
          </a:p>
          <a:p>
            <a:endParaRPr lang="en-US" sz="2800" i="1" dirty="0">
              <a:latin typeface="Lato" panose="020B0604020202020204" charset="0"/>
              <a:ea typeface="Lato" panose="020B0604020202020204" charset="0"/>
              <a:cs typeface="Lato" panose="020B0604020202020204" charset="0"/>
            </a:endParaRPr>
          </a:p>
          <a:p>
            <a:r>
              <a:rPr lang="en-US" sz="2800" i="1" dirty="0" smtClean="0">
                <a:latin typeface="Lato" panose="020B0604020202020204" charset="0"/>
                <a:ea typeface="Lato" panose="020B0604020202020204" charset="0"/>
                <a:cs typeface="Lato" panose="020B0604020202020204" charset="0"/>
              </a:rPr>
              <a:t>I am really worried about starting secondary school, </a:t>
            </a:r>
          </a:p>
          <a:p>
            <a:r>
              <a:rPr lang="en-US" sz="2800" i="1" dirty="0" smtClean="0">
                <a:latin typeface="Lato" panose="020B0604020202020204" charset="0"/>
                <a:ea typeface="Lato" panose="020B0604020202020204" charset="0"/>
                <a:cs typeface="Lato" panose="020B0604020202020204" charset="0"/>
              </a:rPr>
              <a:t>what is the best thing to do?</a:t>
            </a:r>
          </a:p>
          <a:p>
            <a:endParaRPr lang="en-US" sz="2800" i="1" dirty="0">
              <a:latin typeface="Lato" panose="020B0604020202020204" charset="0"/>
              <a:ea typeface="Lato" panose="020B0604020202020204" charset="0"/>
              <a:cs typeface="Lato" panose="020B0604020202020204" charset="0"/>
            </a:endParaRPr>
          </a:p>
          <a:p>
            <a:r>
              <a:rPr lang="en-US" sz="2800" i="1" dirty="0" smtClean="0">
                <a:latin typeface="Lato" panose="020B0604020202020204" charset="0"/>
                <a:ea typeface="Lato" panose="020B0604020202020204" charset="0"/>
                <a:cs typeface="Lato" panose="020B0604020202020204" charset="0"/>
              </a:rPr>
              <a:t>Nusrat, age 11</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pic>
        <p:nvPicPr>
          <p:cNvPr id="7" name="Picture 4" descr="Green, Flag, Pennon, Waving, Penna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10279514" y="290683"/>
            <a:ext cx="1495237" cy="125153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Writing, Hand Writing, Hand, Pen, Paperwork, Offic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9758" y="2658765"/>
            <a:ext cx="2330768" cy="3496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6681" y="2529301"/>
            <a:ext cx="11493499" cy="4047262"/>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endParaRPr lang="en-GB" sz="3200" b="1" dirty="0" smtClean="0">
              <a:latin typeface="League Spartan" panose="00000800000000000000" pitchFamily="50" charset="0"/>
            </a:endParaRPr>
          </a:p>
          <a:p>
            <a:pPr lvl="3"/>
            <a:endParaRPr lang="en-GB" sz="3200" b="1" dirty="0">
              <a:latin typeface="League Spartan" panose="00000800000000000000" pitchFamily="50" charset="0"/>
            </a:endParaRPr>
          </a:p>
          <a:p>
            <a:pPr lvl="3"/>
            <a:endParaRPr lang="en-GB" sz="100" b="1" dirty="0" smtClean="0">
              <a:latin typeface="Gill Sans MT" panose="020B0502020104020203" pitchFamily="34" charset="0"/>
            </a:endParaRPr>
          </a:p>
          <a:p>
            <a:pPr marL="914400" lvl="1" indent="-457200">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identify feelings people might experience when starting a new school/moving to secondary school (KS3)</a:t>
            </a: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a:t>
            </a:r>
            <a:r>
              <a:rPr lang="en-GB" sz="2400" dirty="0" smtClean="0">
                <a:latin typeface="Lato" panose="020F0502020204030203" pitchFamily="34" charset="0"/>
                <a:ea typeface="Lato" panose="020F0502020204030203" pitchFamily="34" charset="0"/>
                <a:cs typeface="Lato" panose="020F0502020204030203" pitchFamily="34" charset="0"/>
              </a:rPr>
              <a:t>ecognise common causes of worry, challenges and opportunities that may be part of this transition</a:t>
            </a: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a:t>
            </a:r>
            <a:r>
              <a:rPr lang="en-GB" sz="2400" dirty="0" smtClean="0">
                <a:latin typeface="Lato" panose="020F0502020204030203" pitchFamily="34" charset="0"/>
                <a:ea typeface="Lato" panose="020F0502020204030203" pitchFamily="34" charset="0"/>
                <a:cs typeface="Lato" panose="020F0502020204030203" pitchFamily="34" charset="0"/>
              </a:rPr>
              <a:t>dentify and evaluate the usefulness and reliability of different sources of support and information available; explain how to access them</a:t>
            </a: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a:t>
            </a:r>
            <a:r>
              <a:rPr lang="en-GB" sz="2400" dirty="0" smtClean="0">
                <a:latin typeface="Lato" panose="020F0502020204030203" pitchFamily="34" charset="0"/>
                <a:ea typeface="Lato" panose="020F0502020204030203" pitchFamily="34" charset="0"/>
                <a:cs typeface="Lato" panose="020F0502020204030203" pitchFamily="34" charset="0"/>
              </a:rPr>
              <a:t>dentify ways to positively manage the move to secondary school (KS3)</a:t>
            </a:r>
          </a:p>
          <a:p>
            <a:pPr marL="914400" lvl="1" indent="-457200">
              <a:buSzPct val="202000"/>
              <a:buBlip>
                <a:blip r:embed="rId3"/>
              </a:buBlip>
            </a:pP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0" name="TextBox 9"/>
          <p:cNvSpPr txBox="1"/>
          <p:nvPr/>
        </p:nvSpPr>
        <p:spPr>
          <a:xfrm>
            <a:off x="-71718" y="296394"/>
            <a:ext cx="12263718" cy="1384995"/>
          </a:xfrm>
          <a:prstGeom prst="rect">
            <a:avLst/>
          </a:prstGeom>
          <a:solidFill>
            <a:schemeClr val="bg1"/>
          </a:solidFill>
        </p:spPr>
        <p:txBody>
          <a:bodyPr wrap="square" rtlCol="0">
            <a:spAutoFit/>
          </a:bodyPr>
          <a:lstStyle/>
          <a:p>
            <a:pPr lvl="3"/>
            <a:r>
              <a:rPr lang="en-GB" sz="2800" b="1" dirty="0" smtClean="0">
                <a:latin typeface="League Spartan" panose="00000800000000000000" pitchFamily="50" charset="0"/>
              </a:rPr>
              <a:t>We are learning about the feelings and common anxieties pupils face when starting key stage 3 / moving to secondary school and ways of managing these feelings</a:t>
            </a:r>
            <a:endParaRPr lang="en-GB" sz="8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0374" y="299932"/>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349090" y="2141866"/>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0" y="382612"/>
            <a:ext cx="11661799"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Starting secondary school/key stage 3</a:t>
            </a:r>
          </a:p>
          <a:p>
            <a:endParaRPr lang="en-GB" sz="4400" b="1" dirty="0" smtClean="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492875"/>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5" name="TextBox 4"/>
          <p:cNvSpPr txBox="1"/>
          <p:nvPr/>
        </p:nvSpPr>
        <p:spPr>
          <a:xfrm rot="10800000" flipV="1">
            <a:off x="2349500" y="5335290"/>
            <a:ext cx="7171018" cy="523220"/>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What feelings might a person might have</a:t>
            </a:r>
            <a:r>
              <a:rPr lang="en-GB" sz="2400" dirty="0">
                <a:latin typeface="Lato" panose="020B0604020202020204" charset="0"/>
                <a:ea typeface="Lato" panose="020B0604020202020204" charset="0"/>
                <a:cs typeface="Lato" panose="020B0604020202020204" charset="0"/>
              </a:rPr>
              <a:t>?</a:t>
            </a:r>
          </a:p>
        </p:txBody>
      </p:sp>
      <p:pic>
        <p:nvPicPr>
          <p:cNvPr id="2050" name="Picture 2" descr="Education, Back To School, School Supplies, Pencil"/>
          <p:cNvPicPr>
            <a:picLocks noChangeAspect="1" noChangeArrowheads="1"/>
          </p:cNvPicPr>
          <p:nvPr/>
        </p:nvPicPr>
        <p:blipFill rotWithShape="1">
          <a:blip r:embed="rId3">
            <a:extLst>
              <a:ext uri="{28A0092B-C50C-407E-A947-70E740481C1C}">
                <a14:useLocalDpi xmlns:a14="http://schemas.microsoft.com/office/drawing/2010/main" val="0"/>
              </a:ext>
            </a:extLst>
          </a:blip>
          <a:srcRect l="38298" r="34643" b="65921"/>
          <a:stretch/>
        </p:blipFill>
        <p:spPr bwMode="auto">
          <a:xfrm>
            <a:off x="3442447" y="1370904"/>
            <a:ext cx="5056094" cy="3800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8300" y="549069"/>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Hopes and challenges</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sp>
        <p:nvSpPr>
          <p:cNvPr id="4" name="Rectangle 3"/>
          <p:cNvSpPr/>
          <p:nvPr/>
        </p:nvSpPr>
        <p:spPr>
          <a:xfrm>
            <a:off x="368300" y="1731125"/>
            <a:ext cx="11582401" cy="1815882"/>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It’s the night before Nusrat starts secondary school (KS3) and they’re in their bedroom thinking about the next day.  Nusrat’s uniform is all laid out and their bag is packed and ready.  Nusrat feels kind of excited, but a few things are worrying them too.   </a:t>
            </a:r>
          </a:p>
        </p:txBody>
      </p:sp>
      <p:sp>
        <p:nvSpPr>
          <p:cNvPr id="9" name="TextBox 8"/>
          <p:cNvSpPr txBox="1"/>
          <p:nvPr/>
        </p:nvSpPr>
        <p:spPr>
          <a:xfrm>
            <a:off x="601382" y="4433569"/>
            <a:ext cx="7377206" cy="1077218"/>
          </a:xfrm>
          <a:prstGeom prst="rect">
            <a:avLst/>
          </a:prstGeom>
          <a:noFill/>
        </p:spPr>
        <p:txBody>
          <a:bodyPr wrap="square" rtlCol="0">
            <a:spAutoFit/>
          </a:bodyPr>
          <a:lstStyle/>
          <a:p>
            <a:r>
              <a:rPr lang="en-GB" sz="3200" dirty="0" smtClean="0">
                <a:solidFill>
                  <a:srgbClr val="95519E"/>
                </a:solidFill>
                <a:latin typeface="Lato" panose="020B0604020202020204" charset="0"/>
                <a:ea typeface="Lato" panose="020B0604020202020204" charset="0"/>
                <a:cs typeface="Lato" panose="020B0604020202020204" charset="0"/>
              </a:rPr>
              <a:t>What might Nusrat be excited about (hopes) and worried about (challenges)?</a:t>
            </a:r>
            <a:endParaRPr lang="en-GB" sz="3200" dirty="0">
              <a:solidFill>
                <a:srgbClr val="95519E"/>
              </a:solidFill>
              <a:latin typeface="Lato" panose="020B0604020202020204" charset="0"/>
              <a:ea typeface="Lato" panose="020B0604020202020204" charset="0"/>
              <a:cs typeface="Lato" panose="020B0604020202020204" charset="0"/>
            </a:endParaRPr>
          </a:p>
        </p:txBody>
      </p:sp>
      <p:pic>
        <p:nvPicPr>
          <p:cNvPr id="3074" name="Picture 2" descr="Back To School, Bus, Back,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71579" y="4041279"/>
            <a:ext cx="2768601" cy="1994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8118" y="44509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Managing challenges</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sp>
        <p:nvSpPr>
          <p:cNvPr id="10" name="TextBox 9"/>
          <p:cNvSpPr txBox="1"/>
          <p:nvPr/>
        </p:nvSpPr>
        <p:spPr>
          <a:xfrm>
            <a:off x="6343650" y="3686175"/>
            <a:ext cx="5314950" cy="461665"/>
          </a:xfrm>
          <a:prstGeom prst="rect">
            <a:avLst/>
          </a:prstGeom>
          <a:solidFill>
            <a:schemeClr val="bg1"/>
          </a:solidFill>
          <a:ln>
            <a:noFill/>
          </a:ln>
        </p:spPr>
        <p:txBody>
          <a:bodyPr wrap="square" rtlCol="0">
            <a:spAutoFit/>
          </a:bodyPr>
          <a:lstStyle/>
          <a:p>
            <a:endParaRPr lang="en-GB" sz="2400" dirty="0">
              <a:solidFill>
                <a:srgbClr val="7030A0"/>
              </a:solidFill>
              <a:latin typeface="League Spartan" panose="00000800000000000000" charset="0"/>
              <a:ea typeface="Lato" panose="020F0502020204030203" pitchFamily="34" charset="0"/>
              <a:cs typeface="Lato" panose="020F0502020204030203" pitchFamily="34" charset="0"/>
            </a:endParaRPr>
          </a:p>
        </p:txBody>
      </p:sp>
      <p:sp>
        <p:nvSpPr>
          <p:cNvPr id="4" name="TextBox 3"/>
          <p:cNvSpPr txBox="1"/>
          <p:nvPr/>
        </p:nvSpPr>
        <p:spPr>
          <a:xfrm>
            <a:off x="478118" y="1650717"/>
            <a:ext cx="6946900" cy="2000548"/>
          </a:xfrm>
          <a:prstGeom prst="rect">
            <a:avLst/>
          </a:prstGeom>
          <a:noFill/>
        </p:spPr>
        <p:txBody>
          <a:bodyPr wrap="square" rtlCol="0">
            <a:spAutoFit/>
          </a:bodyPr>
          <a:lstStyle/>
          <a:p>
            <a:r>
              <a:rPr lang="en-GB" sz="2800" b="1" dirty="0" smtClean="0">
                <a:latin typeface="Lato" panose="020B0604020202020204" charset="0"/>
                <a:ea typeface="Lato" panose="020B0604020202020204" charset="0"/>
                <a:cs typeface="Lato" panose="020B0604020202020204" charset="0"/>
              </a:rPr>
              <a:t>How could Nusrat manage the worry?  </a:t>
            </a:r>
          </a:p>
          <a:p>
            <a:endParaRPr lang="en-GB" sz="2800" b="1" dirty="0">
              <a:latin typeface="Lato" panose="020B0604020202020204" charset="0"/>
              <a:ea typeface="Lato" panose="020B0604020202020204" charset="0"/>
              <a:cs typeface="Lato" panose="020B0604020202020204" charset="0"/>
            </a:endParaRPr>
          </a:p>
          <a:p>
            <a:r>
              <a:rPr lang="en-GB" sz="2800" b="1" dirty="0" smtClean="0">
                <a:latin typeface="Lato" panose="020B0604020202020204" charset="0"/>
                <a:ea typeface="Lato" panose="020B0604020202020204" charset="0"/>
                <a:cs typeface="Lato" panose="020B0604020202020204" charset="0"/>
              </a:rPr>
              <a:t>What could be sources of help or support?</a:t>
            </a:r>
          </a:p>
          <a:p>
            <a:endParaRPr lang="en-GB" sz="2000" b="1" dirty="0">
              <a:latin typeface="Lato" panose="020B0604020202020204" charset="0"/>
              <a:ea typeface="Lato" panose="020B0604020202020204" charset="0"/>
              <a:cs typeface="Lato" panose="020B0604020202020204" charset="0"/>
            </a:endParaRPr>
          </a:p>
          <a:p>
            <a:endParaRPr lang="en-GB" sz="2000" b="1" dirty="0" smtClean="0">
              <a:latin typeface="Lato" panose="020B0604020202020204" charset="0"/>
              <a:ea typeface="Lato" panose="020B0604020202020204" charset="0"/>
              <a:cs typeface="Lato" panose="020B0604020202020204" charset="0"/>
            </a:endParaRPr>
          </a:p>
        </p:txBody>
      </p:sp>
      <p:sp>
        <p:nvSpPr>
          <p:cNvPr id="6" name="TextBox 5"/>
          <p:cNvSpPr txBox="1"/>
          <p:nvPr/>
        </p:nvSpPr>
        <p:spPr>
          <a:xfrm rot="10800000" flipV="1">
            <a:off x="711200" y="3841224"/>
            <a:ext cx="6159499" cy="1200329"/>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Put a       or a        next to those ideas which you think would be the most effective strategies</a:t>
            </a:r>
            <a:endParaRPr lang="en-GB" sz="2400" dirty="0">
              <a:latin typeface="Lato" panose="020B0604020202020204" charset="0"/>
              <a:ea typeface="Lato" panose="020B0604020202020204" charset="0"/>
              <a:cs typeface="Lato" panose="020B0604020202020204" charset="0"/>
            </a:endParaRPr>
          </a:p>
        </p:txBody>
      </p:sp>
      <p:pic>
        <p:nvPicPr>
          <p:cNvPr id="4100" name="Picture 4" descr="Check Mark, Tick Mark, Check, Correc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94229" y="3809379"/>
            <a:ext cx="520852" cy="51182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miley, Happy, Face, Smile, Lucky, Luc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27177" y="3841224"/>
            <a:ext cx="409289" cy="409289"/>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person rock climbing during day ti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8100" y="1319784"/>
            <a:ext cx="4330700" cy="4422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33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nodeType="withEffect">
                                  <p:stCondLst>
                                    <p:cond delay="0"/>
                                  </p:stCondLst>
                                  <p:childTnLst>
                                    <p:set>
                                      <p:cBhvr>
                                        <p:cTn id="19" dur="1" fill="hold">
                                          <p:stCondLst>
                                            <p:cond delay="0"/>
                                          </p:stCondLst>
                                        </p:cTn>
                                        <p:tgtEl>
                                          <p:spTgt spid="4100"/>
                                        </p:tgtEl>
                                        <p:attrNameLst>
                                          <p:attrName>style.visibility</p:attrName>
                                        </p:attrNameLst>
                                      </p:cBhvr>
                                      <p:to>
                                        <p:strVal val="visible"/>
                                      </p:to>
                                    </p:set>
                                    <p:animEffect transition="in" filter="fade">
                                      <p:cBhvr>
                                        <p:cTn id="20" dur="500"/>
                                        <p:tgtEl>
                                          <p:spTgt spid="4100"/>
                                        </p:tgtEl>
                                      </p:cBhvr>
                                    </p:animEffect>
                                  </p:childTnLst>
                                </p:cTn>
                              </p:par>
                              <p:par>
                                <p:cTn id="21" presetID="10" presetClass="entr" presetSubtype="0" fill="hold" nodeType="withEffect">
                                  <p:stCondLst>
                                    <p:cond delay="0"/>
                                  </p:stCondLst>
                                  <p:childTnLst>
                                    <p:set>
                                      <p:cBhvr>
                                        <p:cTn id="22" dur="1" fill="hold">
                                          <p:stCondLst>
                                            <p:cond delay="0"/>
                                          </p:stCondLst>
                                        </p:cTn>
                                        <p:tgtEl>
                                          <p:spTgt spid="4102"/>
                                        </p:tgtEl>
                                        <p:attrNameLst>
                                          <p:attrName>style.visibility</p:attrName>
                                        </p:attrNameLst>
                                      </p:cBhvr>
                                      <p:to>
                                        <p:strVal val="visible"/>
                                      </p:to>
                                    </p:set>
                                    <p:animEffect transition="in" filter="fade">
                                      <p:cBhvr>
                                        <p:cTn id="23"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endParaRPr lang="en-GB" sz="4400" b="1" dirty="0">
              <a:solidFill>
                <a:srgbClr val="95519E"/>
              </a:solidFill>
              <a:latin typeface="League Spartan" panose="00000800000000000000" pitchFamily="50" charset="0"/>
            </a:endParaRPr>
          </a:p>
        </p:txBody>
      </p:sp>
      <p:sp>
        <p:nvSpPr>
          <p:cNvPr id="8" name="TextBox 7"/>
          <p:cNvSpPr txBox="1"/>
          <p:nvPr/>
        </p:nvSpPr>
        <p:spPr>
          <a:xfrm>
            <a:off x="351753" y="498095"/>
            <a:ext cx="10306049"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Sources of help and support</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sp>
        <p:nvSpPr>
          <p:cNvPr id="9" name="TextBox 8"/>
          <p:cNvSpPr txBox="1"/>
          <p:nvPr/>
        </p:nvSpPr>
        <p:spPr>
          <a:xfrm>
            <a:off x="460813" y="2045303"/>
            <a:ext cx="11079367" cy="3539430"/>
          </a:xfrm>
          <a:prstGeom prst="rect">
            <a:avLst/>
          </a:prstGeom>
          <a:noFill/>
        </p:spPr>
        <p:txBody>
          <a:bodyPr wrap="square" rtlCol="0">
            <a:spAutoFit/>
          </a:bodyPr>
          <a:lstStyle/>
          <a:p>
            <a:r>
              <a:rPr lang="en-US" sz="2800" dirty="0" smtClean="0">
                <a:latin typeface="Lato" panose="020B0604020202020204" charset="0"/>
                <a:ea typeface="Lato" panose="020B0604020202020204" charset="0"/>
                <a:cs typeface="Lato" panose="020B0604020202020204" charset="0"/>
              </a:rPr>
              <a:t>Which sources of support would be most useful for Nusrat to talk to about their concerns?</a:t>
            </a:r>
          </a:p>
          <a:p>
            <a:endParaRPr lang="en-US" sz="2800" dirty="0" smtClean="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Rank the cards in order of reliability and usefulness (</a:t>
            </a:r>
            <a:r>
              <a:rPr lang="en-US" sz="2800" dirty="0">
                <a:latin typeface="Lato" panose="020B0604020202020204" charset="0"/>
                <a:ea typeface="Lato" panose="020B0604020202020204" charset="0"/>
                <a:cs typeface="Lato" panose="020B0604020202020204" charset="0"/>
              </a:rPr>
              <a:t>e</a:t>
            </a:r>
            <a:r>
              <a:rPr lang="en-US" sz="2800" dirty="0" smtClean="0">
                <a:latin typeface="Lato" panose="020B0604020202020204" charset="0"/>
                <a:ea typeface="Lato" panose="020B0604020202020204" charset="0"/>
                <a:cs typeface="Lato" panose="020B0604020202020204" charset="0"/>
              </a:rPr>
              <a:t>xplain and justify your views)</a:t>
            </a:r>
          </a:p>
          <a:p>
            <a:endParaRPr lang="en-US" sz="2800" dirty="0" smtClean="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How could Nusrat approach the chosen sources of support and what could they say?</a:t>
            </a:r>
            <a:endParaRPr lang="en-US" sz="2800" dirty="0">
              <a:latin typeface="Lato" panose="020B0604020202020204" charset="0"/>
              <a:ea typeface="Lato" panose="020B0604020202020204" charset="0"/>
              <a:cs typeface="Lato" panose="020B0604020202020204" charset="0"/>
            </a:endParaRPr>
          </a:p>
        </p:txBody>
      </p:sp>
      <p:sp>
        <p:nvSpPr>
          <p:cNvPr id="11" name="TextBox 10"/>
          <p:cNvSpPr txBox="1"/>
          <p:nvPr/>
        </p:nvSpPr>
        <p:spPr>
          <a:xfrm>
            <a:off x="476251" y="1571639"/>
            <a:ext cx="2768554" cy="461665"/>
          </a:xfrm>
          <a:prstGeom prst="rect">
            <a:avLst/>
          </a:prstGeom>
          <a:noFill/>
        </p:spPr>
        <p:txBody>
          <a:bodyPr wrap="square" rtlCol="0">
            <a:spAutoFit/>
          </a:bodyPr>
          <a:lstStyle/>
          <a:p>
            <a:r>
              <a:rPr lang="en-GB" sz="2400" dirty="0" smtClean="0">
                <a:latin typeface="League Spartan" panose="00000800000000000000" pitchFamily="50" charset="0"/>
                <a:ea typeface="Lato" panose="020B0604020202020204" charset="0"/>
                <a:cs typeface="Lato" panose="020B0604020202020204" charset="0"/>
              </a:rPr>
              <a:t>In groups</a:t>
            </a:r>
            <a:r>
              <a:rPr lang="en-GB" dirty="0" smtClean="0">
                <a:latin typeface="Lato" panose="020B0604020202020204" charset="0"/>
                <a:ea typeface="Lato" panose="020B0604020202020204" charset="0"/>
                <a:cs typeface="Lato" panose="020B0604020202020204" charset="0"/>
              </a:rPr>
              <a:t>:</a:t>
            </a:r>
            <a:endParaRPr lang="en-GB" dirty="0">
              <a:latin typeface="Lato" panose="020B0604020202020204" charset="0"/>
              <a:ea typeface="Lato" panose="020B0604020202020204" charset="0"/>
              <a:cs typeface="Lato" panose="020B0604020202020204" charset="0"/>
            </a:endParaRPr>
          </a:p>
        </p:txBody>
      </p:sp>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a:off x="150645" y="5925583"/>
            <a:ext cx="766525" cy="844077"/>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178064" y="5883679"/>
            <a:ext cx="541329" cy="871680"/>
          </a:xfrm>
          <a:prstGeom prst="rect">
            <a:avLst/>
          </a:prstGeom>
        </p:spPr>
      </p:pic>
      <p:pic>
        <p:nvPicPr>
          <p:cNvPr id="4098" name="Picture 2" descr="Away, Junction, Direction, Fork In The Road, Decisi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91905" y="88901"/>
            <a:ext cx="2331795" cy="1893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350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endParaRPr lang="en-GB" sz="4400" b="1" dirty="0">
              <a:solidFill>
                <a:srgbClr val="95519E"/>
              </a:solidFill>
              <a:latin typeface="League Spartan" panose="00000800000000000000" pitchFamily="50" charset="0"/>
            </a:endParaRPr>
          </a:p>
        </p:txBody>
      </p:sp>
      <p:sp>
        <p:nvSpPr>
          <p:cNvPr id="8" name="TextBox 7"/>
          <p:cNvSpPr txBox="1"/>
          <p:nvPr/>
        </p:nvSpPr>
        <p:spPr>
          <a:xfrm>
            <a:off x="330201" y="401538"/>
            <a:ext cx="10523848" cy="1138773"/>
          </a:xfrm>
          <a:prstGeom prst="rect">
            <a:avLst/>
          </a:prstGeom>
          <a:noFill/>
        </p:spPr>
        <p:txBody>
          <a:bodyPr wrap="square" rtlCol="0">
            <a:spAutoFit/>
          </a:bodyPr>
          <a:lstStyle/>
          <a:p>
            <a:r>
              <a:rPr lang="en-US" sz="4400" dirty="0" smtClean="0">
                <a:solidFill>
                  <a:srgbClr val="95519E"/>
                </a:solidFill>
                <a:latin typeface="League Spartan" panose="00000800000000000000" charset="0"/>
              </a:rPr>
              <a:t>Message to self!</a:t>
            </a:r>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sp>
        <p:nvSpPr>
          <p:cNvPr id="10" name="TextBox 9"/>
          <p:cNvSpPr txBox="1"/>
          <p:nvPr/>
        </p:nvSpPr>
        <p:spPr>
          <a:xfrm rot="10619996" flipV="1">
            <a:off x="1105202" y="3900223"/>
            <a:ext cx="4856063" cy="461665"/>
          </a:xfrm>
          <a:prstGeom prst="rect">
            <a:avLst/>
          </a:prstGeom>
          <a:solidFill>
            <a:schemeClr val="bg1"/>
          </a:solidFill>
          <a:ln>
            <a:noFill/>
          </a:ln>
        </p:spPr>
        <p:txBody>
          <a:bodyPr wrap="square" rtlCol="0">
            <a:spAutoFit/>
          </a:bodyPr>
          <a:lstStyle/>
          <a:p>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330201" y="1727200"/>
            <a:ext cx="11493499" cy="4154984"/>
          </a:xfrm>
          <a:prstGeom prst="rect">
            <a:avLst/>
          </a:prstGeom>
          <a:noFill/>
        </p:spPr>
        <p:txBody>
          <a:bodyPr wrap="square" rtlCol="0">
            <a:spAutoFit/>
          </a:bodyPr>
          <a:lstStyle/>
          <a:p>
            <a:endParaRPr lang="en-GB" sz="2400" dirty="0" smtClean="0">
              <a:latin typeface="Lato" panose="020B0604020202020204" charset="0"/>
              <a:ea typeface="Lato" panose="020B0604020202020204" charset="0"/>
              <a:cs typeface="Lato" panose="020B0604020202020204" charset="0"/>
            </a:endParaRPr>
          </a:p>
          <a:p>
            <a:endParaRPr lang="en-GB" sz="2400" dirty="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Write a short uplifting message of advice to yourself.  This can be opened and read on the evening before you start your new school.</a:t>
            </a:r>
          </a:p>
          <a:p>
            <a:endParaRPr lang="en-GB" sz="2400" dirty="0">
              <a:latin typeface="Lato" panose="020B0604020202020204" charset="0"/>
              <a:ea typeface="Lato" panose="020B0604020202020204" charset="0"/>
              <a:cs typeface="Lato" panose="020B0604020202020204" charset="0"/>
            </a:endParaRPr>
          </a:p>
          <a:p>
            <a:endParaRPr lang="en-GB" sz="2400" dirty="0" smtClean="0">
              <a:latin typeface="Lato" panose="020B0604020202020204" charset="0"/>
              <a:ea typeface="Lato" panose="020B0604020202020204" charset="0"/>
              <a:cs typeface="Lato" panose="020B0604020202020204" charset="0"/>
            </a:endParaRPr>
          </a:p>
          <a:p>
            <a:endParaRPr lang="en-GB" sz="2400" dirty="0" smtClean="0">
              <a:latin typeface="Lato" panose="020B0604020202020204" charset="0"/>
              <a:ea typeface="Lato" panose="020B0604020202020204" charset="0"/>
              <a:cs typeface="Lato" panose="020B0604020202020204" charset="0"/>
            </a:endParaRPr>
          </a:p>
          <a:p>
            <a:endParaRPr lang="en-GB" sz="2400" dirty="0">
              <a:latin typeface="Lato" panose="020B0604020202020204" charset="0"/>
              <a:ea typeface="Lato" panose="020B0604020202020204" charset="0"/>
              <a:cs typeface="Lato" panose="020B0604020202020204" charset="0"/>
            </a:endParaRPr>
          </a:p>
          <a:p>
            <a:endParaRPr lang="en-GB" sz="2400"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Revisit your response to Nusrat’s question from the beginning of </a:t>
            </a:r>
          </a:p>
          <a:p>
            <a:r>
              <a:rPr lang="en-GB" sz="2400" dirty="0" smtClean="0">
                <a:latin typeface="Lato" panose="020B0604020202020204" charset="0"/>
                <a:ea typeface="Lato" panose="020B0604020202020204" charset="0"/>
                <a:cs typeface="Lato" panose="020B0604020202020204" charset="0"/>
              </a:rPr>
              <a:t>the lesson.  Add any new learning or further ideas, using a different coloured pen.</a:t>
            </a:r>
            <a:endParaRPr lang="en-GB" sz="2400" dirty="0">
              <a:latin typeface="Lato" panose="020B0604020202020204" charset="0"/>
              <a:ea typeface="Lato" panose="020B0604020202020204" charset="0"/>
              <a:cs typeface="Lato" panose="020B0604020202020204" charset="0"/>
            </a:endParaRPr>
          </a:p>
        </p:txBody>
      </p:sp>
      <p:sp>
        <p:nvSpPr>
          <p:cNvPr id="11" name="TextBox 10"/>
          <p:cNvSpPr txBox="1"/>
          <p:nvPr/>
        </p:nvSpPr>
        <p:spPr>
          <a:xfrm>
            <a:off x="330201" y="3438557"/>
            <a:ext cx="11061699" cy="1384995"/>
          </a:xfrm>
          <a:prstGeom prst="rect">
            <a:avLst/>
          </a:prstGeom>
          <a:noFill/>
        </p:spPr>
        <p:txBody>
          <a:bodyPr wrap="square" rtlCol="0">
            <a:spAutoFit/>
          </a:bodyPr>
          <a:lstStyle/>
          <a:p>
            <a:r>
              <a:rPr lang="en-GB" sz="2800" i="1" dirty="0" smtClean="0">
                <a:solidFill>
                  <a:srgbClr val="95519E"/>
                </a:solidFill>
                <a:latin typeface="Lato" panose="020B0604020202020204" charset="0"/>
                <a:ea typeface="Lato" panose="020B0604020202020204" charset="0"/>
                <a:cs typeface="Lato" panose="020B0604020202020204" charset="0"/>
              </a:rPr>
              <a:t>Which key bits of advice are going to help you manage your thoughts and feelings so that you are ready to cope with all the opportunities and challenges of moving into Year 7?</a:t>
            </a:r>
            <a:endParaRPr lang="en-GB" sz="2800" i="1" dirty="0">
              <a:solidFill>
                <a:srgbClr val="95519E"/>
              </a:solidFill>
              <a:latin typeface="Lato" panose="020B0604020202020204" charset="0"/>
              <a:ea typeface="Lato" panose="020B0604020202020204" charset="0"/>
              <a:cs typeface="Lato" panose="020B0604020202020204" charset="0"/>
            </a:endParaRPr>
          </a:p>
        </p:txBody>
      </p:sp>
      <p:sp>
        <p:nvSpPr>
          <p:cNvPr id="4" name="TextBox 3"/>
          <p:cNvSpPr txBox="1"/>
          <p:nvPr/>
        </p:nvSpPr>
        <p:spPr>
          <a:xfrm>
            <a:off x="2222500" y="6251515"/>
            <a:ext cx="8293100" cy="369332"/>
          </a:xfrm>
          <a:prstGeom prst="rect">
            <a:avLst/>
          </a:prstGeom>
          <a:noFill/>
        </p:spPr>
        <p:txBody>
          <a:bodyPr wrap="square" rtlCol="0">
            <a:spAutoFit/>
          </a:bodyPr>
          <a:lstStyle/>
          <a:p>
            <a:endParaRPr lang="en-GB" dirty="0"/>
          </a:p>
        </p:txBody>
      </p:sp>
      <p:sp>
        <p:nvSpPr>
          <p:cNvPr id="6" name="Footer Placeholder 5"/>
          <p:cNvSpPr>
            <a:spLocks noGrp="1"/>
          </p:cNvSpPr>
          <p:nvPr>
            <p:ph type="ftr" sz="quarter" idx="11"/>
          </p:nvPr>
        </p:nvSpPr>
        <p:spPr>
          <a:xfrm>
            <a:off x="139700" y="6251516"/>
            <a:ext cx="12052300" cy="695126"/>
          </a:xfrm>
        </p:spPr>
        <p:txBody>
          <a:bodyPr/>
          <a:lstStyle/>
          <a:p>
            <a:r>
              <a:rPr lang="en-GB" dirty="0" smtClean="0"/>
              <a:t>© PSHE Association 2018   </a:t>
            </a:r>
            <a:endParaRPr lang="en-GB" dirty="0"/>
          </a:p>
        </p:txBody>
      </p:sp>
      <p:pic>
        <p:nvPicPr>
          <p:cNvPr id="9" name="Picture 2" descr="Laptop, Paper, To Write, Business, Docume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29736" y="206011"/>
            <a:ext cx="3755563" cy="192993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96531" y="359939"/>
            <a:ext cx="1579553" cy="1621353"/>
          </a:xfrm>
          <a:prstGeom prst="rect">
            <a:avLst/>
          </a:prstGeom>
        </p:spPr>
      </p:pic>
    </p:spTree>
    <p:extLst>
      <p:ext uri="{BB962C8B-B14F-4D97-AF65-F5344CB8AC3E}">
        <p14:creationId xmlns:p14="http://schemas.microsoft.com/office/powerpoint/2010/main" val="576145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More activities</a:t>
            </a:r>
            <a:endParaRPr lang="en-GB" sz="4400" b="1" dirty="0">
              <a:solidFill>
                <a:srgbClr val="95519E"/>
              </a:solidFill>
              <a:latin typeface="League Spartan" panose="00000800000000000000" pitchFamily="50" charset="0"/>
            </a:endParaRPr>
          </a:p>
        </p:txBody>
      </p:sp>
      <p:sp>
        <p:nvSpPr>
          <p:cNvPr id="10" name="TextBox 9"/>
          <p:cNvSpPr txBox="1"/>
          <p:nvPr/>
        </p:nvSpPr>
        <p:spPr>
          <a:xfrm>
            <a:off x="5842000" y="687185"/>
            <a:ext cx="6032499" cy="5201424"/>
          </a:xfrm>
          <a:prstGeom prst="rect">
            <a:avLst/>
          </a:prstGeom>
          <a:noFill/>
        </p:spPr>
        <p:txBody>
          <a:bodyPr wrap="square" rtlCol="0">
            <a:spAutoFit/>
          </a:bodyPr>
          <a:lstStyle/>
          <a:p>
            <a:r>
              <a:rPr lang="en-US" sz="2800" dirty="0" smtClean="0">
                <a:latin typeface="Lato" panose="020B0604020202020204" charset="0"/>
                <a:ea typeface="Lato" panose="020B0604020202020204" charset="0"/>
                <a:cs typeface="Lato" panose="020B0604020202020204" charset="0"/>
              </a:rPr>
              <a:t>News piece for school website or newsletter!</a:t>
            </a:r>
          </a:p>
          <a:p>
            <a:endParaRPr lang="en-US" sz="2800" dirty="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Describe practical steps to take between now and the start of secondary school for how to manage feelings and anxieties:</a:t>
            </a:r>
          </a:p>
          <a:p>
            <a:pPr marL="457200" indent="-457200">
              <a:buFontTx/>
              <a:buChar char="-"/>
            </a:pPr>
            <a:r>
              <a:rPr lang="en-US" sz="2800" dirty="0" smtClean="0">
                <a:latin typeface="Lato" panose="020B0604020202020204" charset="0"/>
                <a:ea typeface="Lato" panose="020B0604020202020204" charset="0"/>
                <a:cs typeface="Lato" panose="020B0604020202020204" charset="0"/>
              </a:rPr>
              <a:t>over the Summer break</a:t>
            </a:r>
          </a:p>
          <a:p>
            <a:pPr marL="457200" indent="-457200">
              <a:buFontTx/>
              <a:buChar char="-"/>
            </a:pPr>
            <a:r>
              <a:rPr lang="en-US" sz="2800" dirty="0" smtClean="0">
                <a:latin typeface="Lato" panose="020B0604020202020204" charset="0"/>
                <a:ea typeface="Lato" panose="020B0604020202020204" charset="0"/>
                <a:cs typeface="Lato" panose="020B0604020202020204" charset="0"/>
              </a:rPr>
              <a:t>on the evening before you start school</a:t>
            </a:r>
          </a:p>
          <a:p>
            <a:pPr marL="457200" indent="-457200">
              <a:buFontTx/>
              <a:buChar char="-"/>
            </a:pPr>
            <a:r>
              <a:rPr lang="en-US" sz="2800" dirty="0">
                <a:latin typeface="Lato" panose="020B0604020202020204" charset="0"/>
                <a:ea typeface="Lato" panose="020B0604020202020204" charset="0"/>
                <a:cs typeface="Lato" panose="020B0604020202020204" charset="0"/>
              </a:rPr>
              <a:t>o</a:t>
            </a:r>
            <a:r>
              <a:rPr lang="en-US" sz="2800" dirty="0" smtClean="0">
                <a:latin typeface="Lato" panose="020B0604020202020204" charset="0"/>
                <a:ea typeface="Lato" panose="020B0604020202020204" charset="0"/>
                <a:cs typeface="Lato" panose="020B0604020202020204" charset="0"/>
              </a:rPr>
              <a:t>n the first day</a:t>
            </a:r>
            <a:endParaRPr lang="en-US" sz="1000" dirty="0" smtClean="0">
              <a:latin typeface="Lato" panose="020B0604020202020204" charset="0"/>
              <a:ea typeface="Lato" panose="020B0604020202020204" charset="0"/>
              <a:cs typeface="Lato" panose="020B0604020202020204" charset="0"/>
            </a:endParaRPr>
          </a:p>
          <a:p>
            <a:endParaRPr lang="en-US" sz="2400" dirty="0" smtClean="0">
              <a:latin typeface="Lato" panose="020B0604020202020204" charset="0"/>
              <a:ea typeface="Lato" panose="020B0604020202020204" charset="0"/>
              <a:cs typeface="Lato" panose="020B0604020202020204" charset="0"/>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pic>
        <p:nvPicPr>
          <p:cNvPr id="6" name="Picture 2" descr="Steps, Stairs, Up, Staircase, Stairway, Achiev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75" y="1755077"/>
            <a:ext cx="4340225" cy="3930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4412</TotalTime>
  <Words>2312</Words>
  <Application>Microsoft Office PowerPoint</Application>
  <PresentationFormat>Widescreen</PresentationFormat>
  <Paragraphs>280</Paragraphs>
  <Slides>18</Slides>
  <Notes>18</Notes>
  <HiddenSlides>8</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Open Sans Light</vt:lpstr>
      <vt:lpstr>Lato</vt:lpstr>
      <vt:lpstr>Gill Sans MT</vt:lpstr>
      <vt:lpstr>Arial</vt:lpstr>
      <vt:lpstr>Open Sans Extrabold</vt:lpstr>
      <vt:lpstr>League Spartan</vt:lpstr>
      <vt:lpstr>Calibri Light</vt:lpstr>
      <vt:lpstr>Times New Roman</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Laura Greaves</cp:lastModifiedBy>
  <cp:revision>323</cp:revision>
  <dcterms:created xsi:type="dcterms:W3CDTF">2018-11-29T11:01:12Z</dcterms:created>
  <dcterms:modified xsi:type="dcterms:W3CDTF">2020-12-22T16:53:41Z</dcterms:modified>
</cp:coreProperties>
</file>