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9"/>
  </p:notesMasterIdLst>
  <p:handoutMasterIdLst>
    <p:handoutMasterId r:id="rId20"/>
  </p:handoutMasterIdLst>
  <p:sldIdLst>
    <p:sldId id="257" r:id="rId2"/>
    <p:sldId id="278" r:id="rId3"/>
    <p:sldId id="261" r:id="rId4"/>
    <p:sldId id="259" r:id="rId5"/>
    <p:sldId id="276" r:id="rId6"/>
    <p:sldId id="270" r:id="rId7"/>
    <p:sldId id="271" r:id="rId8"/>
    <p:sldId id="264" r:id="rId9"/>
    <p:sldId id="265" r:id="rId10"/>
    <p:sldId id="272" r:id="rId11"/>
    <p:sldId id="288" r:id="rId12"/>
    <p:sldId id="267" r:id="rId13"/>
    <p:sldId id="281" r:id="rId14"/>
    <p:sldId id="285" r:id="rId15"/>
    <p:sldId id="287" r:id="rId16"/>
    <p:sldId id="268" r:id="rId17"/>
    <p:sldId id="273" r:id="rId18"/>
  </p:sldIdLst>
  <p:sldSz cx="12192000" cy="6858000"/>
  <p:notesSz cx="6858000" cy="9144000"/>
  <p:embeddedFontLst>
    <p:embeddedFont>
      <p:font typeface="Poet" pitchFamily="2" charset="0"/>
      <p:regular r:id="rId21"/>
    </p:embeddedFont>
    <p:embeddedFont>
      <p:font typeface="Open Sans Extrabold" panose="020B0906030804020204" pitchFamily="34" charset="0"/>
      <p:bold r:id="rId22"/>
      <p:boldItalic r:id="rId23"/>
    </p:embeddedFon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
      <p:font typeface="Lato" panose="020F0502020204030203" pitchFamily="34" charset="0"/>
      <p:regular r:id="rId30"/>
      <p:bold r:id="rId31"/>
      <p:italic r:id="rId32"/>
      <p:boldItalic r:id="rId33"/>
    </p:embeddedFont>
    <p:embeddedFont>
      <p:font typeface="Open Sans Light" panose="020B0306030504020204" pitchFamily="34" charset="0"/>
      <p:regular r:id="rId34"/>
      <p:italic r:id="rId35"/>
    </p:embeddedFont>
    <p:embeddedFont>
      <p:font typeface="Gill Sans MT" panose="020B0502020104020203" pitchFamily="3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61"/>
            <p14:sldId id="259"/>
            <p14:sldId id="276"/>
            <p14:sldId id="270"/>
          </p14:sldIdLst>
        </p14:section>
        <p14:section name="Pupil facing slides" id="{6426DDC9-3476-4499-A402-C5047D3C9974}">
          <p14:sldIdLst>
            <p14:sldId id="271"/>
            <p14:sldId id="264"/>
            <p14:sldId id="265"/>
            <p14:sldId id="272"/>
            <p14:sldId id="288"/>
            <p14:sldId id="267"/>
            <p14:sldId id="281"/>
            <p14:sldId id="285"/>
            <p14:sldId id="287"/>
            <p14:sldId id="268"/>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71" clrIdx="0"/>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Zoe Blood" initials="ZB" lastIdx="6" clrIdx="4">
    <p:extLst>
      <p:ext uri="{19B8F6BF-5375-455C-9EA6-DF929625EA0E}">
        <p15:presenceInfo xmlns:p15="http://schemas.microsoft.com/office/powerpoint/2012/main" userId="S::ZoeB@gambleaware.org::a1a36534-3f20-4b70-ba81-8b2d9aa37cb5" providerId="AD"/>
      </p:ext>
    </p:extLst>
  </p:cmAuthor>
  <p:cmAuthor id="6" name="Sam Harvey" initials="SH" lastIdx="2" clrIdx="5">
    <p:extLst>
      <p:ext uri="{19B8F6BF-5375-455C-9EA6-DF929625EA0E}">
        <p15:presenceInfo xmlns:p15="http://schemas.microsoft.com/office/powerpoint/2012/main" userId="S-1-5-21-1285066173-1815393381-3561576999-262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AAC2"/>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88297" autoAdjust="0"/>
  </p:normalViewPr>
  <p:slideViewPr>
    <p:cSldViewPr snapToGrid="0">
      <p:cViewPr varScale="1">
        <p:scale>
          <a:sx n="102" d="100"/>
          <a:sy n="102" d="100"/>
        </p:scale>
        <p:origin x="918" y="84"/>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88" d="100"/>
          <a:sy n="88" d="100"/>
        </p:scale>
        <p:origin x="382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5B6ED4B-A753-4787-8EE4-E5B2F565C038}" type="datetimeFigureOut">
              <a:rPr lang="en-GB" smtClean="0"/>
              <a:t>26/02/2020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69682A-00D1-4358-9655-808908C9716D}" type="slidenum">
              <a:rPr lang="en-GB" smtClean="0"/>
              <a:t>‹#›</a:t>
            </a:fld>
            <a:endParaRPr lang="en-GB"/>
          </a:p>
        </p:txBody>
      </p:sp>
    </p:spTree>
    <p:extLst>
      <p:ext uri="{BB962C8B-B14F-4D97-AF65-F5344CB8AC3E}">
        <p14:creationId xmlns:p14="http://schemas.microsoft.com/office/powerpoint/2010/main" val="11726515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26/02/2020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(20 </a:t>
            </a:r>
            <a:r>
              <a:rPr lang="en-US" b="1" dirty="0" err="1"/>
              <a:t>mins</a:t>
            </a:r>
            <a:r>
              <a:rPr lang="en-US" b="1" dirty="0"/>
              <a:t>)</a:t>
            </a:r>
          </a:p>
          <a:p>
            <a:r>
              <a:rPr lang="en-GB" sz="1200" kern="1200" dirty="0">
                <a:solidFill>
                  <a:schemeClr val="tx1"/>
                </a:solidFill>
                <a:effectLst/>
                <a:latin typeface="+mn-lt"/>
                <a:ea typeface="+mn-ea"/>
                <a:cs typeface="+mn-cs"/>
              </a:rPr>
              <a:t>Before teaching this lesson, it is important to be aware of pupils’ prior knowledge of, and attitudes towards gambling. Pupils should complete the activity: Resource 1: </a:t>
            </a:r>
            <a:r>
              <a:rPr lang="en-GB" sz="1200" i="1" kern="1200" dirty="0">
                <a:solidFill>
                  <a:schemeClr val="tx1"/>
                </a:solidFill>
                <a:effectLst/>
                <a:latin typeface="+mn-lt"/>
                <a:ea typeface="+mn-ea"/>
                <a:cs typeface="+mn-cs"/>
              </a:rPr>
              <a:t>Draw and write</a:t>
            </a:r>
            <a:r>
              <a:rPr lang="en-GB" sz="1200" kern="1200" dirty="0">
                <a:solidFill>
                  <a:schemeClr val="tx1"/>
                </a:solidFill>
                <a:effectLst/>
                <a:latin typeface="+mn-lt"/>
                <a:ea typeface="+mn-ea"/>
                <a:cs typeface="+mn-cs"/>
              </a:rPr>
              <a:t> before the lesson. Following the draw and write activity, provide an anonymous questions box – pupils write down a question they have and post it in the box. </a:t>
            </a:r>
            <a:endParaRPr lang="en-GB" dirty="0">
              <a:effectLst/>
            </a:endParaRPr>
          </a:p>
          <a:p>
            <a:r>
              <a:rPr lang="en-GB" sz="1200" kern="1200" dirty="0">
                <a:solidFill>
                  <a:schemeClr val="tx1"/>
                </a:solidFill>
                <a:effectLst/>
                <a:latin typeface="+mn-lt"/>
                <a:ea typeface="+mn-ea"/>
                <a:cs typeface="+mn-cs"/>
              </a:rPr>
              <a:t>Allow time to consider their responses and assess current understanding.  This can help you decide which age-group this lesson is most suitable for, prepare for questions and concerns pupils might raise in the lesson and get a sense of the type of responses you might expect from the lesson activities.  Prepare responses to pupils’ questions to revisit in the lesson – choose age-appropriate questions and answers that are suitable to be explored in the classroom.  (See PSHE Association teacher guidance – teaching about mental health and emotional wellbeing - handling questions).</a:t>
            </a:r>
            <a:endParaRPr lang="en-GB" dirty="0">
              <a:effectLs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Dilemma discussion (20 </a:t>
            </a:r>
            <a:r>
              <a:rPr lang="en-GB" b="1" baseline="0" dirty="0" err="1"/>
              <a:t>mins</a:t>
            </a:r>
            <a:r>
              <a:rPr lang="en-GB" b="1" baseline="0" dirty="0"/>
              <a:t>) </a:t>
            </a:r>
          </a:p>
          <a:p>
            <a:r>
              <a:rPr lang="en-GB" sz="1200" kern="1200" dirty="0">
                <a:solidFill>
                  <a:schemeClr val="tx1"/>
                </a:solidFill>
                <a:effectLst/>
                <a:latin typeface="+mn-lt"/>
                <a:ea typeface="+mn-ea"/>
                <a:cs typeface="+mn-cs"/>
              </a:rPr>
              <a:t>Explain what is meant by gambling</a:t>
            </a:r>
            <a:r>
              <a:rPr lang="en-GB" sz="1200" kern="1200" baseline="0" dirty="0">
                <a:solidFill>
                  <a:schemeClr val="tx1"/>
                </a:solidFill>
                <a:effectLst/>
                <a:latin typeface="+mn-lt"/>
                <a:ea typeface="+mn-ea"/>
                <a:cs typeface="+mn-cs"/>
              </a:rPr>
              <a:t> – use the explanation on the slide to help. </a:t>
            </a:r>
            <a:r>
              <a:rPr lang="en-GB" sz="1200" kern="1200" dirty="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Explain</a:t>
            </a:r>
            <a:r>
              <a:rPr lang="en-GB" sz="1200" kern="1200" baseline="0" dirty="0">
                <a:solidFill>
                  <a:schemeClr val="tx1"/>
                </a:solidFill>
                <a:effectLst/>
                <a:latin typeface="+mn-lt"/>
                <a:ea typeface="+mn-ea"/>
                <a:cs typeface="+mn-cs"/>
              </a:rPr>
              <a:t> that </a:t>
            </a:r>
            <a:r>
              <a:rPr lang="en-GB" sz="1200" kern="1200" baseline="0" dirty="0">
                <a:solidFill>
                  <a:schemeClr val="tx1"/>
                </a:solidFill>
                <a:effectLst/>
                <a:latin typeface="Lato" panose="020B0604020202020204" charset="0"/>
                <a:ea typeface="Lato" panose="020B0604020202020204" charset="0"/>
                <a:cs typeface="Lato" panose="020B0604020202020204" charset="0"/>
              </a:rPr>
              <a:t>g</a:t>
            </a:r>
            <a:r>
              <a:rPr lang="en-GB" sz="1200" dirty="0">
                <a:effectLst/>
                <a:latin typeface="Lato" panose="020B0604020202020204" charset="0"/>
                <a:ea typeface="Lato" panose="020B0604020202020204" charset="0"/>
                <a:cs typeface="Lato" panose="020B0604020202020204" charset="0"/>
              </a:rPr>
              <a:t>ambling is an activity meant for adults, but that sometimes even adults can find it difficult to manage the risks and feel they can easily lose control.  Many adults choose not to gamble at all (because they think it is not worth it and it can cause bad feelings; for some people it is against their values or religious beliefs).</a:t>
            </a:r>
          </a:p>
          <a:p>
            <a:r>
              <a:rPr lang="en-GB" sz="1200" kern="1200" dirty="0">
                <a:solidFill>
                  <a:schemeClr val="tx1"/>
                </a:solidFill>
                <a:effectLst/>
                <a:latin typeface="+mn-lt"/>
                <a:ea typeface="+mn-ea"/>
                <a:cs typeface="+mn-cs"/>
              </a:rPr>
              <a:t>Discuss other words or phrases that relate to or mean the same as gambling but that may be more familiar to the pupils, such as: placing a bet, betting</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3672838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Dilemma discussion (20 </a:t>
            </a:r>
            <a:r>
              <a:rPr lang="en-GB" b="1" baseline="0" dirty="0" err="1"/>
              <a:t>mins</a:t>
            </a:r>
            <a:r>
              <a:rPr lang="en-GB" b="1" baseline="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Working in small groups, pupils consider the scenario and respond to the questions below.  Pupils can record their ideas on a piece of flipchart paper. </a:t>
            </a:r>
            <a:endParaRPr lang="en-GB" b="0" dirty="0"/>
          </a:p>
          <a:p>
            <a:pPr marL="171450" indent="-171450">
              <a:buFont typeface="Arial" panose="020B0604020202020204" pitchFamily="34" charset="0"/>
              <a:buChar char="•"/>
            </a:pPr>
            <a:r>
              <a:rPr lang="en-GB" sz="1200" kern="1200" dirty="0">
                <a:solidFill>
                  <a:schemeClr val="tx1"/>
                </a:solidFill>
                <a:effectLst/>
                <a:latin typeface="+mn-lt"/>
                <a:ea typeface="+mn-ea"/>
                <a:cs typeface="+mn-cs"/>
              </a:rPr>
              <a:t>How</a:t>
            </a:r>
            <a:r>
              <a:rPr lang="en-GB" sz="1200" kern="1200" baseline="0" dirty="0">
                <a:solidFill>
                  <a:schemeClr val="tx1"/>
                </a:solidFill>
                <a:effectLst/>
                <a:latin typeface="+mn-lt"/>
                <a:ea typeface="+mn-ea"/>
                <a:cs typeface="+mn-cs"/>
              </a:rPr>
              <a:t> is Drew feeling about making this decision? </a:t>
            </a: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What makes this game risky?  </a:t>
            </a: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If Drew lost, how would Drew feel?</a:t>
            </a:r>
          </a:p>
          <a:p>
            <a:pPr marL="171450" indent="-171450">
              <a:buFont typeface="Arial" panose="020B0604020202020204" pitchFamily="34" charset="0"/>
              <a:buChar char="•"/>
            </a:pPr>
            <a:r>
              <a:rPr lang="en-GB" sz="1200" kern="1200" baseline="0" dirty="0">
                <a:solidFill>
                  <a:schemeClr val="tx1"/>
                </a:solidFill>
                <a:effectLst/>
                <a:latin typeface="+mn-lt"/>
                <a:ea typeface="+mn-ea"/>
                <a:cs typeface="+mn-cs"/>
              </a:rPr>
              <a:t>What might influence Drew to take the risk?</a:t>
            </a: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 Pupils</a:t>
            </a:r>
            <a:r>
              <a:rPr lang="en-GB" sz="1200" kern="1200" baseline="0" dirty="0">
                <a:solidFill>
                  <a:schemeClr val="tx1"/>
                </a:solidFill>
                <a:effectLst/>
                <a:latin typeface="+mn-lt"/>
                <a:ea typeface="+mn-ea"/>
                <a:cs typeface="+mn-cs"/>
              </a:rPr>
              <a:t> can use drawings to respond to the questions.</a:t>
            </a:r>
            <a:endParaRPr lang="en-GB" dirty="0">
              <a:effectLst/>
            </a:endParaRP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Pupils respond</a:t>
            </a:r>
            <a:r>
              <a:rPr lang="en-GB" sz="1200" kern="1200" baseline="0" dirty="0">
                <a:solidFill>
                  <a:schemeClr val="tx1"/>
                </a:solidFill>
                <a:effectLst/>
                <a:latin typeface="+mn-lt"/>
                <a:ea typeface="+mn-ea"/>
                <a:cs typeface="+mn-cs"/>
              </a:rPr>
              <a:t> to an additional question: What if Drew could not afford to lose the money? Would this affect Drew’s decision whether to gamble? (For example, imagine Drew needs the £5 to buy their mum a birthday present). </a:t>
            </a:r>
            <a:endParaRPr lang="en-GB" sz="1200" kern="1200" dirty="0">
              <a:solidFill>
                <a:schemeClr val="tx1"/>
              </a:solidFill>
              <a:effectLst/>
              <a:latin typeface="+mn-lt"/>
              <a:ea typeface="+mn-ea"/>
              <a:cs typeface="+mn-cs"/>
            </a:endParaRPr>
          </a:p>
          <a:p>
            <a:endParaRPr lang="en-GB" dirty="0"/>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Analysing influences (15 </a:t>
            </a:r>
            <a:r>
              <a:rPr lang="en-GB" b="1" baseline="0" dirty="0" err="1"/>
              <a:t>mins</a:t>
            </a:r>
            <a:r>
              <a:rPr lang="en-GB" b="1" baseline="0" dirty="0"/>
              <a:t>) </a:t>
            </a:r>
          </a:p>
          <a:p>
            <a:pPr>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Provide each group with cards from Resource 2: </a:t>
            </a:r>
            <a:r>
              <a:rPr lang="en-GB" sz="1200" i="1" dirty="0">
                <a:effectLst/>
                <a:latin typeface="Calibri" panose="020F0502020204030204" pitchFamily="34" charset="0"/>
                <a:ea typeface="Calibri" panose="020F0502020204030204" pitchFamily="34" charset="0"/>
                <a:cs typeface="Times New Roman" panose="02020603050405020304" pitchFamily="18" charset="0"/>
              </a:rPr>
              <a:t>Chance cards.</a:t>
            </a:r>
            <a:r>
              <a:rPr lang="en-GB" sz="1200" dirty="0">
                <a:effectLst/>
                <a:latin typeface="Calibri" panose="020F0502020204030204" pitchFamily="34" charset="0"/>
                <a:ea typeface="Calibri" panose="020F0502020204030204" pitchFamily="34" charset="0"/>
                <a:cs typeface="Times New Roman" panose="02020603050405020304" pitchFamily="18" charset="0"/>
              </a:rPr>
              <a:t> This activity could be delivered as carousel (passing the cards around the groups, giving each group a short while to discuss the information, before moving on to the next one) or by displaying them in the classroom and doing a ‘walk around’ activity. </a:t>
            </a:r>
          </a:p>
          <a:p>
            <a:pPr algn="l">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Ask the pupils to answer two questions about the information on the cards:</a:t>
            </a:r>
          </a:p>
          <a:p>
            <a:pPr marL="342900" lvl="0" indent="-342900" algn="l">
              <a:lnSpc>
                <a:spcPct val="115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Will this mean Drew is more likely to gamble or not gamble?</a:t>
            </a:r>
          </a:p>
          <a:p>
            <a:pPr marL="342900" lvl="0" indent="-342900" algn="l">
              <a:lnSpc>
                <a:spcPct val="115000"/>
              </a:lnSpc>
              <a:spcAft>
                <a:spcPts val="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Will this mean Drew is more likely to win or lose? </a:t>
            </a:r>
          </a:p>
          <a:p>
            <a:pPr algn="l">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Take feedback.</a:t>
            </a:r>
          </a:p>
          <a:p>
            <a:pPr algn="l">
              <a:lnSpc>
                <a:spcPct val="115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Draw some conclusions, such as:</a:t>
            </a:r>
          </a:p>
          <a:p>
            <a:pPr algn="l">
              <a:lnSpc>
                <a:spcPct val="115000"/>
              </a:lnSpc>
              <a:spcAft>
                <a:spcPts val="0"/>
              </a:spcAft>
            </a:pPr>
            <a:r>
              <a:rPr lang="en-GB" sz="1200" i="1" dirty="0">
                <a:effectLst/>
                <a:latin typeface="Calibri" panose="020F0502020204030204" pitchFamily="34" charset="0"/>
                <a:ea typeface="Calibri" panose="020F0502020204030204" pitchFamily="34" charset="0"/>
                <a:cs typeface="Times New Roman" panose="02020603050405020304" pitchFamily="18" charset="0"/>
              </a:rPr>
              <a:t>Adverts or pop-ups are often designed to try and ‘hook’ people into gambling or to keep them trying over and over again; people can be persuaded or tricked into thinking it is easy to win; pressure can come from inside ourselves or from other people; gambling can become a habit – people get hooked on the idea they will win at some point; that it will make them feel better if they are not feeling good (although evidence shows it is more likely to make people feel bad more than it helps them to feel good). Sometimes people believe that ‘thinking positive thoughts’ or ‘luck’ can help them win, but gambling is based on chance </a:t>
            </a:r>
            <a:r>
              <a:rPr lang="en-GB" sz="1200" i="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there is (usually) no way of telling whether someone will win or lose.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2439360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Pupils’ question time (10 </a:t>
            </a:r>
            <a:r>
              <a:rPr lang="en-GB" b="1" baseline="0" dirty="0" err="1"/>
              <a:t>mins</a:t>
            </a:r>
            <a:r>
              <a:rPr lang="en-GB" b="1" baseline="0" dirty="0"/>
              <a:t>) </a:t>
            </a:r>
            <a:endParaRPr lang="en-GB" b="1" dirty="0"/>
          </a:p>
          <a:p>
            <a:r>
              <a:rPr lang="en-GB" sz="1200" kern="1200" dirty="0">
                <a:solidFill>
                  <a:schemeClr val="tx1"/>
                </a:solidFill>
                <a:effectLst/>
                <a:latin typeface="+mn-lt"/>
                <a:ea typeface="+mn-ea"/>
                <a:cs typeface="+mn-cs"/>
              </a:rPr>
              <a:t>Display questions about gambling (asked previously by the pupils).  Pupils come up with responses to the questions themselves, help and guide their responses as appropriate. </a:t>
            </a:r>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33660033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Signposting support (5 </a:t>
            </a:r>
            <a:r>
              <a:rPr lang="en-GB" b="1" baseline="0" dirty="0" err="1"/>
              <a:t>mins</a:t>
            </a:r>
            <a:r>
              <a:rPr lang="en-GB" b="1" baseline="0" dirty="0"/>
              <a:t>) </a:t>
            </a:r>
            <a:endParaRPr lang="en-GB" b="1"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Explain that sometimes people can become ‘hooked’ on gambling (addicted) or that people can be tempted to gamble money or things they cannot afford to lose or that it’s not always easy to tell if a game is encouraging gambling.  If pupils are worried about something they have seen (or heard about) or about someone they know in relation to gambling, they can ask for help and advice at school (e.g. teacher) or out of school (e.g. parent) or through </a:t>
            </a:r>
            <a:r>
              <a:rPr lang="en-GB" sz="1200" kern="1200" dirty="0" err="1">
                <a:solidFill>
                  <a:schemeClr val="tx1"/>
                </a:solidFill>
                <a:effectLst/>
                <a:latin typeface="+mn-lt"/>
                <a:ea typeface="+mn-ea"/>
                <a:cs typeface="+mn-cs"/>
              </a:rPr>
              <a:t>Childline</a:t>
            </a:r>
            <a:r>
              <a:rPr lang="en-GB" sz="1200" kern="1200" dirty="0">
                <a:solidFill>
                  <a:schemeClr val="tx1"/>
                </a:solidFill>
                <a:effectLst/>
                <a:latin typeface="+mn-lt"/>
                <a:ea typeface="+mn-ea"/>
                <a:cs typeface="+mn-cs"/>
              </a:rPr>
              <a:t> - </a:t>
            </a:r>
            <a:r>
              <a:rPr lang="en-GB" sz="1200" u="sng" kern="1200" dirty="0">
                <a:solidFill>
                  <a:schemeClr val="tx1"/>
                </a:solidFill>
                <a:effectLst/>
                <a:latin typeface="+mn-lt"/>
                <a:ea typeface="+mn-ea"/>
                <a:cs typeface="+mn-cs"/>
                <a:hlinkClick r:id="rId3"/>
              </a:rPr>
              <a:t>www.childline.org.uk</a:t>
            </a:r>
            <a:r>
              <a:rPr lang="en-GB" sz="1200" kern="1200" dirty="0">
                <a:solidFill>
                  <a:schemeClr val="tx1"/>
                </a:solidFill>
                <a:effectLst/>
                <a:latin typeface="+mn-lt"/>
                <a:ea typeface="+mn-ea"/>
                <a:cs typeface="+mn-cs"/>
              </a:rPr>
              <a:t>  Phone: 0800 1111.</a:t>
            </a:r>
            <a:r>
              <a:rPr lang="en-GB" sz="1200" kern="1200" baseline="0" dirty="0">
                <a:solidFill>
                  <a:schemeClr val="tx1"/>
                </a:solidFill>
                <a:effectLst/>
                <a:latin typeface="+mn-lt"/>
                <a:ea typeface="+mn-ea"/>
                <a:cs typeface="+mn-cs"/>
              </a:rPr>
              <a:t> </a:t>
            </a:r>
            <a:r>
              <a:rPr lang="en-US" sz="1200" kern="1200" dirty="0" smtClean="0">
                <a:solidFill>
                  <a:schemeClr val="tx1"/>
                </a:solidFill>
                <a:latin typeface="+mn-lt"/>
                <a:ea typeface="+mn-ea"/>
                <a:cs typeface="+mn-cs"/>
              </a:rPr>
              <a:t>The National Gambling Helpline​ 0808 8020 133 provides free help support and advice 24 hours a day, seven days a week, and is completely anonymous. </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31272628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(10 </a:t>
            </a:r>
            <a:r>
              <a:rPr lang="en-GB" b="1" baseline="0" dirty="0" err="1"/>
              <a:t>mins</a:t>
            </a:r>
            <a:r>
              <a:rPr lang="en-GB" b="1" baseline="0" dirty="0"/>
              <a:t>)</a:t>
            </a:r>
          </a:p>
          <a:p>
            <a:r>
              <a:rPr lang="en-GB" sz="1200" dirty="0">
                <a:effectLst/>
                <a:latin typeface="Calibri" panose="020F0502020204030204" pitchFamily="34" charset="0"/>
                <a:ea typeface="Calibri" panose="020F0502020204030204" pitchFamily="34" charset="0"/>
                <a:cs typeface="Times New Roman" panose="02020603050405020304" pitchFamily="18" charset="0"/>
              </a:rPr>
              <a:t>Pupils imagine themselves in the situation with Drew as ‘phone a friend’ – they provide advice for Drew and how best to manage the situation.  Ask pupils to record a brief script of the phone advice they would give to Dev. </a:t>
            </a: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sz="1200" kern="1200" dirty="0">
                <a:solidFill>
                  <a:schemeClr val="tx1"/>
                </a:solidFill>
                <a:effectLst/>
                <a:latin typeface="+mn-lt"/>
                <a:ea typeface="+mn-ea"/>
                <a:cs typeface="+mn-cs"/>
              </a:rPr>
              <a:t>Pupils add to their advice for Drew…</a:t>
            </a:r>
          </a:p>
          <a:p>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10AAC2"/>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10AAC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rgbClr val="10AAC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26/02/2020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rgbClr val="10AAC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26/02/2020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26/02/2020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4" name="Footer Placeholder 1"/>
          <p:cNvSpPr>
            <a:spLocks noGrp="1"/>
          </p:cNvSpPr>
          <p:nvPr>
            <p:ph type="ftr" sz="quarter" idx="4294967295"/>
          </p:nvPr>
        </p:nvSpPr>
        <p:spPr>
          <a:xfrm>
            <a:off x="0" y="6558386"/>
            <a:ext cx="12192000" cy="307975"/>
          </a:xfrm>
        </p:spPr>
        <p:txBody>
          <a:bodyPr/>
          <a:lstStyle/>
          <a:p>
            <a:r>
              <a:rPr lang="en-GB" dirty="0">
                <a:solidFill>
                  <a:schemeClr val="tx1">
                    <a:lumMod val="50000"/>
                    <a:lumOff val="50000"/>
                  </a:schemeClr>
                </a:solidFill>
              </a:rPr>
              <a:t>© PSHE Association </a:t>
            </a:r>
            <a:r>
              <a:rPr lang="en-GB" dirty="0" smtClean="0">
                <a:solidFill>
                  <a:schemeClr val="tx1">
                    <a:lumMod val="50000"/>
                    <a:lumOff val="50000"/>
                  </a:schemeClr>
                </a:solidFill>
              </a:rPr>
              <a:t>&amp; Gamble Aware, 2020</a:t>
            </a:r>
            <a:r>
              <a:rPr lang="en-GB" dirty="0">
                <a:solidFill>
                  <a:schemeClr val="tx1">
                    <a:lumMod val="50000"/>
                    <a:lumOff val="50000"/>
                  </a:schemeClr>
                </a:solidFill>
              </a:rPr>
              <a:t>	 </a:t>
            </a:r>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26/02/2020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26/02/2020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0AAC2"/>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hyperlink" Target="http://www.begambleaware.org/NGTS.html" TargetMode="Externa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35379" t="21285" r="36412" b="6714"/>
          <a:stretch/>
        </p:blipFill>
        <p:spPr>
          <a:xfrm>
            <a:off x="8423564" y="2355273"/>
            <a:ext cx="2881746" cy="4137334"/>
          </a:xfrm>
          <a:prstGeom prst="rect">
            <a:avLst/>
          </a:prstGeom>
        </p:spPr>
      </p:pic>
      <p:sp>
        <p:nvSpPr>
          <p:cNvPr id="8" name="TextBox 7"/>
          <p:cNvSpPr txBox="1"/>
          <p:nvPr/>
        </p:nvSpPr>
        <p:spPr>
          <a:xfrm>
            <a:off x="1234662" y="1543168"/>
            <a:ext cx="6778172" cy="3416320"/>
          </a:xfrm>
          <a:prstGeom prst="rect">
            <a:avLst/>
          </a:prstGeom>
          <a:noFill/>
        </p:spPr>
        <p:txBody>
          <a:bodyPr wrap="square" rtlCol="0">
            <a:spAutoFit/>
          </a:bodyPr>
          <a:lstStyle/>
          <a:p>
            <a:pPr algn="ctr"/>
            <a:r>
              <a:rPr lang="en-GB" sz="5400" dirty="0">
                <a:solidFill>
                  <a:schemeClr val="bg1"/>
                </a:solidFill>
                <a:latin typeface="Poet" pitchFamily="2" charset="0"/>
                <a:ea typeface="Open Sans Extrabold" panose="020B0906030804020204" pitchFamily="34" charset="0"/>
                <a:cs typeface="Open Sans Extrabold" panose="020B0906030804020204" pitchFamily="34" charset="0"/>
              </a:rPr>
              <a:t>Chancing It!</a:t>
            </a:r>
          </a:p>
          <a:p>
            <a:pPr algn="ctr"/>
            <a:endParaRPr lang="en-GB" sz="1600" dirty="0">
              <a:solidFill>
                <a:schemeClr val="bg1"/>
              </a:solidFill>
              <a:latin typeface="Poet" pitchFamily="2" charset="0"/>
              <a:ea typeface="Open Sans Extrabold" panose="020B0906030804020204" pitchFamily="34" charset="0"/>
              <a:cs typeface="Open Sans Extrabold" panose="020B0906030804020204" pitchFamily="34" charset="0"/>
            </a:endParaRPr>
          </a:p>
          <a:p>
            <a:pPr algn="ctr"/>
            <a:r>
              <a:rPr lang="en-GB" sz="3600" dirty="0">
                <a:solidFill>
                  <a:schemeClr val="bg1"/>
                </a:solidFill>
                <a:latin typeface="Poet" pitchFamily="2" charset="0"/>
                <a:ea typeface="Open Sans Extrabold" panose="020B0906030804020204" pitchFamily="34" charset="0"/>
                <a:cs typeface="Open Sans Extrabold" panose="020B0906030804020204" pitchFamily="34" charset="0"/>
              </a:rPr>
              <a:t>Exploring risk in </a:t>
            </a:r>
          </a:p>
          <a:p>
            <a:pPr algn="ctr"/>
            <a:r>
              <a:rPr lang="en-GB" sz="3600" dirty="0">
                <a:solidFill>
                  <a:schemeClr val="bg1"/>
                </a:solidFill>
                <a:latin typeface="Poet" pitchFamily="2" charset="0"/>
                <a:ea typeface="Open Sans Extrabold" panose="020B0906030804020204" pitchFamily="34" charset="0"/>
                <a:cs typeface="Open Sans Extrabold" panose="020B0906030804020204" pitchFamily="34" charset="0"/>
              </a:rPr>
              <a:t>relation to gambling</a:t>
            </a:r>
          </a:p>
          <a:p>
            <a:pPr algn="ctr"/>
            <a:endParaRPr lang="en-GB" sz="1400" dirty="0">
              <a:solidFill>
                <a:schemeClr val="bg1"/>
              </a:solidFill>
              <a:latin typeface="Poet" pitchFamily="2" charset="0"/>
              <a:ea typeface="Open Sans Extrabold" panose="020B0906030804020204" pitchFamily="34" charset="0"/>
              <a:cs typeface="Open Sans Extrabold" panose="020B0906030804020204" pitchFamily="34" charset="0"/>
            </a:endParaRPr>
          </a:p>
          <a:p>
            <a:pPr algn="ctr"/>
            <a:r>
              <a:rPr lang="en-GB" sz="5400" dirty="0">
                <a:solidFill>
                  <a:schemeClr val="bg1"/>
                </a:solidFill>
                <a:latin typeface="Poet" pitchFamily="2" charset="0"/>
                <a:ea typeface="Open Sans Extrabold" panose="020B0906030804020204" pitchFamily="34" charset="0"/>
                <a:cs typeface="Open Sans Extrabold" panose="020B0906030804020204" pitchFamily="34" charset="0"/>
              </a:rPr>
              <a:t>KS2 – Year 5/6</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3642137" y="4904049"/>
            <a:ext cx="3479425" cy="1546322"/>
          </a:xfrm>
          <a:prstGeom prst="cloudCallout">
            <a:avLst>
              <a:gd name="adj1" fmla="val 88284"/>
              <a:gd name="adj2" fmla="val -30102"/>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dirty="0">
                <a:solidFill>
                  <a:schemeClr val="tx1"/>
                </a:solidFill>
                <a:latin typeface="Poet" pitchFamily="2" charset="0"/>
                <a:ea typeface="Lato" panose="020F0502020204030203" pitchFamily="34" charset="0"/>
                <a:cs typeface="Lato" panose="020F0502020204030203" pitchFamily="34" charset="0"/>
              </a:rPr>
              <a:t>Ensure you read the guidance before teaching the lesson</a:t>
            </a:r>
          </a:p>
        </p:txBody>
      </p:sp>
      <p:sp>
        <p:nvSpPr>
          <p:cNvPr id="11" name="TextBox 10"/>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393" y="363207"/>
            <a:ext cx="1617021" cy="912883"/>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97324" y="320407"/>
            <a:ext cx="6378207" cy="828280"/>
          </a:xfrm>
          <a:prstGeom prst="rect">
            <a:avLst/>
          </a:prstGeom>
        </p:spPr>
      </p:pic>
      <p:sp>
        <p:nvSpPr>
          <p:cNvPr id="13" name="Footer Placeholder 1"/>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&amp; Gamble Aware, 2020	 </a:t>
            </a:r>
            <a:endParaRPr lang="en-GB" dirty="0"/>
          </a:p>
        </p:txBody>
      </p:sp>
    </p:spTree>
    <p:extLst>
      <p:ext uri="{BB962C8B-B14F-4D97-AF65-F5344CB8AC3E}">
        <p14:creationId xmlns:p14="http://schemas.microsoft.com/office/powerpoint/2010/main" val="17518267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256217" y="504945"/>
            <a:ext cx="9177913" cy="830997"/>
          </a:xfrm>
          <a:prstGeom prst="rect">
            <a:avLst/>
          </a:prstGeom>
          <a:solidFill>
            <a:srgbClr val="126573"/>
          </a:solidFill>
        </p:spPr>
        <p:txBody>
          <a:bodyPr wrap="square" rtlCol="0">
            <a:spAutoFit/>
          </a:bodyPr>
          <a:lstStyle>
            <a:defPPr>
              <a:defRPr lang="en-US"/>
            </a:defPPr>
            <a:lvl1pPr>
              <a:defRPr sz="4800">
                <a:solidFill>
                  <a:schemeClr val="bg1"/>
                </a:solidFill>
                <a:latin typeface="Poet" pitchFamily="2" charset="0"/>
                <a:ea typeface="Open Sans Extrabold" panose="020B0906030804020204" pitchFamily="34" charset="0"/>
                <a:cs typeface="Open Sans Extrabold" panose="020B0906030804020204" pitchFamily="34" charset="0"/>
              </a:defRPr>
            </a:lvl1pPr>
          </a:lstStyle>
          <a:p>
            <a:r>
              <a:rPr lang="en-GB" dirty="0"/>
              <a:t>Using this PowerPoint</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(blue)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8" name="TextBox 7"/>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3388793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36325" y="1470966"/>
            <a:ext cx="5318443" cy="5632311"/>
          </a:xfrm>
          <a:prstGeom prst="rect">
            <a:avLst/>
          </a:prstGeom>
          <a:noFill/>
        </p:spPr>
        <p:txBody>
          <a:bodyPr wrap="square" rtlCol="0">
            <a:spAutoFit/>
          </a:bodyPr>
          <a:lstStyle/>
          <a:p>
            <a:pPr lvl="0"/>
            <a:r>
              <a:rPr lang="en-GB" sz="2400" dirty="0">
                <a:solidFill>
                  <a:schemeClr val="bg1"/>
                </a:solidFill>
                <a:latin typeface="Lato" panose="020B0604020202020204" charset="0"/>
                <a:ea typeface="Lato" panose="020B0604020202020204" charset="0"/>
                <a:cs typeface="Lato" panose="020B0604020202020204" charset="0"/>
              </a:rPr>
              <a:t>This lesson is designed to support pupils in key stage 2 to consider risk in relation to gambling and is intended to build on prior learning exploring the nature of risk and risk assessment. </a:t>
            </a:r>
          </a:p>
          <a:p>
            <a:pPr lvl="0"/>
            <a:r>
              <a:rPr lang="en-GB" sz="2400" dirty="0">
                <a:solidFill>
                  <a:schemeClr val="bg1"/>
                </a:solidFill>
                <a:latin typeface="Lato" panose="020B0604020202020204" charset="0"/>
                <a:ea typeface="Lato" panose="020B0604020202020204" charset="0"/>
                <a:cs typeface="Lato" panose="020B0604020202020204" charset="0"/>
              </a:rPr>
              <a:t>This lesson is not designed to be taught in isolation and should form part of a planned, developmental programme for PSHE education. </a:t>
            </a:r>
            <a:r>
              <a:rPr lang="en-GB" sz="2400" dirty="0">
                <a:solidFill>
                  <a:prstClr val="white"/>
                </a:solidFill>
                <a:latin typeface="Lato" panose="020B0604020202020204" charset="0"/>
                <a:ea typeface="Lato" panose="020B0604020202020204" charset="0"/>
                <a:cs typeface="Lato" panose="020B0604020202020204" charset="0"/>
              </a:rPr>
              <a:t>Timings provided are approximate – teachers are expected to adapt delivery according to the needs of their pupils. </a:t>
            </a:r>
          </a:p>
          <a:p>
            <a:pPr lvl="0"/>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B0604020202020204" charset="0"/>
              <a:ea typeface="Lato" panose="020B0604020202020204" charset="0"/>
              <a:cs typeface="Lato" panose="020B0604020202020204" charset="0"/>
            </a:endParaRPr>
          </a:p>
        </p:txBody>
      </p:sp>
      <p:sp>
        <p:nvSpPr>
          <p:cNvPr id="3" name="Rectangle 2"/>
          <p:cNvSpPr/>
          <p:nvPr/>
        </p:nvSpPr>
        <p:spPr>
          <a:xfrm>
            <a:off x="6096000" y="1438170"/>
            <a:ext cx="5576110" cy="5262979"/>
          </a:xfrm>
          <a:prstGeom prst="rect">
            <a:avLst/>
          </a:prstGeom>
        </p:spPr>
        <p:txBody>
          <a:bodyPr wrap="square">
            <a:spAutoFit/>
          </a:bodyPr>
          <a:lstStyle/>
          <a:p>
            <a:r>
              <a:rPr lang="en-GB" sz="2400" dirty="0">
                <a:solidFill>
                  <a:schemeClr val="bg1"/>
                </a:solidFill>
                <a:latin typeface="Lato" panose="020B0604020202020204" charset="0"/>
                <a:ea typeface="Lato" panose="020B0604020202020204" charset="0"/>
                <a:cs typeface="Lato" panose="020B0604020202020204" charset="0"/>
              </a:rPr>
              <a:t>Young people are increasingly exposed to gambling and gambling-related activity, including through gaming, advertising, social media, betting shops, arcades and casinos.  It is important that even at a younger age, pupils build the skills to navigate a world (both offline and online) where gambling is prevalent and start to develop a nuanced understanding of risky gambling behaviours and the impact of problem gambling on people’s health and wellbeing. </a:t>
            </a:r>
            <a:endParaRPr lang="en-US" sz="2400" dirty="0">
              <a:solidFill>
                <a:schemeClr val="bg1"/>
              </a:solidFill>
              <a:latin typeface="Lato" panose="020B0604020202020204" charset="0"/>
              <a:ea typeface="Lato" panose="020B0604020202020204" charset="0"/>
              <a:cs typeface="Lato" panose="020B0604020202020204" charset="0"/>
            </a:endParaRPr>
          </a:p>
          <a:p>
            <a:pPr lvl="0"/>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3</a:t>
            </a:fld>
            <a:endParaRPr lang="en-GB" dirty="0"/>
          </a:p>
        </p:txBody>
      </p:sp>
      <p:sp>
        <p:nvSpPr>
          <p:cNvPr id="12" name="TextBox 11"/>
          <p:cNvSpPr txBox="1"/>
          <p:nvPr/>
        </p:nvSpPr>
        <p:spPr>
          <a:xfrm>
            <a:off x="249630" y="525803"/>
            <a:ext cx="3155553" cy="830997"/>
          </a:xfrm>
          <a:prstGeom prst="rect">
            <a:avLst/>
          </a:prstGeom>
          <a:solidFill>
            <a:srgbClr val="126573"/>
          </a:solidFill>
        </p:spPr>
        <p:txBody>
          <a:bodyPr wrap="square" rtlCol="0">
            <a:spAutoFit/>
          </a:bodyPr>
          <a:lstStyle>
            <a:defPPr>
              <a:defRPr lang="en-US"/>
            </a:defPPr>
            <a:lvl1pPr>
              <a:defRPr sz="4800">
                <a:solidFill>
                  <a:schemeClr val="bg1"/>
                </a:solidFill>
                <a:latin typeface="Poet" pitchFamily="2" charset="0"/>
                <a:ea typeface="Open Sans Extrabold" panose="020B0906030804020204" pitchFamily="34" charset="0"/>
                <a:cs typeface="Open Sans Extrabold" panose="020B0906030804020204" pitchFamily="34" charset="0"/>
              </a:defRPr>
            </a:lvl1pPr>
          </a:lstStyle>
          <a:p>
            <a:r>
              <a:rPr lang="en-GB" dirty="0"/>
              <a:t>Context</a:t>
            </a:r>
          </a:p>
        </p:txBody>
      </p:sp>
      <p:sp>
        <p:nvSpPr>
          <p:cNvPr id="13" name="TextBox 12"/>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4855739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4</a:t>
            </a:fld>
            <a:endParaRPr lang="en-GB" dirty="0"/>
          </a:p>
        </p:txBody>
      </p:sp>
      <p:sp>
        <p:nvSpPr>
          <p:cNvPr id="13" name="TextBox 12"/>
          <p:cNvSpPr txBox="1"/>
          <p:nvPr/>
        </p:nvSpPr>
        <p:spPr>
          <a:xfrm>
            <a:off x="513083" y="2267352"/>
            <a:ext cx="9010925" cy="4262705"/>
          </a:xfrm>
          <a:prstGeom prst="rect">
            <a:avLst/>
          </a:prstGeom>
          <a:solidFill>
            <a:schemeClr val="bg1"/>
          </a:solidFill>
        </p:spPr>
        <p:txBody>
          <a:bodyPr wrap="square" bIns="0" rtlCol="0">
            <a:spAutoFit/>
          </a:bodyPr>
          <a:lstStyle/>
          <a:p>
            <a:pPr lvl="3"/>
            <a:endParaRPr lang="en-GB" sz="1600" b="1" dirty="0">
              <a:latin typeface="Gill Sans MT" panose="020B0502020104020203" pitchFamily="34" charset="0"/>
            </a:endParaRPr>
          </a:p>
          <a:p>
            <a:pPr lvl="3"/>
            <a:r>
              <a:rPr lang="en-GB" sz="3200" b="1" dirty="0">
                <a:latin typeface="Poet" pitchFamily="2"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Poet" pitchFamily="2" charset="0"/>
              </a:rPr>
              <a:t>Pupils will be able to:</a:t>
            </a:r>
          </a:p>
          <a:p>
            <a:endParaRPr lang="en-GB" sz="1000" b="1" dirty="0">
              <a:latin typeface="Poet" pitchFamily="2" charset="0"/>
            </a:endParaRPr>
          </a:p>
          <a:p>
            <a:pPr lvl="3"/>
            <a:endParaRPr lang="en-GB" sz="400" b="1" dirty="0">
              <a:latin typeface="Gill Sans MT" panose="020B0502020104020203" pitchFamily="34" charset="0"/>
            </a:endParaRPr>
          </a:p>
          <a:p>
            <a:pPr marL="457200" indent="-457200">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explain risk in relation to gambling</a:t>
            </a:r>
          </a:p>
          <a:p>
            <a:pPr marL="457200" indent="-457200">
              <a:lnSpc>
                <a:spcPct val="15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identify how winning and losing can affect a person’s feelings and what makes someone want to take the risk</a:t>
            </a:r>
          </a:p>
          <a:p>
            <a:pPr marL="457200" indent="-457200">
              <a:lnSpc>
                <a:spcPct val="15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describe what can influence someone to gamble or feel pressure to do so</a:t>
            </a:r>
          </a:p>
          <a:p>
            <a:pPr marL="457200" indent="-457200">
              <a:lnSpc>
                <a:spcPct val="15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recognise who to ask for help if concerned about gambling or the pressure to do something like gambling</a:t>
            </a:r>
          </a:p>
        </p:txBody>
      </p:sp>
      <p:sp>
        <p:nvSpPr>
          <p:cNvPr id="16" name="TextBox 15"/>
          <p:cNvSpPr txBox="1"/>
          <p:nvPr/>
        </p:nvSpPr>
        <p:spPr>
          <a:xfrm>
            <a:off x="513084" y="442331"/>
            <a:ext cx="9010925" cy="167738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Poet" pitchFamily="2" charset="0"/>
              </a:rPr>
              <a:t>Learning objective</a:t>
            </a:r>
          </a:p>
          <a:p>
            <a:pPr lvl="3"/>
            <a:endParaRPr lang="en-GB" sz="1100" b="1" dirty="0">
              <a:latin typeface="Gill Sans MT" panose="020B0502020104020203" pitchFamily="34" charset="0"/>
            </a:endParaRPr>
          </a:p>
          <a:p>
            <a:pPr marL="457200" indent="-457200">
              <a:lnSpc>
                <a:spcPct val="200000"/>
              </a:lnSpc>
              <a:buSzPct val="202000"/>
              <a:buFont typeface="Courier New" panose="02070309020205020404" pitchFamily="49" charset="0"/>
              <a:buChar char="o"/>
            </a:pPr>
            <a:r>
              <a:rPr lang="en-US" sz="2000" dirty="0"/>
              <a:t>To learn about risk in relation to gambling</a:t>
            </a:r>
            <a:endParaRPr lang="en-GB" sz="600" b="1" dirty="0">
              <a:latin typeface="Lato" panose="020F0502020204030203" pitchFamily="34" charset="0"/>
              <a:ea typeface="Lato" panose="020F0502020204030203" pitchFamily="34" charset="0"/>
              <a:cs typeface="Lato" panose="020F0502020204030203" pitchFamily="34" charset="0"/>
            </a:endParaRPr>
          </a:p>
        </p:txBody>
      </p:sp>
      <p:sp>
        <p:nvSpPr>
          <p:cNvPr id="12" name="TextBox 11"/>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12446603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220596" y="499153"/>
            <a:ext cx="7546540" cy="830997"/>
          </a:xfrm>
          <a:prstGeom prst="rect">
            <a:avLst/>
          </a:prstGeom>
          <a:noFill/>
          <a:ln>
            <a:noFill/>
          </a:ln>
        </p:spPr>
        <p:txBody>
          <a:bodyPr wrap="square" rtlCol="0">
            <a:spAutoFit/>
          </a:bodyPr>
          <a:lstStyle/>
          <a:p>
            <a:r>
              <a:rPr lang="en-GB" sz="4800" dirty="0">
                <a:solidFill>
                  <a:schemeClr val="bg1"/>
                </a:solidFill>
                <a:latin typeface="Poet" pitchFamily="2"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6" name="TextBox 15"/>
          <p:cNvSpPr txBox="1"/>
          <p:nvPr/>
        </p:nvSpPr>
        <p:spPr>
          <a:xfrm>
            <a:off x="388762" y="1442174"/>
            <a:ext cx="5494464" cy="3157275"/>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r>
              <a:rPr lang="en-GB" sz="3200" dirty="0">
                <a:latin typeface="Poet" pitchFamily="2"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lnSpc>
                <a:spcPts val="2500"/>
              </a:lnSpc>
              <a:buSzPct val="202000"/>
            </a:pPr>
            <a:r>
              <a:rPr lang="en-GB"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lnSpc>
                <a:spcPts val="2500"/>
              </a:lnSpc>
              <a:buSzPct val="202000"/>
            </a:pPr>
            <a:r>
              <a:rPr lang="en-GB" dirty="0">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a:buSzPct val="202000"/>
            </a:pPr>
            <a:endParaRPr lang="en-GB" sz="1600" b="1" dirty="0">
              <a:latin typeface="Lato" panose="020F0502020204030203" pitchFamily="34" charset="0"/>
              <a:ea typeface="Lato" panose="020F0502020204030203" pitchFamily="34" charset="0"/>
              <a:cs typeface="Lato" panose="020F0502020204030203" pitchFamily="34" charset="0"/>
            </a:endParaRPr>
          </a:p>
        </p:txBody>
      </p:sp>
      <p:sp>
        <p:nvSpPr>
          <p:cNvPr id="21" name="TextBox 20"/>
          <p:cNvSpPr txBox="1"/>
          <p:nvPr/>
        </p:nvSpPr>
        <p:spPr>
          <a:xfrm>
            <a:off x="6078679" y="1424494"/>
            <a:ext cx="5690757" cy="513986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r>
              <a:rPr lang="en-GB" sz="3200" dirty="0">
                <a:latin typeface="Poet" pitchFamily="2" charset="0"/>
              </a:rPr>
              <a:t>Resources required</a:t>
            </a:r>
            <a:endParaRPr lang="en-GB" sz="1600" dirty="0">
              <a:latin typeface="Poet" pitchFamily="2" charset="0"/>
            </a:endParaRPr>
          </a:p>
          <a:p>
            <a:pPr lvl="3"/>
            <a:endParaRPr lang="en-GB" sz="800" b="1" dirty="0">
              <a:latin typeface="Gill Sans MT" panose="020B0502020104020203" pitchFamily="34" charset="0"/>
            </a:endParaRP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Flip chart paper and marker pens</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Resource 1: Gambling draw and write</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Resource 2: Chance cards</a:t>
            </a:r>
          </a:p>
          <a:p>
            <a:pPr marL="457200" indent="-457200">
              <a:lnSpc>
                <a:spcPct val="200000"/>
              </a:lnSpc>
              <a:buSzPct val="202000"/>
              <a:buFont typeface="Courier New" panose="02070309020205020404" pitchFamily="49" charset="0"/>
              <a:buChar char="o"/>
            </a:pPr>
            <a:endParaRPr lang="en-GB"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dirty="0">
              <a:latin typeface="Lato" panose="020F0502020204030203" pitchFamily="34" charset="0"/>
              <a:ea typeface="Lato" panose="020F0502020204030203" pitchFamily="34" charset="0"/>
              <a:cs typeface="Lato" panose="020F0502020204030203" pitchFamily="34" charset="0"/>
            </a:endParaRPr>
          </a:p>
          <a:p>
            <a:pPr>
              <a:lnSpc>
                <a:spcPct val="200000"/>
              </a:lnSpc>
              <a:buSzPct val="202000"/>
            </a:pPr>
            <a:endParaRPr lang="en-GB" sz="2800" dirty="0">
              <a:latin typeface="Lato" panose="020F0502020204030203" pitchFamily="34" charset="0"/>
              <a:ea typeface="Lato" panose="020F0502020204030203" pitchFamily="34" charset="0"/>
              <a:cs typeface="Lato" panose="020F0502020204030203" pitchFamily="34" charset="0"/>
            </a:endParaRPr>
          </a:p>
        </p:txBody>
      </p:sp>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dirty="0">
                <a:latin typeface="Poet" pitchFamily="2" charset="0"/>
              </a:rPr>
              <a:t>Duration</a:t>
            </a:r>
          </a:p>
          <a:p>
            <a:pPr lvl="3"/>
            <a:endParaRPr lang="en-GB" sz="400" b="1" dirty="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sp>
        <p:nvSpPr>
          <p:cNvPr id="17" name="TextBox 16"/>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
        <p:nvSpPr>
          <p:cNvPr id="18" name="Oval 17"/>
          <p:cNvSpPr/>
          <p:nvPr/>
        </p:nvSpPr>
        <p:spPr>
          <a:xfrm>
            <a:off x="510146" y="5040482"/>
            <a:ext cx="1007511" cy="1007511"/>
          </a:xfrm>
          <a:prstGeom prst="ellipse">
            <a:avLst/>
          </a:prstGeom>
          <a:solidFill>
            <a:srgbClr val="10A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Poet" pitchFamily="2" charset="0"/>
              </a:rPr>
              <a:t>60</a:t>
            </a:r>
          </a:p>
        </p:txBody>
      </p:sp>
    </p:spTree>
    <p:extLst>
      <p:ext uri="{BB962C8B-B14F-4D97-AF65-F5344CB8AC3E}">
        <p14:creationId xmlns:p14="http://schemas.microsoft.com/office/powerpoint/2010/main" val="9633356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6" name="TextBox 5"/>
          <p:cNvSpPr txBox="1"/>
          <p:nvPr/>
        </p:nvSpPr>
        <p:spPr>
          <a:xfrm>
            <a:off x="266801" y="310455"/>
            <a:ext cx="6377352" cy="830997"/>
          </a:xfrm>
          <a:prstGeom prst="rect">
            <a:avLst/>
          </a:prstGeom>
          <a:noFill/>
        </p:spPr>
        <p:txBody>
          <a:bodyPr wrap="square" rtlCol="0">
            <a:spAutoFit/>
          </a:bodyPr>
          <a:lstStyle/>
          <a:p>
            <a:r>
              <a:rPr lang="en-GB" sz="4800" dirty="0">
                <a:solidFill>
                  <a:schemeClr val="bg1"/>
                </a:solidFill>
                <a:latin typeface="Poet" pitchFamily="2"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711717593"/>
              </p:ext>
            </p:extLst>
          </p:nvPr>
        </p:nvGraphicFramePr>
        <p:xfrm>
          <a:off x="266801" y="1185432"/>
          <a:ext cx="11335416" cy="5399124"/>
        </p:xfrm>
        <a:graphic>
          <a:graphicData uri="http://schemas.openxmlformats.org/drawingml/2006/table">
            <a:tbl>
              <a:tblPr firstRow="1" bandRow="1">
                <a:tableStyleId>{5940675A-B579-460E-94D1-54222C63F5DA}</a:tableStyleId>
              </a:tblPr>
              <a:tblGrid>
                <a:gridCol w="3473542">
                  <a:extLst>
                    <a:ext uri="{9D8B030D-6E8A-4147-A177-3AD203B41FA5}">
                      <a16:colId xmlns:a16="http://schemas.microsoft.com/office/drawing/2014/main" val="4041274174"/>
                    </a:ext>
                  </a:extLst>
                </a:gridCol>
                <a:gridCol w="6031757">
                  <a:extLst>
                    <a:ext uri="{9D8B030D-6E8A-4147-A177-3AD203B41FA5}">
                      <a16:colId xmlns:a16="http://schemas.microsoft.com/office/drawing/2014/main" val="2234187062"/>
                    </a:ext>
                  </a:extLst>
                </a:gridCol>
                <a:gridCol w="1830117">
                  <a:extLst>
                    <a:ext uri="{9D8B030D-6E8A-4147-A177-3AD203B41FA5}">
                      <a16:colId xmlns:a16="http://schemas.microsoft.com/office/drawing/2014/main" val="3063766827"/>
                    </a:ext>
                  </a:extLst>
                </a:gridCol>
              </a:tblGrid>
              <a:tr h="479880">
                <a:tc>
                  <a:txBody>
                    <a:bodyPr/>
                    <a:lstStyle/>
                    <a:p>
                      <a:pPr algn="ctr"/>
                      <a:r>
                        <a:rPr lang="en-GB" sz="2800" dirty="0">
                          <a:latin typeface="Poet" pitchFamily="2" charset="0"/>
                        </a:rPr>
                        <a:t>Activity</a:t>
                      </a:r>
                    </a:p>
                  </a:txBody>
                  <a:tcPr>
                    <a:solidFill>
                      <a:schemeClr val="bg1">
                        <a:lumMod val="95000"/>
                      </a:schemeClr>
                    </a:solidFill>
                  </a:tcPr>
                </a:tc>
                <a:tc>
                  <a:txBody>
                    <a:bodyPr/>
                    <a:lstStyle/>
                    <a:p>
                      <a:pPr algn="ctr"/>
                      <a:r>
                        <a:rPr lang="en-GB" sz="2800" dirty="0">
                          <a:latin typeface="Poet" pitchFamily="2" charset="0"/>
                        </a:rPr>
                        <a:t>Description</a:t>
                      </a:r>
                    </a:p>
                  </a:txBody>
                  <a:tcPr>
                    <a:solidFill>
                      <a:schemeClr val="bg1">
                        <a:lumMod val="95000"/>
                      </a:schemeClr>
                    </a:solidFill>
                  </a:tcPr>
                </a:tc>
                <a:tc>
                  <a:txBody>
                    <a:bodyPr/>
                    <a:lstStyle/>
                    <a:p>
                      <a:pPr algn="ctr"/>
                      <a:r>
                        <a:rPr lang="en-GB" sz="2800" dirty="0">
                          <a:latin typeface="Poet" pitchFamily="2" charset="0"/>
                        </a:rPr>
                        <a:t>Timing</a:t>
                      </a:r>
                    </a:p>
                  </a:txBody>
                  <a:tcPr>
                    <a:solidFill>
                      <a:schemeClr val="bg1">
                        <a:lumMod val="95000"/>
                      </a:schemeClr>
                    </a:solidFill>
                  </a:tcPr>
                </a:tc>
                <a:extLst>
                  <a:ext uri="{0D108BD9-81ED-4DB2-BD59-A6C34878D82A}">
                    <a16:rowId xmlns:a16="http://schemas.microsoft.com/office/drawing/2014/main" val="128198059"/>
                  </a:ext>
                </a:extLst>
              </a:tr>
              <a:tr h="646359">
                <a:tc>
                  <a:txBody>
                    <a:bodyPr/>
                    <a:lstStyle/>
                    <a:p>
                      <a:pPr marL="0" indent="0">
                        <a:buNone/>
                      </a:pPr>
                      <a:r>
                        <a:rPr lang="en-GB" sz="2000" dirty="0" smtClean="0">
                          <a:latin typeface="Poet" pitchFamily="2" charset="0"/>
                        </a:rPr>
                        <a:t>1. Baseline </a:t>
                      </a:r>
                      <a:r>
                        <a:rPr lang="en-GB" sz="2000" dirty="0">
                          <a:latin typeface="Poet" pitchFamily="2" charset="0"/>
                        </a:rPr>
                        <a:t>assessment</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Before the lesson, pupils complete a draw and write activity and ask an anonymous question</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20 MINS</a:t>
                      </a:r>
                    </a:p>
                  </a:txBody>
                  <a:tcPr anchor="ctr">
                    <a:solidFill>
                      <a:schemeClr val="bg1"/>
                    </a:solidFill>
                  </a:tcPr>
                </a:tc>
                <a:extLst>
                  <a:ext uri="{0D108BD9-81ED-4DB2-BD59-A6C34878D82A}">
                    <a16:rowId xmlns:a16="http://schemas.microsoft.com/office/drawing/2014/main" val="2474858058"/>
                  </a:ext>
                </a:extLst>
              </a:tr>
              <a:tr h="649250">
                <a:tc>
                  <a:txBody>
                    <a:bodyPr/>
                    <a:lstStyle/>
                    <a:p>
                      <a:r>
                        <a:rPr lang="en-GB" sz="2000" dirty="0">
                          <a:latin typeface="Poet" pitchFamily="2" charset="0"/>
                        </a:rPr>
                        <a:t>2. Introduction</a:t>
                      </a:r>
                    </a:p>
                    <a:p>
                      <a:endParaRPr lang="en-GB" sz="2000" dirty="0">
                        <a:latin typeface="Poet" pitchFamily="2" charset="0"/>
                      </a:endParaRPr>
                    </a:p>
                  </a:txBody>
                  <a:tcPr anchor="ctr">
                    <a:solidFill>
                      <a:schemeClr val="bg1">
                        <a:lumMod val="95000"/>
                      </a:schemeClr>
                    </a:solidFill>
                  </a:tcPr>
                </a:tc>
                <a:tc>
                  <a:txBody>
                    <a:bodyPr/>
                    <a:lstStyle/>
                    <a:p>
                      <a:pPr>
                        <a:lnSpc>
                          <a:spcPts val="1500"/>
                        </a:lnSpc>
                        <a:spcAft>
                          <a:spcPts val="600"/>
                        </a:spcAft>
                      </a:pPr>
                      <a:r>
                        <a:rPr lang="en-GB" sz="1800" dirty="0">
                          <a:effectLst/>
                          <a:latin typeface="Lato" panose="020B0604020202020204" charset="0"/>
                          <a:ea typeface="Lato" panose="020B0604020202020204" charset="0"/>
                          <a:cs typeface="Lato" panose="020B0604020202020204" charset="0"/>
                        </a:rPr>
                        <a:t>Explain what is meant by gambling</a:t>
                      </a:r>
                      <a:endParaRPr lang="en-GB" sz="1800" kern="1200" dirty="0">
                        <a:solidFill>
                          <a:schemeClr val="tx1"/>
                        </a:solidFill>
                        <a:effectLst/>
                        <a:latin typeface="Lato" panose="020B0604020202020204" charset="0"/>
                        <a:ea typeface="Lato" panose="020B0604020202020204" charset="0"/>
                        <a:cs typeface="Lato" panose="020B0604020202020204" charset="0"/>
                      </a:endParaRPr>
                    </a:p>
                  </a:txBody>
                  <a:tcPr marL="68580" marR="68580" marT="0" marB="0"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62548691"/>
                  </a:ext>
                </a:extLst>
              </a:tr>
              <a:tr h="6492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latin typeface="Poet" pitchFamily="2" charset="0"/>
                        </a:rPr>
                        <a:t>3. Dilemma discussion</a:t>
                      </a:r>
                    </a:p>
                    <a:p>
                      <a:endParaRPr lang="en-GB" sz="2000" dirty="0">
                        <a:latin typeface="Poet" pitchFamily="2" charset="0"/>
                      </a:endParaRPr>
                    </a:p>
                  </a:txBody>
                  <a:tcPr anchor="ctr">
                    <a:solidFill>
                      <a:schemeClr val="bg1">
                        <a:lumMod val="95000"/>
                      </a:schemeClr>
                    </a:solidFill>
                  </a:tcPr>
                </a:tc>
                <a:tc>
                  <a:txBody>
                    <a:bodyPr/>
                    <a:lstStyle/>
                    <a:p>
                      <a:pPr>
                        <a:lnSpc>
                          <a:spcPts val="1500"/>
                        </a:lnSpc>
                        <a:spcAft>
                          <a:spcPts val="600"/>
                        </a:spcAft>
                      </a:pPr>
                      <a:r>
                        <a:rPr lang="en-GB" sz="1800" kern="1200" dirty="0">
                          <a:solidFill>
                            <a:schemeClr val="tx1"/>
                          </a:solidFill>
                          <a:effectLst/>
                          <a:latin typeface="Lato" panose="020B0604020202020204" charset="0"/>
                          <a:ea typeface="Lato" panose="020B0604020202020204" charset="0"/>
                          <a:cs typeface="Lato" panose="020B0604020202020204" charset="0"/>
                        </a:rPr>
                        <a:t>Pupils discuss a gambling and respond to questions in relation to the dilemma</a:t>
                      </a:r>
                    </a:p>
                  </a:txBody>
                  <a:tcPr marL="68580" marR="68580" marT="0" marB="0"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a:t>
                      </a:r>
                      <a:r>
                        <a:rPr lang="en-GB" sz="1600" baseline="0" dirty="0">
                          <a:latin typeface="Lato" panose="020F0502020204030203" pitchFamily="34" charset="0"/>
                          <a:ea typeface="Lato" panose="020F0502020204030203" pitchFamily="34" charset="0"/>
                          <a:cs typeface="Lato" panose="020F0502020204030203" pitchFamily="34" charset="0"/>
                        </a:rPr>
                        <a:t> MINS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507984683"/>
                  </a:ext>
                </a:extLst>
              </a:tr>
              <a:tr h="569290">
                <a:tc>
                  <a:txBody>
                    <a:bodyPr/>
                    <a:lstStyle/>
                    <a:p>
                      <a:r>
                        <a:rPr lang="en-GB" sz="2000" dirty="0">
                          <a:latin typeface="Poet" pitchFamily="2" charset="0"/>
                        </a:rPr>
                        <a:t>4. Analysing influences</a:t>
                      </a:r>
                    </a:p>
                  </a:txBody>
                  <a:tcPr anchor="ctr">
                    <a:solidFill>
                      <a:schemeClr val="bg1">
                        <a:lumMod val="95000"/>
                      </a:schemeClr>
                    </a:solidFill>
                  </a:tcPr>
                </a:tc>
                <a:tc>
                  <a:txBody>
                    <a:bodyPr/>
                    <a:lstStyle/>
                    <a:p>
                      <a:pPr>
                        <a:lnSpc>
                          <a:spcPts val="1500"/>
                        </a:lnSpc>
                        <a:spcAft>
                          <a:spcPts val="600"/>
                        </a:spcAft>
                      </a:pPr>
                      <a:r>
                        <a:rPr lang="en-GB" sz="1800" kern="1200" dirty="0">
                          <a:solidFill>
                            <a:schemeClr val="tx1"/>
                          </a:solidFill>
                          <a:effectLst/>
                          <a:latin typeface="Lato" panose="020B0604020202020204" charset="0"/>
                          <a:ea typeface="Lato" panose="020B0604020202020204" charset="0"/>
                          <a:cs typeface="Lato" panose="020B0604020202020204" charset="0"/>
                        </a:rPr>
                        <a:t>Pupils discuss what might influence a person to gamble and what makes them more likely to win or lose</a:t>
                      </a:r>
                    </a:p>
                  </a:txBody>
                  <a:tcPr marL="68580" marR="68580" marT="0" marB="0"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a:t>
                      </a:r>
                      <a:r>
                        <a:rPr lang="en-GB" sz="1600" baseline="0" dirty="0">
                          <a:latin typeface="Lato" panose="020F0502020204030203" pitchFamily="34" charset="0"/>
                          <a:ea typeface="Lato" panose="020F0502020204030203" pitchFamily="34" charset="0"/>
                          <a:cs typeface="Lato" panose="020F0502020204030203" pitchFamily="34" charset="0"/>
                        </a:rPr>
                        <a:t> </a:t>
                      </a:r>
                      <a:r>
                        <a:rPr lang="en-GB" sz="1600" dirty="0">
                          <a:latin typeface="Lato" panose="020F0502020204030203" pitchFamily="34" charset="0"/>
                          <a:ea typeface="Lato" panose="020F0502020204030203" pitchFamily="34" charset="0"/>
                          <a:cs typeface="Lato" panose="020F0502020204030203" pitchFamily="34" charset="0"/>
                        </a:rPr>
                        <a:t>MINS</a:t>
                      </a:r>
                    </a:p>
                  </a:txBody>
                  <a:tcPr anchor="ctr">
                    <a:solidFill>
                      <a:schemeClr val="bg1"/>
                    </a:solidFill>
                  </a:tcPr>
                </a:tc>
                <a:extLst>
                  <a:ext uri="{0D108BD9-81ED-4DB2-BD59-A6C34878D82A}">
                    <a16:rowId xmlns:a16="http://schemas.microsoft.com/office/drawing/2014/main" val="1658251162"/>
                  </a:ext>
                </a:extLst>
              </a:tr>
              <a:tr h="592793">
                <a:tc>
                  <a:txBody>
                    <a:bodyPr/>
                    <a:lstStyle/>
                    <a:p>
                      <a:r>
                        <a:rPr lang="en-GB" sz="2000" dirty="0">
                          <a:latin typeface="Poet" pitchFamily="2" charset="0"/>
                        </a:rPr>
                        <a:t>5. Pupil questions</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respond to some of the questions they had before the lesson, provide additional input</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r h="846848">
                <a:tc>
                  <a:txBody>
                    <a:bodyPr/>
                    <a:lstStyle/>
                    <a:p>
                      <a:r>
                        <a:rPr lang="en-GB" sz="2000" dirty="0">
                          <a:latin typeface="Poet" pitchFamily="2" charset="0"/>
                        </a:rPr>
                        <a:t>6.</a:t>
                      </a:r>
                      <a:r>
                        <a:rPr lang="en-GB" sz="2000" baseline="0" dirty="0">
                          <a:latin typeface="Poet" pitchFamily="2" charset="0"/>
                        </a:rPr>
                        <a:t> Plenary</a:t>
                      </a:r>
                      <a:endParaRPr lang="en-GB" sz="2000" dirty="0">
                        <a:latin typeface="Poet" pitchFamily="2" charset="0"/>
                      </a:endParaRP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Signpost appropriate support. Pupils provide phone advice to the character from the dilemma about how to manage the scenario</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1367164855"/>
                  </a:ext>
                </a:extLst>
              </a:tr>
              <a:tr h="708755">
                <a:tc>
                  <a:txBody>
                    <a:bodyPr/>
                    <a:lstStyle/>
                    <a:p>
                      <a:r>
                        <a:rPr lang="en-GB" sz="2000" dirty="0">
                          <a:latin typeface="Poet" pitchFamily="2" charset="0"/>
                        </a:rPr>
                        <a:t>7. Extension activity</a:t>
                      </a:r>
                    </a:p>
                  </a:txBody>
                  <a:tcPr anchor="ctr">
                    <a:solidFill>
                      <a:schemeClr val="bg1">
                        <a:lumMod val="95000"/>
                      </a:schemeClr>
                    </a:solidFill>
                  </a:tcPr>
                </a:tc>
                <a:tc>
                  <a:txBody>
                    <a:bodyPr/>
                    <a:lstStyle/>
                    <a:p>
                      <a:r>
                        <a:rPr lang="en-GB" sz="1800" dirty="0">
                          <a:effectLst/>
                          <a:latin typeface="Lato" panose="020B0604020202020204" charset="0"/>
                          <a:ea typeface="Lato" panose="020B0604020202020204" charset="0"/>
                          <a:cs typeface="Lato" panose="020B0604020202020204" charset="0"/>
                        </a:rPr>
                        <a:t>Pupils add further advice imagining the character wins or loses the money in the scenario</a:t>
                      </a:r>
                      <a:endParaRPr lang="en-GB" sz="1800" kern="1200" dirty="0">
                        <a:solidFill>
                          <a:schemeClr val="tx1"/>
                        </a:solidFill>
                        <a:effectLst/>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335015741"/>
                  </a:ext>
                </a:extLst>
              </a:tr>
            </a:tbl>
          </a:graphicData>
        </a:graphic>
      </p:graphicFrame>
      <p:sp>
        <p:nvSpPr>
          <p:cNvPr id="9" name="TextBox 8"/>
          <p:cNvSpPr txBox="1"/>
          <p:nvPr/>
        </p:nvSpPr>
        <p:spPr>
          <a:xfrm>
            <a:off x="9869891" y="123327"/>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21537256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7750" y="2618898"/>
            <a:ext cx="10096499" cy="3785652"/>
          </a:xfrm>
          <a:prstGeom prst="rect">
            <a:avLst/>
          </a:prstGeom>
          <a:noFill/>
        </p:spPr>
        <p:txBody>
          <a:bodyPr wrap="square" rtlCol="0">
            <a:spAutoFit/>
          </a:bodyPr>
          <a:lstStyle/>
          <a:p>
            <a:pPr algn="ct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Chancing It!</a:t>
            </a:r>
          </a:p>
          <a:p>
            <a:pPr algn="ctr">
              <a:defRPr/>
            </a:pPr>
            <a:endParaRPr lang="en-GB" sz="4800" dirty="0">
              <a:solidFill>
                <a:srgbClr val="126573"/>
              </a:solidFill>
              <a:latin typeface="Poet" pitchFamily="2" charset="0"/>
              <a:ea typeface="Open Sans Extrabold" panose="020B0906030804020204" pitchFamily="34" charset="0"/>
              <a:cs typeface="Open Sans Extrabold" panose="020B0906030804020204" pitchFamily="34" charset="0"/>
            </a:endParaRPr>
          </a:p>
          <a:p>
            <a:pPr algn="ct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Exploring risks </a:t>
            </a:r>
          </a:p>
          <a:p>
            <a:pPr algn="ct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related to gambling</a:t>
            </a:r>
            <a:r>
              <a:rPr kumimoji="0" lang="en-GB" sz="4000" i="0" u="none" strike="noStrike" kern="1200" cap="none" spc="0" normalizeH="0" baseline="0" noProof="0" dirty="0">
                <a:ln>
                  <a:noFill/>
                </a:ln>
                <a:solidFill>
                  <a:srgbClr val="95519E"/>
                </a:solidFill>
                <a:effectLst/>
                <a:uLnTx/>
                <a:uFillTx/>
                <a:latin typeface="Poet" pitchFamily="2"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4800" dirty="0">
              <a:solidFill>
                <a:srgbClr val="126573"/>
              </a:solidFill>
              <a:latin typeface="Poet" pitchFamily="2"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7</a:t>
            </a:fld>
            <a:endParaRPr lang="en-GB" dirty="0"/>
          </a:p>
        </p:txBody>
      </p:sp>
      <p:sp>
        <p:nvSpPr>
          <p:cNvPr id="5" name="Footer Placeholder 1"/>
          <p:cNvSpPr>
            <a:spLocks noGrp="1"/>
          </p:cNvSpPr>
          <p:nvPr>
            <p:ph type="ftr" sz="quarter" idx="4294967295"/>
          </p:nvPr>
        </p:nvSpPr>
        <p:spPr>
          <a:xfrm>
            <a:off x="0" y="6558386"/>
            <a:ext cx="12192000" cy="307975"/>
          </a:xfrm>
        </p:spPr>
        <p:txBody>
          <a:bodyPr/>
          <a:lstStyle/>
          <a:p>
            <a:r>
              <a:rPr lang="en-GB" dirty="0">
                <a:solidFill>
                  <a:schemeClr val="tx1">
                    <a:lumMod val="50000"/>
                    <a:lumOff val="50000"/>
                  </a:schemeClr>
                </a:solidFill>
              </a:rPr>
              <a:t>© PSHE Association </a:t>
            </a:r>
            <a:r>
              <a:rPr lang="en-GB" dirty="0" smtClean="0">
                <a:solidFill>
                  <a:schemeClr val="tx1">
                    <a:lumMod val="50000"/>
                    <a:lumOff val="50000"/>
                  </a:schemeClr>
                </a:solidFill>
              </a:rPr>
              <a:t>&amp; Gamble Aware, 2020</a:t>
            </a:r>
            <a:r>
              <a:rPr lang="en-GB" dirty="0">
                <a:solidFill>
                  <a:schemeClr val="tx1">
                    <a:lumMod val="50000"/>
                    <a:lumOff val="50000"/>
                  </a:schemeClr>
                </a:solidFill>
              </a:rPr>
              <a:t>	 </a:t>
            </a:r>
          </a:p>
        </p:txBody>
      </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Poet" pitchFamily="2"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569235"/>
            <a:ext cx="10714182"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What’s our starting point?</a:t>
            </a:r>
          </a:p>
        </p:txBody>
      </p:sp>
      <p:sp>
        <p:nvSpPr>
          <p:cNvPr id="8" name="TextBox 7"/>
          <p:cNvSpPr txBox="1"/>
          <p:nvPr/>
        </p:nvSpPr>
        <p:spPr>
          <a:xfrm>
            <a:off x="886017" y="2072413"/>
            <a:ext cx="4705011" cy="2354491"/>
          </a:xfrm>
          <a:prstGeom prst="rect">
            <a:avLst/>
          </a:prstGeom>
          <a:noFill/>
        </p:spPr>
        <p:txBody>
          <a:bodyPr wrap="square" rtlCol="0">
            <a:spAutoFit/>
          </a:bodyPr>
          <a:lstStyle/>
          <a:p>
            <a:r>
              <a:rPr lang="en-US" sz="2400" b="1" dirty="0">
                <a:latin typeface="Poet" pitchFamily="2" charset="0"/>
              </a:rPr>
              <a:t>Draw and write</a:t>
            </a:r>
            <a:r>
              <a:rPr lang="en-US" sz="2400" b="1" dirty="0" smtClean="0">
                <a:latin typeface="Poet" pitchFamily="2" charset="0"/>
              </a:rPr>
              <a:t>:</a:t>
            </a:r>
          </a:p>
          <a:p>
            <a:endParaRPr lang="en-US" sz="1100" b="1" dirty="0">
              <a:latin typeface="Poet" pitchFamily="2" charset="0"/>
            </a:endParaRPr>
          </a:p>
          <a:p>
            <a:r>
              <a:rPr lang="en-US" sz="2400" dirty="0">
                <a:latin typeface="Lato" panose="020B0604020202020204" charset="0"/>
                <a:ea typeface="Lato" panose="020B0604020202020204" charset="0"/>
                <a:cs typeface="Lato" panose="020B0604020202020204" charset="0"/>
              </a:rPr>
              <a:t>Draw or write a response in each box on the sheet… write your name at the top of the sheet. </a:t>
            </a:r>
          </a:p>
          <a:p>
            <a:endParaRPr lang="en-US" sz="2400" b="1" dirty="0"/>
          </a:p>
          <a:p>
            <a:endParaRPr lang="en-US" sz="1100" b="1" dirty="0">
              <a:latin typeface="Poet" pitchFamily="2"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85892" y="386396"/>
            <a:ext cx="1054288" cy="113511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61056" y="1641922"/>
            <a:ext cx="3420249" cy="48379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896585" y="2534690"/>
            <a:ext cx="10965901" cy="3647152"/>
          </a:xfrm>
          <a:prstGeom prst="rect">
            <a:avLst/>
          </a:prstGeom>
          <a:solidFill>
            <a:schemeClr val="bg1"/>
          </a:solidFill>
        </p:spPr>
        <p:txBody>
          <a:bodyPr wrap="square" rtlCol="0">
            <a:spAutoFit/>
          </a:bodyPr>
          <a:lstStyle/>
          <a:p>
            <a:pPr lvl="3"/>
            <a:r>
              <a:rPr lang="en-GB" sz="3200" dirty="0">
                <a:solidFill>
                  <a:srgbClr val="126573"/>
                </a:solidFill>
                <a:latin typeface="Poet" pitchFamily="2" charset="0"/>
              </a:rPr>
              <a:t>We will be able to: </a:t>
            </a:r>
          </a:p>
          <a:p>
            <a:pPr lvl="3"/>
            <a:endParaRPr lang="en-GB" sz="100" b="1" dirty="0">
              <a:latin typeface="Gill Sans MT" panose="020B0502020104020203" pitchFamily="34" charset="0"/>
            </a:endParaRPr>
          </a:p>
          <a:p>
            <a:pPr marL="914400" lvl="1" indent="-457200">
              <a:lnSpc>
                <a:spcPct val="200000"/>
              </a:lnSpc>
              <a:spcAft>
                <a:spcPts val="1200"/>
              </a:spcAft>
              <a:buSzPct val="202000"/>
              <a:buFont typeface="Courier New" panose="02070309020205020404" pitchFamily="49" charset="0"/>
              <a:buChar char="o"/>
            </a:pPr>
            <a:r>
              <a:rPr lang="en-GB" sz="2400" dirty="0">
                <a:latin typeface="Lato" panose="020F0502020204030203" pitchFamily="34" charset="0"/>
                <a:ea typeface="Lato" panose="020F0502020204030203" pitchFamily="34" charset="0"/>
                <a:cs typeface="Lato" panose="020F0502020204030203" pitchFamily="34" charset="0"/>
              </a:rPr>
              <a:t>explain risk in relation to gambling</a:t>
            </a:r>
          </a:p>
          <a:p>
            <a:pPr marL="914400" lvl="1" indent="-457200">
              <a:spcAft>
                <a:spcPts val="1200"/>
              </a:spcAft>
              <a:buSzPct val="202000"/>
              <a:buFont typeface="Courier New" panose="02070309020205020404" pitchFamily="49" charset="0"/>
              <a:buChar char="o"/>
            </a:pPr>
            <a:r>
              <a:rPr lang="en-GB" sz="2400" dirty="0">
                <a:latin typeface="Lato" panose="020F0502020204030203" pitchFamily="34" charset="0"/>
                <a:ea typeface="Lato" panose="020F0502020204030203" pitchFamily="34" charset="0"/>
                <a:cs typeface="Lato" panose="020F0502020204030203" pitchFamily="34" charset="0"/>
              </a:rPr>
              <a:t>identify how winning and losing makes someone feel and what makes them want to take the risk</a:t>
            </a:r>
          </a:p>
          <a:p>
            <a:pPr marL="914400" lvl="1" indent="-457200">
              <a:spcAft>
                <a:spcPts val="1200"/>
              </a:spcAft>
              <a:buSzPct val="202000"/>
              <a:buFont typeface="Courier New" panose="02070309020205020404" pitchFamily="49" charset="0"/>
              <a:buChar char="o"/>
            </a:pPr>
            <a:r>
              <a:rPr lang="en-GB" sz="2400" dirty="0">
                <a:latin typeface="Lato" panose="020F0502020204030203" pitchFamily="34" charset="0"/>
                <a:ea typeface="Lato" panose="020F0502020204030203" pitchFamily="34" charset="0"/>
                <a:cs typeface="Lato" panose="020F0502020204030203" pitchFamily="34" charset="0"/>
              </a:rPr>
              <a:t>describe what can influence someone to gamble or feel pressure to do so</a:t>
            </a:r>
          </a:p>
          <a:p>
            <a:pPr marL="914400" lvl="1" indent="-457200">
              <a:spcAft>
                <a:spcPts val="1200"/>
              </a:spcAft>
              <a:buSzPct val="202000"/>
              <a:buFont typeface="Courier New" panose="02070309020205020404" pitchFamily="49" charset="0"/>
              <a:buChar char="o"/>
            </a:pPr>
            <a:r>
              <a:rPr lang="en-GB" sz="2400" dirty="0">
                <a:latin typeface="Lato" panose="020F0502020204030203" pitchFamily="34" charset="0"/>
                <a:ea typeface="Lato" panose="020F0502020204030203" pitchFamily="34" charset="0"/>
                <a:cs typeface="Lato" panose="020F0502020204030203" pitchFamily="34" charset="0"/>
              </a:rPr>
              <a:t>recognise who to ask for help if concerned about gambling or the pressure to do something like gambling</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8" name="TextBox 7"/>
          <p:cNvSpPr txBox="1"/>
          <p:nvPr/>
        </p:nvSpPr>
        <p:spPr>
          <a:xfrm>
            <a:off x="770065" y="711206"/>
            <a:ext cx="10447810" cy="861774"/>
          </a:xfrm>
          <a:prstGeom prst="rect">
            <a:avLst/>
          </a:prstGeom>
          <a:solidFill>
            <a:schemeClr val="bg1"/>
          </a:solidFill>
        </p:spPr>
        <p:txBody>
          <a:bodyPr wrap="square" rtlCol="0">
            <a:spAutoFit/>
          </a:bodyPr>
          <a:lstStyle/>
          <a:p>
            <a:pPr lvl="3"/>
            <a:r>
              <a:rPr lang="en-GB" sz="3200" dirty="0">
                <a:solidFill>
                  <a:srgbClr val="126573"/>
                </a:solidFill>
                <a:latin typeface="Poet" pitchFamily="2" charset="0"/>
              </a:rPr>
              <a:t>We are learning about gambling and risk</a:t>
            </a:r>
          </a:p>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2982" y="766170"/>
            <a:ext cx="917043" cy="917043"/>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8772" y="2331835"/>
            <a:ext cx="917043" cy="917043"/>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11</a:t>
            </a:fld>
            <a:endParaRPr lang="en-GB" dirty="0"/>
          </a:p>
        </p:txBody>
      </p:sp>
      <p:sp>
        <p:nvSpPr>
          <p:cNvPr id="13" name="TextBox 12"/>
          <p:cNvSpPr txBox="1"/>
          <p:nvPr/>
        </p:nvSpPr>
        <p:spPr>
          <a:xfrm>
            <a:off x="234887" y="499268"/>
            <a:ext cx="8624105"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What is gambling?</a:t>
            </a:r>
          </a:p>
        </p:txBody>
      </p:sp>
      <p:graphicFrame>
        <p:nvGraphicFramePr>
          <p:cNvPr id="9" name="Table 8"/>
          <p:cNvGraphicFramePr>
            <a:graphicFrameLocks noGrp="1"/>
          </p:cNvGraphicFramePr>
          <p:nvPr>
            <p:extLst>
              <p:ext uri="{D42A27DB-BD31-4B8C-83A1-F6EECF244321}">
                <p14:modId xmlns:p14="http://schemas.microsoft.com/office/powerpoint/2010/main" val="508512734"/>
              </p:ext>
            </p:extLst>
          </p:nvPr>
        </p:nvGraphicFramePr>
        <p:xfrm>
          <a:off x="1073727" y="2536506"/>
          <a:ext cx="9843655" cy="1962912"/>
        </p:xfrm>
        <a:graphic>
          <a:graphicData uri="http://schemas.openxmlformats.org/drawingml/2006/table">
            <a:tbl>
              <a:tblPr/>
              <a:tblGrid>
                <a:gridCol w="9843655">
                  <a:extLst>
                    <a:ext uri="{9D8B030D-6E8A-4147-A177-3AD203B41FA5}">
                      <a16:colId xmlns:a16="http://schemas.microsoft.com/office/drawing/2014/main" val="743357325"/>
                    </a:ext>
                  </a:extLst>
                </a:gridCol>
              </a:tblGrid>
              <a:tr h="1786112">
                <a:tc>
                  <a:txBody>
                    <a:bodyPr/>
                    <a:lstStyle/>
                    <a:p>
                      <a:pPr algn="l">
                        <a:lnSpc>
                          <a:spcPct val="115000"/>
                        </a:lnSpc>
                        <a:spcAft>
                          <a:spcPts val="0"/>
                        </a:spcAft>
                      </a:pPr>
                      <a:r>
                        <a:rPr lang="en-GB" sz="2800" dirty="0">
                          <a:effectLst/>
                          <a:latin typeface="Lato" panose="020B0604020202020204" charset="0"/>
                          <a:ea typeface="Lato" panose="020B0604020202020204" charset="0"/>
                          <a:cs typeface="Lato" panose="020B0604020202020204" charset="0"/>
                        </a:rPr>
                        <a:t>Gambling is a risk where money (or something else of value) is swapped in the hope of winning something better (e.g. more money).  Participants have no idea if they will win or lose.  </a:t>
                      </a:r>
                    </a:p>
                  </a:txBody>
                  <a:tcPr marL="114300" marR="114300" marT="0" marB="0">
                    <a:lnL>
                      <a:noFill/>
                    </a:lnL>
                    <a:lnR>
                      <a:noFill/>
                    </a:lnR>
                    <a:lnT>
                      <a:noFill/>
                    </a:lnT>
                    <a:lnB>
                      <a:noFill/>
                    </a:lnB>
                  </a:tcPr>
                </a:tc>
                <a:extLst>
                  <a:ext uri="{0D108BD9-81ED-4DB2-BD59-A6C34878D82A}">
                    <a16:rowId xmlns:a16="http://schemas.microsoft.com/office/drawing/2014/main" val="965191000"/>
                  </a:ext>
                </a:extLst>
              </a:tr>
            </a:tbl>
          </a:graphicData>
        </a:graphic>
      </p:graphicFrame>
    </p:spTree>
    <p:extLst>
      <p:ext uri="{BB962C8B-B14F-4D97-AF65-F5344CB8AC3E}">
        <p14:creationId xmlns:p14="http://schemas.microsoft.com/office/powerpoint/2010/main" val="1228804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25098" y="1404234"/>
            <a:ext cx="9965607" cy="1569660"/>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Drew is thinking about playing a game.  Drew has £5.  There are ten boxes: nine contain £0 and one contains £50.  Drew can choose to keep the £5 or gamble (swap, bet, play) the £5 for one box. Drew can choose which box but has no way of knowing what is in any box.</a:t>
            </a: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12</a:t>
            </a:fld>
            <a:endParaRPr lang="en-GB" dirty="0"/>
          </a:p>
        </p:txBody>
      </p:sp>
      <p:sp>
        <p:nvSpPr>
          <p:cNvPr id="13" name="TextBox 12"/>
          <p:cNvSpPr txBox="1"/>
          <p:nvPr/>
        </p:nvSpPr>
        <p:spPr>
          <a:xfrm>
            <a:off x="234887" y="499268"/>
            <a:ext cx="8624105"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Drew’s dilemma</a:t>
            </a:r>
          </a:p>
        </p:txBody>
      </p:sp>
      <p:pic>
        <p:nvPicPr>
          <p:cNvPr id="2052" name="Picture 4" descr="Ballot Box, Choice, Bundestagswahl, Demokratie, Cast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4031" y="3821783"/>
            <a:ext cx="1716136" cy="138057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1420126" y="4790519"/>
            <a:ext cx="1713124" cy="1377815"/>
          </a:xfrm>
          <a:prstGeom prst="rect">
            <a:avLst/>
          </a:prstGeom>
        </p:spPr>
      </p:pic>
      <p:pic>
        <p:nvPicPr>
          <p:cNvPr id="4" name="Picture 3"/>
          <p:cNvPicPr>
            <a:picLocks noChangeAspect="1"/>
          </p:cNvPicPr>
          <p:nvPr/>
        </p:nvPicPr>
        <p:blipFill>
          <a:blip r:embed="rId4"/>
          <a:stretch>
            <a:fillRect/>
          </a:stretch>
        </p:blipFill>
        <p:spPr>
          <a:xfrm>
            <a:off x="2529775" y="3711559"/>
            <a:ext cx="1713124" cy="1377815"/>
          </a:xfrm>
          <a:prstGeom prst="rect">
            <a:avLst/>
          </a:prstGeom>
        </p:spPr>
      </p:pic>
      <p:pic>
        <p:nvPicPr>
          <p:cNvPr id="5" name="Picture 4"/>
          <p:cNvPicPr>
            <a:picLocks noChangeAspect="1"/>
          </p:cNvPicPr>
          <p:nvPr/>
        </p:nvPicPr>
        <p:blipFill>
          <a:blip r:embed="rId4"/>
          <a:stretch>
            <a:fillRect/>
          </a:stretch>
        </p:blipFill>
        <p:spPr>
          <a:xfrm>
            <a:off x="3555080" y="4790518"/>
            <a:ext cx="1713124" cy="1377815"/>
          </a:xfrm>
          <a:prstGeom prst="rect">
            <a:avLst/>
          </a:prstGeom>
        </p:spPr>
      </p:pic>
      <p:pic>
        <p:nvPicPr>
          <p:cNvPr id="6" name="Picture 5"/>
          <p:cNvPicPr>
            <a:picLocks noChangeAspect="1"/>
          </p:cNvPicPr>
          <p:nvPr/>
        </p:nvPicPr>
        <p:blipFill>
          <a:blip r:embed="rId4"/>
          <a:stretch>
            <a:fillRect/>
          </a:stretch>
        </p:blipFill>
        <p:spPr>
          <a:xfrm>
            <a:off x="4546939" y="3628047"/>
            <a:ext cx="1713124" cy="1377815"/>
          </a:xfrm>
          <a:prstGeom prst="rect">
            <a:avLst/>
          </a:prstGeom>
        </p:spPr>
      </p:pic>
      <p:pic>
        <p:nvPicPr>
          <p:cNvPr id="12" name="Picture 4" descr="Ballot Box, Choice, Bundestagswahl, Demokratie, Cast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1775" y="4630620"/>
            <a:ext cx="1716136" cy="138057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Ballot Box, Choice, Bundestagswahl, Demokratie, Cast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5977" y="3683465"/>
            <a:ext cx="1716136" cy="13805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4"/>
          <a:stretch>
            <a:fillRect/>
          </a:stretch>
        </p:blipFill>
        <p:spPr>
          <a:xfrm>
            <a:off x="7905515" y="4710740"/>
            <a:ext cx="1713124" cy="1377815"/>
          </a:xfrm>
          <a:prstGeom prst="rect">
            <a:avLst/>
          </a:prstGeom>
        </p:spPr>
      </p:pic>
      <p:pic>
        <p:nvPicPr>
          <p:cNvPr id="11" name="Picture 10"/>
          <p:cNvPicPr>
            <a:picLocks noChangeAspect="1"/>
          </p:cNvPicPr>
          <p:nvPr/>
        </p:nvPicPr>
        <p:blipFill>
          <a:blip r:embed="rId4"/>
          <a:stretch>
            <a:fillRect/>
          </a:stretch>
        </p:blipFill>
        <p:spPr>
          <a:xfrm>
            <a:off x="9032728" y="3474646"/>
            <a:ext cx="1713124" cy="1377815"/>
          </a:xfrm>
          <a:prstGeom prst="rect">
            <a:avLst/>
          </a:prstGeom>
        </p:spPr>
      </p:pic>
      <p:pic>
        <p:nvPicPr>
          <p:cNvPr id="15" name="Picture 14"/>
          <p:cNvPicPr>
            <a:picLocks noChangeAspect="1"/>
          </p:cNvPicPr>
          <p:nvPr/>
        </p:nvPicPr>
        <p:blipFill>
          <a:blip r:embed="rId4"/>
          <a:stretch>
            <a:fillRect/>
          </a:stretch>
        </p:blipFill>
        <p:spPr>
          <a:xfrm>
            <a:off x="9889290" y="4513454"/>
            <a:ext cx="1713124" cy="1377815"/>
          </a:xfrm>
          <a:prstGeom prst="rect">
            <a:avLst/>
          </a:prstGeom>
        </p:spPr>
      </p:pic>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90651" y="1893852"/>
            <a:ext cx="5634840" cy="2408352"/>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Read the card…</a:t>
            </a:r>
          </a:p>
          <a:p>
            <a:endParaRPr lang="en-US" sz="1050" dirty="0"/>
          </a:p>
          <a:p>
            <a:pPr marL="342900" indent="-342900">
              <a:buFont typeface="Arial" panose="020B0604020202020204" pitchFamily="34" charset="0"/>
              <a:buChar char="•"/>
            </a:pPr>
            <a:r>
              <a:rPr lang="en-US" sz="2800" dirty="0">
                <a:latin typeface="Lato" panose="020F0502020204030203" pitchFamily="34" charset="0"/>
                <a:ea typeface="Lato" panose="020F0502020204030203" pitchFamily="34" charset="0"/>
                <a:cs typeface="Lato" panose="020F0502020204030203" pitchFamily="34" charset="0"/>
              </a:rPr>
              <a:t>Will this mean Drew is more likely to gamble or not gamble?</a:t>
            </a:r>
          </a:p>
          <a:p>
            <a:pPr marL="342900" indent="-342900">
              <a:buFont typeface="Arial" panose="020B0604020202020204" pitchFamily="34" charset="0"/>
              <a:buChar char="•"/>
            </a:pPr>
            <a:r>
              <a:rPr lang="en-US" sz="2800" dirty="0">
                <a:latin typeface="Lato" panose="020F0502020204030203" pitchFamily="34" charset="0"/>
                <a:ea typeface="Lato" panose="020F0502020204030203" pitchFamily="34" charset="0"/>
                <a:cs typeface="Lato" panose="020F0502020204030203" pitchFamily="34" charset="0"/>
              </a:rPr>
              <a:t>Will this mean Drew is more likely to win or lose?</a:t>
            </a: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13</a:t>
            </a:fld>
            <a:endParaRPr lang="en-GB" dirty="0"/>
          </a:p>
        </p:txBody>
      </p:sp>
      <p:sp>
        <p:nvSpPr>
          <p:cNvPr id="13" name="TextBox 12"/>
          <p:cNvSpPr txBox="1"/>
          <p:nvPr/>
        </p:nvSpPr>
        <p:spPr>
          <a:xfrm>
            <a:off x="435610" y="539221"/>
            <a:ext cx="8624105"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Influences</a:t>
            </a:r>
          </a:p>
        </p:txBody>
      </p:sp>
      <p:pic>
        <p:nvPicPr>
          <p:cNvPr id="4098" name="Picture 2" descr="Arrow, Refresh, Down, Up, Bl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3261" y="1388379"/>
            <a:ext cx="3951461" cy="3918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77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90650" y="1893852"/>
            <a:ext cx="10483932" cy="684803"/>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Can you give answers to your classmates’ questions?</a:t>
            </a:r>
          </a:p>
          <a:p>
            <a:endParaRPr lang="en-US" sz="1050" dirty="0">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14</a:t>
            </a:fld>
            <a:endParaRPr lang="en-GB" dirty="0"/>
          </a:p>
        </p:txBody>
      </p:sp>
      <p:sp>
        <p:nvSpPr>
          <p:cNvPr id="13" name="TextBox 12"/>
          <p:cNvSpPr txBox="1"/>
          <p:nvPr/>
        </p:nvSpPr>
        <p:spPr>
          <a:xfrm>
            <a:off x="234887" y="499268"/>
            <a:ext cx="8624105"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Question Time</a:t>
            </a:r>
          </a:p>
        </p:txBody>
      </p:sp>
      <p:pic>
        <p:nvPicPr>
          <p:cNvPr id="5122" name="Picture 2" descr="Mindmap, Brainstorm, Idea, Innovation, Imagin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5624" y="3203798"/>
            <a:ext cx="4053010" cy="2461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82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Remember…</a:t>
            </a:r>
          </a:p>
        </p:txBody>
      </p:sp>
      <p:sp>
        <p:nvSpPr>
          <p:cNvPr id="8" name="TextBox 7"/>
          <p:cNvSpPr txBox="1"/>
          <p:nvPr/>
        </p:nvSpPr>
        <p:spPr>
          <a:xfrm>
            <a:off x="568697" y="1612346"/>
            <a:ext cx="5330614" cy="1938992"/>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Sometimes people can be tempted to gamble things they cannot afford to lose or can feel like they have to gamble (it can become a habit) and can cause them to worry or feel bad.</a:t>
            </a:r>
          </a:p>
        </p:txBody>
      </p:sp>
      <p:sp>
        <p:nvSpPr>
          <p:cNvPr id="10" name="TextBox 9"/>
          <p:cNvSpPr txBox="1"/>
          <p:nvPr/>
        </p:nvSpPr>
        <p:spPr>
          <a:xfrm>
            <a:off x="6676704" y="4501694"/>
            <a:ext cx="4980247" cy="1938992"/>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err="1">
                <a:latin typeface="Lato" panose="020F0502020204030203" pitchFamily="34" charset="0"/>
                <a:ea typeface="Lato" panose="020F0502020204030203" pitchFamily="34" charset="0"/>
                <a:cs typeface="Lato" panose="020F0502020204030203" pitchFamily="34" charset="0"/>
              </a:rPr>
              <a:t>ChildLine</a:t>
            </a:r>
            <a:r>
              <a:rPr lang="en-US" sz="2400" b="1" dirty="0">
                <a:latin typeface="Lato" panose="020F0502020204030203" pitchFamily="34" charset="0"/>
                <a:ea typeface="Lato" panose="020F0502020204030203" pitchFamily="34" charset="0"/>
                <a:cs typeface="Lato" panose="020F0502020204030203" pitchFamily="34" charset="0"/>
              </a:rPr>
              <a:t> website </a:t>
            </a:r>
            <a:r>
              <a:rPr lang="en-US" sz="2400" dirty="0">
                <a:latin typeface="Lato" panose="020F0502020204030203" pitchFamily="34" charset="0"/>
                <a:ea typeface="Lato" panose="020F0502020204030203" pitchFamily="34" charset="0"/>
                <a:cs typeface="Lato" panose="020F0502020204030203" pitchFamily="34" charset="0"/>
              </a:rPr>
              <a:t>also has advice about gambling for young people: </a:t>
            </a:r>
            <a:r>
              <a:rPr lang="en-US" sz="2400" dirty="0">
                <a:solidFill>
                  <a:schemeClr val="bg1">
                    <a:lumMod val="50000"/>
                  </a:schemeClr>
                </a:solidFill>
                <a:hlinkClick r:id="rId3"/>
              </a:rPr>
              <a:t>www.childline.org.uk</a:t>
            </a:r>
            <a:r>
              <a:rPr lang="en-US" sz="2400" dirty="0">
                <a:solidFill>
                  <a:schemeClr val="bg1">
                    <a:lumMod val="50000"/>
                  </a:schemeClr>
                </a:solidFill>
              </a:rPr>
              <a:t> </a:t>
            </a:r>
          </a:p>
          <a:p>
            <a:r>
              <a:rPr lang="en-US" sz="2400" dirty="0">
                <a:solidFill>
                  <a:schemeClr val="bg1">
                    <a:lumMod val="50000"/>
                  </a:schemeClr>
                </a:solidFill>
              </a:rPr>
              <a:t>Phone: 0800 1111</a:t>
            </a:r>
          </a:p>
          <a:p>
            <a:endParaRPr lang="en-US" sz="2400" dirty="0">
              <a:solidFill>
                <a:schemeClr val="bg1">
                  <a:lumMod val="50000"/>
                </a:schemeClr>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12" name="TextBox 11"/>
          <p:cNvSpPr txBox="1"/>
          <p:nvPr/>
        </p:nvSpPr>
        <p:spPr>
          <a:xfrm>
            <a:off x="568697" y="4001312"/>
            <a:ext cx="5330614" cy="2215991"/>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 are worried about someone and gambling, or you are not sure whether a game is encouraging you to gamble, talk to someone you know and trust - at home or school.</a:t>
            </a:r>
          </a:p>
          <a:p>
            <a:endParaRPr lang="en-GB" dirty="0"/>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09367" y="286177"/>
            <a:ext cx="2855557" cy="1972119"/>
          </a:xfrm>
          <a:prstGeom prst="rect">
            <a:avLst/>
          </a:prstGeom>
        </p:spPr>
      </p:pic>
      <p:sp>
        <p:nvSpPr>
          <p:cNvPr id="11" name="TextBox 10"/>
          <p:cNvSpPr txBox="1"/>
          <p:nvPr/>
        </p:nvSpPr>
        <p:spPr>
          <a:xfrm>
            <a:off x="6676704" y="2473941"/>
            <a:ext cx="4980247" cy="1938992"/>
          </a:xfrm>
          <a:prstGeom prst="rect">
            <a:avLst/>
          </a:prstGeom>
          <a:noFill/>
        </p:spPr>
        <p:txBody>
          <a:bodyPr wrap="square" rtlCol="0">
            <a:spAutoFit/>
          </a:bodyPr>
          <a:lstStyle/>
          <a:p>
            <a:r>
              <a:rPr lang="en-US" sz="2400" b="1" dirty="0">
                <a:latin typeface="Lato" panose="020F0502020204030203" pitchFamily="34" charset="0"/>
                <a:ea typeface="Lato" panose="020F0502020204030203" pitchFamily="34" charset="0"/>
                <a:cs typeface="Lato" panose="020F0502020204030203" pitchFamily="34" charset="0"/>
              </a:rPr>
              <a:t>The National Gambling Helpline </a:t>
            </a:r>
            <a:r>
              <a:rPr lang="en-US" sz="2400" dirty="0" smtClean="0">
                <a:latin typeface="Lato" panose="020F0502020204030203" pitchFamily="34" charset="0"/>
                <a:ea typeface="Lato" panose="020F0502020204030203" pitchFamily="34" charset="0"/>
                <a:cs typeface="Lato" panose="020F0502020204030203" pitchFamily="34" charset="0"/>
              </a:rPr>
              <a:t>for help, support and </a:t>
            </a:r>
            <a:r>
              <a:rPr lang="en-US" sz="2400" dirty="0">
                <a:latin typeface="Lato" panose="020F0502020204030203" pitchFamily="34" charset="0"/>
                <a:ea typeface="Lato" panose="020F0502020204030203" pitchFamily="34" charset="0"/>
                <a:cs typeface="Lato" panose="020F0502020204030203" pitchFamily="34" charset="0"/>
              </a:rPr>
              <a:t>advice </a:t>
            </a:r>
            <a:r>
              <a:rPr lang="en-US" sz="2400" dirty="0" smtClean="0">
                <a:latin typeface="Lato" panose="020F0502020204030203" pitchFamily="34" charset="0"/>
                <a:ea typeface="Lato" panose="020F0502020204030203" pitchFamily="34" charset="0"/>
                <a:cs typeface="Lato" panose="020F0502020204030203" pitchFamily="34" charset="0"/>
              </a:rPr>
              <a:t>about gambling: </a:t>
            </a:r>
          </a:p>
          <a:p>
            <a:r>
              <a:rPr lang="en-GB" sz="2000" dirty="0" smtClean="0">
                <a:hlinkClick r:id="rId5"/>
              </a:rPr>
              <a:t>www.begambleaware.org/NGTS.html</a:t>
            </a:r>
            <a:endParaRPr lang="en-GB" sz="2000" dirty="0" smtClean="0"/>
          </a:p>
          <a:p>
            <a:r>
              <a:rPr lang="en-US" sz="2400" dirty="0" smtClean="0">
                <a:solidFill>
                  <a:schemeClr val="bg1">
                    <a:lumMod val="50000"/>
                  </a:schemeClr>
                </a:solidFill>
              </a:rPr>
              <a:t>Phone</a:t>
            </a:r>
            <a:r>
              <a:rPr lang="en-US" sz="2400" dirty="0">
                <a:solidFill>
                  <a:schemeClr val="bg1">
                    <a:lumMod val="50000"/>
                  </a:schemeClr>
                </a:solidFill>
              </a:rPr>
              <a:t>: 0808 8020 133</a:t>
            </a:r>
          </a:p>
        </p:txBody>
      </p:sp>
    </p:spTree>
    <p:extLst>
      <p:ext uri="{BB962C8B-B14F-4D97-AF65-F5344CB8AC3E}">
        <p14:creationId xmlns:p14="http://schemas.microsoft.com/office/powerpoint/2010/main" val="325387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3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anim calcmode="lin" valueType="num">
                                      <p:cBhvr>
                                        <p:cTn id="17" dur="1000" fill="hold"/>
                                        <p:tgtEl>
                                          <p:spTgt spid="10"/>
                                        </p:tgtEl>
                                        <p:attrNameLst>
                                          <p:attrName>style.rotation</p:attrName>
                                        </p:attrNameLst>
                                      </p:cBhvr>
                                      <p:tavLst>
                                        <p:tav tm="0">
                                          <p:val>
                                            <p:fltVal val="90"/>
                                          </p:val>
                                        </p:tav>
                                        <p:tav tm="100000">
                                          <p:val>
                                            <p:fltVal val="0"/>
                                          </p:val>
                                        </p:tav>
                                      </p:tavLst>
                                    </p:anim>
                                    <p:animEffect transition="in" filter="fade">
                                      <p:cBhvr>
                                        <p:cTn id="18" dur="1000"/>
                                        <p:tgtEl>
                                          <p:spTgt spid="10"/>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fltVal val="0"/>
                                          </p:val>
                                        </p:tav>
                                        <p:tav tm="100000">
                                          <p:val>
                                            <p:strVal val="#ppt_w"/>
                                          </p:val>
                                        </p:tav>
                                      </p:tavLst>
                                    </p:anim>
                                    <p:anim calcmode="lin" valueType="num">
                                      <p:cBhvr>
                                        <p:cTn id="22" dur="1000" fill="hold"/>
                                        <p:tgtEl>
                                          <p:spTgt spid="11"/>
                                        </p:tgtEl>
                                        <p:attrNameLst>
                                          <p:attrName>ppt_h</p:attrName>
                                        </p:attrNameLst>
                                      </p:cBhvr>
                                      <p:tavLst>
                                        <p:tav tm="0">
                                          <p:val>
                                            <p:fltVal val="0"/>
                                          </p:val>
                                        </p:tav>
                                        <p:tav tm="100000">
                                          <p:val>
                                            <p:strVal val="#ppt_h"/>
                                          </p:val>
                                        </p:tav>
                                      </p:tavLst>
                                    </p:anim>
                                    <p:anim calcmode="lin" valueType="num">
                                      <p:cBhvr>
                                        <p:cTn id="23" dur="1000" fill="hold"/>
                                        <p:tgtEl>
                                          <p:spTgt spid="11"/>
                                        </p:tgtEl>
                                        <p:attrNameLst>
                                          <p:attrName>style.rotation</p:attrName>
                                        </p:attrNameLst>
                                      </p:cBhvr>
                                      <p:tavLst>
                                        <p:tav tm="0">
                                          <p:val>
                                            <p:fltVal val="90"/>
                                          </p:val>
                                        </p:tav>
                                        <p:tav tm="100000">
                                          <p:val>
                                            <p:fltVal val="0"/>
                                          </p:val>
                                        </p:tav>
                                      </p:tavLst>
                                    </p:anim>
                                    <p:animEffect transition="in" filter="fade">
                                      <p:cBhvr>
                                        <p:cTn id="2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Where are we now?</a:t>
            </a:r>
          </a:p>
        </p:txBody>
      </p:sp>
      <p:sp>
        <p:nvSpPr>
          <p:cNvPr id="8" name="TextBox 7"/>
          <p:cNvSpPr txBox="1"/>
          <p:nvPr/>
        </p:nvSpPr>
        <p:spPr>
          <a:xfrm>
            <a:off x="6205055" y="2693304"/>
            <a:ext cx="5307576" cy="1508105"/>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Can you help advise Drew?</a:t>
            </a:r>
          </a:p>
          <a:p>
            <a:endParaRPr lang="en-US" sz="1600" dirty="0"/>
          </a:p>
          <a:p>
            <a:pPr lvl="0"/>
            <a:r>
              <a:rPr lang="en-GB" sz="2400" dirty="0">
                <a:latin typeface="Lato" panose="020B0604020202020204" charset="0"/>
                <a:ea typeface="Lato" panose="020B0604020202020204" charset="0"/>
                <a:cs typeface="Lato" panose="020B0604020202020204" charset="0"/>
              </a:rPr>
              <a:t>Imagine Drew has phoned to ask for advice, what would you say?</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6767" y="337347"/>
            <a:ext cx="2425719" cy="1224230"/>
          </a:xfrm>
          <a:prstGeom prst="rect">
            <a:avLst/>
          </a:prstGeom>
        </p:spPr>
      </p:pic>
      <p:pic>
        <p:nvPicPr>
          <p:cNvPr id="1026" name="Picture 2" descr="Old, Telephone, Phone, Communic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741" y="2225599"/>
            <a:ext cx="5017562" cy="286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5918" y="488281"/>
            <a:ext cx="10714182" cy="830997"/>
          </a:xfrm>
          <a:prstGeom prst="rect">
            <a:avLst/>
          </a:prstGeom>
          <a:noFill/>
        </p:spPr>
        <p:txBody>
          <a:bodyPr wrap="square" rtlCol="0">
            <a:spAutoFit/>
          </a:bodyPr>
          <a:lstStyle/>
          <a:p>
            <a:pPr>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More activities</a:t>
            </a:r>
          </a:p>
        </p:txBody>
      </p:sp>
      <p:sp>
        <p:nvSpPr>
          <p:cNvPr id="8" name="TextBox 7"/>
          <p:cNvSpPr txBox="1"/>
          <p:nvPr/>
        </p:nvSpPr>
        <p:spPr>
          <a:xfrm>
            <a:off x="922712" y="1774010"/>
            <a:ext cx="4967450" cy="3754874"/>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Phone a friend</a:t>
            </a:r>
          </a:p>
          <a:p>
            <a:endParaRPr lang="en-US" sz="1600" b="1"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B0604020202020204" charset="0"/>
                <a:ea typeface="Lato" panose="020B0604020202020204" charset="0"/>
                <a:cs typeface="Lato" panose="020B0604020202020204" charset="0"/>
              </a:rPr>
              <a:t>Continue the phone conversation with Drew…</a:t>
            </a:r>
          </a:p>
          <a:p>
            <a:pPr marL="342900" indent="-342900">
              <a:buFont typeface="Arial" panose="020B0604020202020204" pitchFamily="34" charset="0"/>
              <a:buChar char="•"/>
            </a:pPr>
            <a:r>
              <a:rPr lang="en-US" sz="2400" dirty="0">
                <a:latin typeface="Lato" panose="020B0604020202020204" charset="0"/>
                <a:ea typeface="Lato" panose="020B0604020202020204" charset="0"/>
                <a:cs typeface="Lato" panose="020B0604020202020204" charset="0"/>
              </a:rPr>
              <a:t>Imagine Drew gambled and won.  What would you advise Drew does now… and in the future?</a:t>
            </a:r>
          </a:p>
          <a:p>
            <a:pPr marL="342900" indent="-342900">
              <a:buFont typeface="Arial" panose="020B0604020202020204" pitchFamily="34" charset="0"/>
              <a:buChar char="•"/>
            </a:pPr>
            <a:r>
              <a:rPr lang="en-US" sz="2400" dirty="0">
                <a:latin typeface="Lato" panose="020B0604020202020204" charset="0"/>
                <a:ea typeface="Lato" panose="020B0604020202020204" charset="0"/>
                <a:cs typeface="Lato" panose="020B0604020202020204" charset="0"/>
              </a:rPr>
              <a:t>Imagine Drew gambled and lost.  What would you advise Drew does now and in the future?</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pic>
        <p:nvPicPr>
          <p:cNvPr id="7170" name="Picture 2" descr="Mobile Phone, Mobile, Phone, Technology, Communication"/>
          <p:cNvPicPr>
            <a:picLocks noChangeAspect="1" noChangeArrowheads="1"/>
          </p:cNvPicPr>
          <p:nvPr/>
        </p:nvPicPr>
        <p:blipFill rotWithShape="1">
          <a:blip r:embed="rId3">
            <a:extLst>
              <a:ext uri="{28A0092B-C50C-407E-A947-70E740481C1C}">
                <a14:useLocalDpi xmlns:a14="http://schemas.microsoft.com/office/drawing/2010/main" val="0"/>
              </a:ext>
            </a:extLst>
          </a:blip>
          <a:srcRect l="15491" r="15223"/>
          <a:stretch/>
        </p:blipFill>
        <p:spPr bwMode="auto">
          <a:xfrm>
            <a:off x="6963508" y="1774010"/>
            <a:ext cx="3880338" cy="3733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4002</TotalTime>
  <Words>1975</Words>
  <Application>Microsoft Office PowerPoint</Application>
  <PresentationFormat>Widescreen</PresentationFormat>
  <Paragraphs>218</Paragraphs>
  <Slides>17</Slides>
  <Notes>17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Poet</vt:lpstr>
      <vt:lpstr>Arial</vt:lpstr>
      <vt:lpstr>Open Sans Extrabold</vt:lpstr>
      <vt:lpstr>Calibri</vt:lpstr>
      <vt:lpstr>Calibri Light</vt:lpstr>
      <vt:lpstr>Times New Roman</vt:lpstr>
      <vt:lpstr>Lato</vt:lpstr>
      <vt:lpstr>Courier New</vt:lpstr>
      <vt:lpstr>Symbol</vt:lpstr>
      <vt:lpstr>Open Sans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Sam Harvey</cp:lastModifiedBy>
  <cp:revision>267</cp:revision>
  <dcterms:created xsi:type="dcterms:W3CDTF">2018-11-29T11:01:12Z</dcterms:created>
  <dcterms:modified xsi:type="dcterms:W3CDTF">2020-02-26T11:17:22Z</dcterms:modified>
</cp:coreProperties>
</file>