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4"/>
  </p:sldMasterIdLst>
  <p:notesMasterIdLst>
    <p:notesMasterId r:id="rId13"/>
  </p:notesMasterIdLst>
  <p:handoutMasterIdLst>
    <p:handoutMasterId r:id="rId14"/>
  </p:handoutMasterIdLst>
  <p:sldIdLst>
    <p:sldId id="278" r:id="rId5"/>
    <p:sldId id="282" r:id="rId6"/>
    <p:sldId id="284" r:id="rId7"/>
    <p:sldId id="286" r:id="rId8"/>
    <p:sldId id="271" r:id="rId9"/>
    <p:sldId id="287" r:id="rId10"/>
    <p:sldId id="283" r:id="rId11"/>
    <p:sldId id="28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2833802-FEF1-4C79-8D5D-14CF1EAF98D9}"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388" autoAdjust="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43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757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5F4DCF1-ECAF-F7A7-2FE7-5E8E893BC44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1330B0-5BAC-7408-8C3C-78D8336840E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BC71B-6527-4638-937B-C93EB849CB02}" type="datetimeFigureOut">
              <a:rPr lang="en-US" smtClean="0"/>
              <a:t>10/29/2025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D7EEB3-E0A5-7440-F7ED-F59975ED1E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548D11-7466-6432-3BF5-64A1A1FA59C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A70580-B89C-4157-871D-6B9318EE5F5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157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465A2-8C9C-419F-9FD8-234480873777}" type="datetimeFigureOut">
              <a:rPr lang="en-US" smtClean="0"/>
              <a:t>10/29/2025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AF00E9-A49D-4007-B3B9-A3783809E5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69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23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649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89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488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191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63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056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626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23463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65650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89351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85868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5413379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674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48230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67354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30566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93063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18020" y="662937"/>
            <a:ext cx="4624442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 dirty="0"/>
              <a:t>Click to add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88CE9D0-E6DB-A38D-ED84-A53D0493E6D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267450" cy="685800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Click icon to insert picture</a:t>
            </a:r>
          </a:p>
        </p:txBody>
      </p:sp>
    </p:spTree>
    <p:extLst>
      <p:ext uri="{BB962C8B-B14F-4D97-AF65-F5344CB8AC3E}">
        <p14:creationId xmlns:p14="http://schemas.microsoft.com/office/powerpoint/2010/main" val="411926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43C4A872-A473-BFD2-150E-387250C2B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5C8D53B-A579-BCFA-58E8-C386DABC92CD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23A34CAC-4A03-ADDB-E97F-8675E68FC0B3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C733506-2F0D-8F31-52D1-5244F04A706B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29356E3D-E14C-9C43-7CE4-A7156B1E10DB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85C652DA-55F6-9691-4254-344E0A4E9A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3" y="483924"/>
            <a:ext cx="11090275" cy="168405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4DB7AC4F-2818-7F0D-AC6A-736D5F2C739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50863" y="2419350"/>
            <a:ext cx="11090274" cy="391318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C61DF04-D7CB-2B19-8BB9-3E90A6619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10824" y="1514007"/>
            <a:ext cx="734257" cy="760506"/>
            <a:chOff x="5243759" y="1363788"/>
            <a:chExt cx="734257" cy="760506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5DE1CC00-F893-E215-8086-65B6605C5F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6EBF50D9-F9B8-ADB3-8B4A-AF19564EE6E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80BE1060-7183-58F8-EEBF-64135EE82BC5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E597A3BE-0D13-9033-E3FD-78202DB799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168304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8867D9A-3F3B-94C3-244B-0006226AE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9063019" y="3199533"/>
            <a:ext cx="3597052" cy="2615018"/>
            <a:chOff x="4541453" y="3199533"/>
            <a:chExt cx="3597052" cy="2615018"/>
          </a:xfrm>
        </p:grpSpPr>
        <p:sp>
          <p:nvSpPr>
            <p:cNvPr id="13" name="Freeform: Shape 38">
              <a:extLst>
                <a:ext uri="{FF2B5EF4-FFF2-40B4-BE49-F238E27FC236}">
                  <a16:creationId xmlns:a16="http://schemas.microsoft.com/office/drawing/2014/main" id="{955FC3D1-6227-A188-CCDB-11D573FD807A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602175" y="3958416"/>
              <a:ext cx="3536330" cy="1853969"/>
            </a:xfrm>
            <a:custGeom>
              <a:avLst/>
              <a:gdLst>
                <a:gd name="connsiteX0" fmla="*/ 3536330 w 3536330"/>
                <a:gd name="connsiteY0" fmla="*/ 1853969 h 1853969"/>
                <a:gd name="connsiteX1" fmla="*/ 1682362 w 3536330"/>
                <a:gd name="connsiteY1" fmla="*/ 0 h 1853969"/>
                <a:gd name="connsiteX2" fmla="*/ 52157 w 3536330"/>
                <a:gd name="connsiteY2" fmla="*/ 970257 h 1853969"/>
                <a:gd name="connsiteX3" fmla="*/ 0 w 3536330"/>
                <a:gd name="connsiteY3" fmla="*/ 1078528 h 1853969"/>
                <a:gd name="connsiteX4" fmla="*/ 757215 w 3536330"/>
                <a:gd name="connsiteY4" fmla="*/ 1835743 h 1853969"/>
                <a:gd name="connsiteX5" fmla="*/ 774211 w 3536330"/>
                <a:gd name="connsiteY5" fmla="*/ 1667149 h 1853969"/>
                <a:gd name="connsiteX6" fmla="*/ 1682362 w 3536330"/>
                <a:gd name="connsiteY6" fmla="*/ 926985 h 1853969"/>
                <a:gd name="connsiteX7" fmla="*/ 2609345 w 3536330"/>
                <a:gd name="connsiteY7" fmla="*/ 1853969 h 1853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36330" h="1853969">
                  <a:moveTo>
                    <a:pt x="3536330" y="1853969"/>
                  </a:moveTo>
                  <a:cubicBezTo>
                    <a:pt x="3536330" y="830051"/>
                    <a:pt x="2706280" y="0"/>
                    <a:pt x="1682362" y="0"/>
                  </a:cubicBezTo>
                  <a:cubicBezTo>
                    <a:pt x="978418" y="0"/>
                    <a:pt x="366107" y="392328"/>
                    <a:pt x="52157" y="970257"/>
                  </a:cubicBezTo>
                  <a:lnTo>
                    <a:pt x="0" y="1078528"/>
                  </a:lnTo>
                  <a:lnTo>
                    <a:pt x="757215" y="1835743"/>
                  </a:lnTo>
                  <a:lnTo>
                    <a:pt x="774211" y="1667149"/>
                  </a:lnTo>
                  <a:cubicBezTo>
                    <a:pt x="860649" y="1244739"/>
                    <a:pt x="1234397" y="926985"/>
                    <a:pt x="1682362" y="926985"/>
                  </a:cubicBezTo>
                  <a:cubicBezTo>
                    <a:pt x="2194320" y="926985"/>
                    <a:pt x="2609345" y="1342010"/>
                    <a:pt x="2609345" y="1853969"/>
                  </a:cubicBezTo>
                  <a:close/>
                </a:path>
              </a:pathLst>
            </a:custGeom>
            <a:gradFill flip="none" rotWithShape="1">
              <a:gsLst>
                <a:gs pos="97000">
                  <a:schemeClr val="bg2"/>
                </a:gs>
                <a:gs pos="31000">
                  <a:schemeClr val="bg2">
                    <a:lumMod val="90000"/>
                    <a:lumOff val="10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innerShdw blurRad="355600" dist="101600" dir="16200000">
                <a:schemeClr val="accent1">
                  <a:lumMod val="60000"/>
                  <a:lumOff val="40000"/>
                  <a:alpha val="8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AE6BE70E-C41E-449D-A48C-4EB6BB7DC20D}"/>
                </a:ext>
              </a:extLst>
            </p:cNvPr>
            <p:cNvGrpSpPr/>
            <p:nvPr/>
          </p:nvGrpSpPr>
          <p:grpSpPr>
            <a:xfrm>
              <a:off x="4541453" y="3199533"/>
              <a:ext cx="3478701" cy="2615018"/>
              <a:chOff x="-481151" y="3199533"/>
              <a:chExt cx="3478701" cy="2615018"/>
            </a:xfrm>
          </p:grpSpPr>
          <p:sp>
            <p:nvSpPr>
              <p:cNvPr id="15" name="Freeform: Shape 32">
                <a:extLst>
                  <a:ext uri="{FF2B5EF4-FFF2-40B4-BE49-F238E27FC236}">
                    <a16:creationId xmlns:a16="http://schemas.microsoft.com/office/drawing/2014/main" id="{B7C0B12B-49BE-7855-18FB-8583C8DD9617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18900000" flipV="1">
                <a:off x="-481151" y="3649708"/>
                <a:ext cx="3478701" cy="2164843"/>
              </a:xfrm>
              <a:custGeom>
                <a:avLst/>
                <a:gdLst>
                  <a:gd name="connsiteX0" fmla="*/ 3478701 w 3478701"/>
                  <a:gd name="connsiteY0" fmla="*/ 2164843 h 2164843"/>
                  <a:gd name="connsiteX1" fmla="*/ 1624733 w 3478701"/>
                  <a:gd name="connsiteY1" fmla="*/ 0 h 2164843"/>
                  <a:gd name="connsiteX2" fmla="*/ 87393 w 3478701"/>
                  <a:gd name="connsiteY2" fmla="*/ 954459 h 2164843"/>
                  <a:gd name="connsiteX3" fmla="*/ 0 w 3478701"/>
                  <a:gd name="connsiteY3" fmla="*/ 1122434 h 2164843"/>
                  <a:gd name="connsiteX4" fmla="*/ 736015 w 3478701"/>
                  <a:gd name="connsiteY4" fmla="*/ 1858449 h 2164843"/>
                  <a:gd name="connsiteX5" fmla="*/ 739424 w 3478701"/>
                  <a:gd name="connsiteY5" fmla="*/ 1842964 h 2164843"/>
                  <a:gd name="connsiteX6" fmla="*/ 1624733 w 3478701"/>
                  <a:gd name="connsiteY6" fmla="*/ 1082422 h 2164843"/>
                  <a:gd name="connsiteX7" fmla="*/ 2551716 w 3478701"/>
                  <a:gd name="connsiteY7" fmla="*/ 2164843 h 2164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8701" h="2164843">
                    <a:moveTo>
                      <a:pt x="3478701" y="2164843"/>
                    </a:moveTo>
                    <a:cubicBezTo>
                      <a:pt x="3478701" y="969234"/>
                      <a:pt x="2648651" y="0"/>
                      <a:pt x="1624733" y="0"/>
                    </a:cubicBezTo>
                    <a:cubicBezTo>
                      <a:pt x="984784" y="0"/>
                      <a:pt x="420564" y="378607"/>
                      <a:pt x="87393" y="954459"/>
                    </a:cubicBezTo>
                    <a:lnTo>
                      <a:pt x="0" y="1122434"/>
                    </a:lnTo>
                    <a:lnTo>
                      <a:pt x="736015" y="1858449"/>
                    </a:lnTo>
                    <a:lnTo>
                      <a:pt x="739424" y="1842964"/>
                    </a:lnTo>
                    <a:cubicBezTo>
                      <a:pt x="856791" y="1402344"/>
                      <a:pt x="1208766" y="1082422"/>
                      <a:pt x="1624733" y="1082422"/>
                    </a:cubicBezTo>
                    <a:cubicBezTo>
                      <a:pt x="2136692" y="1082422"/>
                      <a:pt x="2551716" y="1567038"/>
                      <a:pt x="2551716" y="2164843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  <a:lumOff val="50000"/>
                  <a:alpha val="40000"/>
                </a:schemeClr>
              </a:solidFill>
              <a:ln>
                <a:noFill/>
              </a:ln>
              <a:effectLst>
                <a:softEdge rad="381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67C78A37-D378-70D3-D6E3-AB9400EB583E}"/>
                  </a:ext>
                </a:extLst>
              </p:cNvPr>
              <p:cNvSpPr/>
              <p:nvPr userDrawn="1"/>
            </p:nvSpPr>
            <p:spPr>
              <a:xfrm rot="13500000" flipV="1">
                <a:off x="1512277" y="2840042"/>
                <a:ext cx="214196" cy="933178"/>
              </a:xfrm>
              <a:prstGeom prst="ellipse">
                <a:avLst/>
              </a:prstGeom>
              <a:solidFill>
                <a:schemeClr val="bg2">
                  <a:lumMod val="90000"/>
                  <a:lumOff val="10000"/>
                </a:schemeClr>
              </a:solidFill>
              <a:ln>
                <a:noFill/>
              </a:ln>
              <a:effectLst>
                <a:innerShdw blurRad="1270000" dist="2540000">
                  <a:schemeClr val="accent1">
                    <a:lumMod val="60000"/>
                    <a:lumOff val="40000"/>
                    <a:alpha val="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2491172-466F-19CC-B639-A1C3CAB1D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690545" y="4100655"/>
            <a:ext cx="1335600" cy="1262947"/>
            <a:chOff x="10145015" y="2343978"/>
            <a:chExt cx="1335600" cy="1262947"/>
          </a:xfrm>
        </p:grpSpPr>
        <p:sp>
          <p:nvSpPr>
            <p:cNvPr id="18" name="Freeform: Shape 25">
              <a:extLst>
                <a:ext uri="{FF2B5EF4-FFF2-40B4-BE49-F238E27FC236}">
                  <a16:creationId xmlns:a16="http://schemas.microsoft.com/office/drawing/2014/main" id="{45EC885D-265C-397B-5DAF-57A66CDA30B5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400615" y="2343978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732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3601DB21-D937-2F89-DC26-063DFC7800C8}"/>
                </a:ext>
              </a:extLst>
            </p:cNvPr>
            <p:cNvSpPr/>
            <p:nvPr/>
          </p:nvSpPr>
          <p:spPr>
            <a:xfrm rot="13500000">
              <a:off x="10415015" y="21798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07653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076C4EAC-BBDE-1963-BD72-3BD2A47DC59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0863" y="4045464"/>
            <a:ext cx="11115355" cy="2286000"/>
          </a:xfrm>
        </p:spPr>
        <p:txBody>
          <a:bodyPr anchor="ctr">
            <a:no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592AF4F-2F83-7005-B3AC-6FCC7FB1914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4594"/>
            <a:ext cx="12192000" cy="3771878"/>
          </a:xfrm>
        </p:spPr>
        <p:txBody>
          <a:bodyPr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Click icon to insert picture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7BF9F63-86BE-5515-AD3C-59481B3FF4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299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+ subtitl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0863" y="196900"/>
            <a:ext cx="4159160" cy="3155900"/>
          </a:xfrm>
        </p:spPr>
        <p:txBody>
          <a:bodyPr lIns="91440" anchor="b">
            <a:no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7271" y="3505200"/>
            <a:ext cx="4159160" cy="2352356"/>
          </a:xfrm>
        </p:spPr>
        <p:txBody>
          <a:bodyPr lIns="91440" rIns="91440">
            <a:noAutofit/>
          </a:bodyPr>
          <a:lstStyle>
            <a:lvl1pPr marL="0" indent="0" algn="l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0ABD6E1-FE78-D78B-E80C-09490F5D8D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2BB1BCD-5C1C-ED05-D6B4-F92367209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700A5CAB-28E9-FB7A-E72E-39F3ADE58C6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2BA2D9BC-CA87-28FA-7A02-455E740EAC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734E5ADF-EEF0-2501-9D7B-8FC1A49F60A7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8" name="Picture Placeholder 14">
            <a:extLst>
              <a:ext uri="{FF2B5EF4-FFF2-40B4-BE49-F238E27FC236}">
                <a16:creationId xmlns:a16="http://schemas.microsoft.com/office/drawing/2014/main" id="{780F3839-9B1B-2346-C1F4-E876E6AE32E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78049" y="78871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70940-5919-2C95-2278-32E50BF14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7D599-49CF-19FE-6D86-C5EDB765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1DF1-1C8D-86B9-BFDD-098FFC00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7428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C87E98C0-6053-9701-92D0-4EF9ADBC5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 flipV="1">
            <a:off x="9063019" y="746716"/>
            <a:ext cx="3597052" cy="2615018"/>
            <a:chOff x="4541453" y="3199533"/>
            <a:chExt cx="3597052" cy="2615018"/>
          </a:xfrm>
        </p:grpSpPr>
        <p:sp>
          <p:nvSpPr>
            <p:cNvPr id="8" name="Freeform: Shape 38">
              <a:extLst>
                <a:ext uri="{FF2B5EF4-FFF2-40B4-BE49-F238E27FC236}">
                  <a16:creationId xmlns:a16="http://schemas.microsoft.com/office/drawing/2014/main" id="{C32B1A1D-760B-9D3D-A869-E50FC962A629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602175" y="3958416"/>
              <a:ext cx="3536330" cy="1853969"/>
            </a:xfrm>
            <a:custGeom>
              <a:avLst/>
              <a:gdLst>
                <a:gd name="connsiteX0" fmla="*/ 3536330 w 3536330"/>
                <a:gd name="connsiteY0" fmla="*/ 1853969 h 1853969"/>
                <a:gd name="connsiteX1" fmla="*/ 1682362 w 3536330"/>
                <a:gd name="connsiteY1" fmla="*/ 0 h 1853969"/>
                <a:gd name="connsiteX2" fmla="*/ 52157 w 3536330"/>
                <a:gd name="connsiteY2" fmla="*/ 970257 h 1853969"/>
                <a:gd name="connsiteX3" fmla="*/ 0 w 3536330"/>
                <a:gd name="connsiteY3" fmla="*/ 1078528 h 1853969"/>
                <a:gd name="connsiteX4" fmla="*/ 757215 w 3536330"/>
                <a:gd name="connsiteY4" fmla="*/ 1835743 h 1853969"/>
                <a:gd name="connsiteX5" fmla="*/ 774211 w 3536330"/>
                <a:gd name="connsiteY5" fmla="*/ 1667149 h 1853969"/>
                <a:gd name="connsiteX6" fmla="*/ 1682362 w 3536330"/>
                <a:gd name="connsiteY6" fmla="*/ 926985 h 1853969"/>
                <a:gd name="connsiteX7" fmla="*/ 2609345 w 3536330"/>
                <a:gd name="connsiteY7" fmla="*/ 1853969 h 1853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36330" h="1853969">
                  <a:moveTo>
                    <a:pt x="3536330" y="1853969"/>
                  </a:moveTo>
                  <a:cubicBezTo>
                    <a:pt x="3536330" y="830051"/>
                    <a:pt x="2706280" y="0"/>
                    <a:pt x="1682362" y="0"/>
                  </a:cubicBezTo>
                  <a:cubicBezTo>
                    <a:pt x="978418" y="0"/>
                    <a:pt x="366107" y="392328"/>
                    <a:pt x="52157" y="970257"/>
                  </a:cubicBezTo>
                  <a:lnTo>
                    <a:pt x="0" y="1078528"/>
                  </a:lnTo>
                  <a:lnTo>
                    <a:pt x="757215" y="1835743"/>
                  </a:lnTo>
                  <a:lnTo>
                    <a:pt x="774211" y="1667149"/>
                  </a:lnTo>
                  <a:cubicBezTo>
                    <a:pt x="860649" y="1244739"/>
                    <a:pt x="1234397" y="926985"/>
                    <a:pt x="1682362" y="926985"/>
                  </a:cubicBezTo>
                  <a:cubicBezTo>
                    <a:pt x="2194320" y="926985"/>
                    <a:pt x="2609345" y="1342010"/>
                    <a:pt x="2609345" y="1853969"/>
                  </a:cubicBezTo>
                  <a:close/>
                </a:path>
              </a:pathLst>
            </a:custGeom>
            <a:gradFill flip="none" rotWithShape="1">
              <a:gsLst>
                <a:gs pos="97000">
                  <a:schemeClr val="bg2"/>
                </a:gs>
                <a:gs pos="31000">
                  <a:schemeClr val="bg2">
                    <a:lumMod val="90000"/>
                    <a:lumOff val="10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innerShdw blurRad="355600" dist="101600" dir="16200000">
                <a:schemeClr val="accent1">
                  <a:lumMod val="60000"/>
                  <a:lumOff val="40000"/>
                  <a:alpha val="8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02EF78B-5BDF-8632-B9B1-087DB042EEC7}"/>
                </a:ext>
              </a:extLst>
            </p:cNvPr>
            <p:cNvGrpSpPr/>
            <p:nvPr/>
          </p:nvGrpSpPr>
          <p:grpSpPr>
            <a:xfrm>
              <a:off x="4541453" y="3199533"/>
              <a:ext cx="3478701" cy="2615018"/>
              <a:chOff x="-481151" y="3199533"/>
              <a:chExt cx="3478701" cy="2615018"/>
            </a:xfrm>
          </p:grpSpPr>
          <p:sp>
            <p:nvSpPr>
              <p:cNvPr id="10" name="Freeform: Shape 32">
                <a:extLst>
                  <a:ext uri="{FF2B5EF4-FFF2-40B4-BE49-F238E27FC236}">
                    <a16:creationId xmlns:a16="http://schemas.microsoft.com/office/drawing/2014/main" id="{5C54B3E8-515B-0865-9321-DB3793A6224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18900000" flipV="1">
                <a:off x="-481151" y="3649708"/>
                <a:ext cx="3478701" cy="2164843"/>
              </a:xfrm>
              <a:custGeom>
                <a:avLst/>
                <a:gdLst>
                  <a:gd name="connsiteX0" fmla="*/ 3478701 w 3478701"/>
                  <a:gd name="connsiteY0" fmla="*/ 2164843 h 2164843"/>
                  <a:gd name="connsiteX1" fmla="*/ 1624733 w 3478701"/>
                  <a:gd name="connsiteY1" fmla="*/ 0 h 2164843"/>
                  <a:gd name="connsiteX2" fmla="*/ 87393 w 3478701"/>
                  <a:gd name="connsiteY2" fmla="*/ 954459 h 2164843"/>
                  <a:gd name="connsiteX3" fmla="*/ 0 w 3478701"/>
                  <a:gd name="connsiteY3" fmla="*/ 1122434 h 2164843"/>
                  <a:gd name="connsiteX4" fmla="*/ 736015 w 3478701"/>
                  <a:gd name="connsiteY4" fmla="*/ 1858449 h 2164843"/>
                  <a:gd name="connsiteX5" fmla="*/ 739424 w 3478701"/>
                  <a:gd name="connsiteY5" fmla="*/ 1842964 h 2164843"/>
                  <a:gd name="connsiteX6" fmla="*/ 1624733 w 3478701"/>
                  <a:gd name="connsiteY6" fmla="*/ 1082422 h 2164843"/>
                  <a:gd name="connsiteX7" fmla="*/ 2551716 w 3478701"/>
                  <a:gd name="connsiteY7" fmla="*/ 2164843 h 2164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8701" h="2164843">
                    <a:moveTo>
                      <a:pt x="3478701" y="2164843"/>
                    </a:moveTo>
                    <a:cubicBezTo>
                      <a:pt x="3478701" y="969234"/>
                      <a:pt x="2648651" y="0"/>
                      <a:pt x="1624733" y="0"/>
                    </a:cubicBezTo>
                    <a:cubicBezTo>
                      <a:pt x="984784" y="0"/>
                      <a:pt x="420564" y="378607"/>
                      <a:pt x="87393" y="954459"/>
                    </a:cubicBezTo>
                    <a:lnTo>
                      <a:pt x="0" y="1122434"/>
                    </a:lnTo>
                    <a:lnTo>
                      <a:pt x="736015" y="1858449"/>
                    </a:lnTo>
                    <a:lnTo>
                      <a:pt x="739424" y="1842964"/>
                    </a:lnTo>
                    <a:cubicBezTo>
                      <a:pt x="856791" y="1402344"/>
                      <a:pt x="1208766" y="1082422"/>
                      <a:pt x="1624733" y="1082422"/>
                    </a:cubicBezTo>
                    <a:cubicBezTo>
                      <a:pt x="2136692" y="1082422"/>
                      <a:pt x="2551716" y="1567038"/>
                      <a:pt x="2551716" y="2164843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  <a:lumOff val="50000"/>
                  <a:alpha val="40000"/>
                </a:schemeClr>
              </a:solidFill>
              <a:ln>
                <a:noFill/>
              </a:ln>
              <a:effectLst>
                <a:softEdge rad="381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56E92718-2CCD-B15D-8DE5-46285BEA256B}"/>
                  </a:ext>
                </a:extLst>
              </p:cNvPr>
              <p:cNvSpPr/>
              <p:nvPr userDrawn="1"/>
            </p:nvSpPr>
            <p:spPr>
              <a:xfrm rot="13500000" flipV="1">
                <a:off x="1512277" y="2840042"/>
                <a:ext cx="214196" cy="933178"/>
              </a:xfrm>
              <a:prstGeom prst="ellipse">
                <a:avLst/>
              </a:prstGeom>
              <a:solidFill>
                <a:schemeClr val="bg2">
                  <a:lumMod val="90000"/>
                  <a:lumOff val="10000"/>
                </a:schemeClr>
              </a:solidFill>
              <a:ln>
                <a:noFill/>
              </a:ln>
              <a:effectLst>
                <a:innerShdw blurRad="1270000" dist="2540000">
                  <a:schemeClr val="accent1">
                    <a:lumMod val="60000"/>
                    <a:lumOff val="40000"/>
                    <a:alpha val="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A0B78B-84F0-8B85-40E8-678689DC13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723112" y="5088958"/>
            <a:ext cx="1335600" cy="1262947"/>
            <a:chOff x="10145015" y="2343978"/>
            <a:chExt cx="1335600" cy="1262947"/>
          </a:xfrm>
        </p:grpSpPr>
        <p:sp>
          <p:nvSpPr>
            <p:cNvPr id="20" name="Freeform: Shape 25">
              <a:extLst>
                <a:ext uri="{FF2B5EF4-FFF2-40B4-BE49-F238E27FC236}">
                  <a16:creationId xmlns:a16="http://schemas.microsoft.com/office/drawing/2014/main" id="{2E5D7C6F-BF77-9B7D-5B12-7AF3ED280B43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400615" y="2343978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732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A599EE6-2673-0AD8-EAE0-45C79326015E}"/>
                </a:ext>
              </a:extLst>
            </p:cNvPr>
            <p:cNvSpPr/>
            <p:nvPr/>
          </p:nvSpPr>
          <p:spPr>
            <a:xfrm rot="13500000">
              <a:off x="10415015" y="21798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2" y="498474"/>
            <a:ext cx="7960421" cy="145021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4000" dirty="0"/>
            </a:lvl1pPr>
          </a:lstStyle>
          <a:p>
            <a:pPr lvl="0">
              <a:lnSpc>
                <a:spcPct val="100000"/>
              </a:lnSpc>
            </a:pPr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1343" y="2103039"/>
            <a:ext cx="7929940" cy="397962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630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+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96D26C0-4AFC-33CC-99BE-317E9A8443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 dirty="0"/>
              <a:t>Click icon to 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376680"/>
            <a:ext cx="9144000" cy="2286000"/>
          </a:xfrm>
        </p:spPr>
        <p:txBody>
          <a:bodyPr anchor="b">
            <a:no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799840"/>
            <a:ext cx="9144000" cy="22860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70940-5919-2C95-2278-32E50BF14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7D599-49CF-19FE-6D86-C5EDB765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1DF1-1C8D-86B9-BFDD-098FFC00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99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3" y="508635"/>
            <a:ext cx="11090274" cy="1332000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40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50862" y="2097175"/>
            <a:ext cx="5435600" cy="399565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>
                <a:solidFill>
                  <a:schemeClr val="tx1"/>
                </a:solidFill>
              </a:defRPr>
            </a:lvl1pPr>
            <a:lvl2pPr marL="228600">
              <a:spcBef>
                <a:spcPts val="1000"/>
              </a:spcBef>
              <a:defRPr sz="1800">
                <a:solidFill>
                  <a:schemeClr val="tx1"/>
                </a:solidFill>
              </a:defRPr>
            </a:lvl2pPr>
            <a:lvl3pPr marL="411480" indent="-228600">
              <a:spcBef>
                <a:spcPts val="1000"/>
              </a:spcBef>
              <a:defRPr sz="1800">
                <a:solidFill>
                  <a:schemeClr val="tx1"/>
                </a:solidFill>
              </a:defRPr>
            </a:lvl3pPr>
            <a:lvl4pPr marL="594360">
              <a:spcBef>
                <a:spcPts val="1000"/>
              </a:spcBef>
              <a:defRPr sz="1800">
                <a:solidFill>
                  <a:schemeClr val="tx1"/>
                </a:solidFill>
              </a:defRPr>
            </a:lvl4pPr>
            <a:lvl5pPr marL="777240">
              <a:spcBef>
                <a:spcPts val="1000"/>
              </a:spcBef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B65629D-0977-C0EA-5E0B-C4822F43DAE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205540" y="2097175"/>
            <a:ext cx="5435600" cy="399565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>
                <a:solidFill>
                  <a:schemeClr val="tx1"/>
                </a:solidFill>
              </a:defRPr>
            </a:lvl1pPr>
            <a:lvl2pPr marL="228600">
              <a:spcBef>
                <a:spcPts val="1000"/>
              </a:spcBef>
              <a:defRPr sz="1800">
                <a:solidFill>
                  <a:schemeClr val="tx1"/>
                </a:solidFill>
              </a:defRPr>
            </a:lvl2pPr>
            <a:lvl3pPr marL="411480" indent="-228600">
              <a:spcBef>
                <a:spcPts val="1000"/>
              </a:spcBef>
              <a:defRPr sz="1800">
                <a:solidFill>
                  <a:schemeClr val="tx1"/>
                </a:solidFill>
              </a:defRPr>
            </a:lvl3pPr>
            <a:lvl4pPr marL="594360">
              <a:spcBef>
                <a:spcPts val="1000"/>
              </a:spcBef>
              <a:defRPr sz="1800">
                <a:solidFill>
                  <a:schemeClr val="tx1"/>
                </a:solidFill>
              </a:defRPr>
            </a:lvl4pPr>
            <a:lvl5pPr marL="777240">
              <a:spcBef>
                <a:spcPts val="1000"/>
              </a:spcBef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982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0587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047101-8D42-6100-9CEA-AEC0FAEAB606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Helping Your Child Prepare for the Year 4 Multiplication Tables Check (MTC)</a:t>
            </a:r>
            <a:endParaRPr lang="en-GB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13" descr="Data points digital background">
            <a:extLst>
              <a:ext uri="{FF2B5EF4-FFF2-40B4-BE49-F238E27FC236}">
                <a16:creationId xmlns:a16="http://schemas.microsoft.com/office/drawing/2014/main" id="{53227D59-33F9-9DDB-1C5C-A938A989EE5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6" r="7936"/>
          <a:stretch/>
        </p:blipFill>
        <p:spPr/>
      </p:pic>
    </p:spTree>
    <p:extLst>
      <p:ext uri="{BB962C8B-B14F-4D97-AF65-F5344CB8AC3E}">
        <p14:creationId xmlns:p14="http://schemas.microsoft.com/office/powerpoint/2010/main" val="2803092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5BE93-0252-3CC3-B567-14EC47EB8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MTC?</a:t>
            </a:r>
            <a:endParaRPr lang="en-GB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CA07C-1908-B1EB-82FA-EC63DAAF4CF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short online check for Year 4 pupils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Assesses recall of times tables up to 12×12.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 questions — 6 seconds per question.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Administered in June.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It’s not a test of methods or working out — it’s all about recall and speed.</a:t>
            </a:r>
          </a:p>
        </p:txBody>
      </p:sp>
    </p:spTree>
    <p:extLst>
      <p:ext uri="{BB962C8B-B14F-4D97-AF65-F5344CB8AC3E}">
        <p14:creationId xmlns:p14="http://schemas.microsoft.com/office/powerpoint/2010/main" val="2665045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2343A-9CB0-F2AD-EF62-5DEE3E97F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are times tables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744DD-5BC8-42C8-4313-13CE95ED5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Foundation for most areas of maths: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Division, fractions, ratios, algebra, area, perimeter and problem solving.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Builds 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confidence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fluency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Reduces cognitive load — frees up brain space for higher-level maths.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841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76CC09F-7383-3A4C-555C-35DA0BB4B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605" y="311411"/>
            <a:ext cx="11090274" cy="1332000"/>
          </a:xfrm>
        </p:spPr>
        <p:txBody>
          <a:bodyPr>
            <a:normAutofit/>
          </a:bodyPr>
          <a:lstStyle/>
          <a:p>
            <a:r>
              <a:rPr lang="en-GB" sz="33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What Does Fluency Look Like?</a:t>
            </a:r>
            <a:endParaRPr lang="en-US" sz="33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7E655-DBBE-1E38-D543-EB34028F2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2605" y="1173810"/>
            <a:ext cx="5435600" cy="3995650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Knowing </a:t>
            </a:r>
            <a:r>
              <a:rPr lang="en-GB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facts automatically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(e.g., “6 × 7 = 42”) without working it out.</a:t>
            </a:r>
            <a:endParaRPr lang="en-GB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Recalling them in any order, forwards or backwards.</a:t>
            </a:r>
            <a:endParaRPr lang="en-GB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Using patterns and understanding relationships (e.g., “if 4×6=24, then 6×4=24”).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Fluency isn’t about rote memorisation only — it’s about </a:t>
            </a:r>
            <a:r>
              <a:rPr lang="en-GB" sz="2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quick, confident recall with understanding</a:t>
            </a:r>
            <a:r>
              <a:rPr lang="en-GB" sz="26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2FE2893-7499-48E6-B8E2-60EBAFA65514}"/>
              </a:ext>
            </a:extLst>
          </p:cNvPr>
          <p:cNvSpPr/>
          <p:nvPr/>
        </p:nvSpPr>
        <p:spPr>
          <a:xfrm>
            <a:off x="6203576" y="977411"/>
            <a:ext cx="5809130" cy="5351671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45A03A5-6D4D-7072-B3BD-F2DA38CADEB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510341" y="1308281"/>
            <a:ext cx="5435600" cy="3995650"/>
          </a:xfrm>
        </p:spPr>
        <p:txBody>
          <a:bodyPr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Challenges that pupils can face include: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Mixing up similar facts (e.g., 6×7 vs. 7×8).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Relying on skip-counting or finger strategies.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Anxiety or lack of confidence.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 enough regular short practice.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18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34E89-1952-5288-08A0-70A4A73BE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5356" y="3579298"/>
            <a:ext cx="11115355" cy="2286000"/>
          </a:xfrm>
          <a:noFill/>
        </p:spPr>
        <p:txBody>
          <a:bodyPr anchor="ctr"/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33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does the MTC look like for pupils?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Digital check on a laptop or tablet.</a:t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 question at a time.</a:t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seconds per question with 3 seconds in between.</a:t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Q: 8 × 7 = ?</a:t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 types the answer quickly.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Multiplication Tables Check (MTC) for Schools">
            <a:extLst>
              <a:ext uri="{FF2B5EF4-FFF2-40B4-BE49-F238E27FC236}">
                <a16:creationId xmlns:a16="http://schemas.microsoft.com/office/drawing/2014/main" id="{D7711114-84AB-41BB-82B2-CBBA20B47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168" y="313765"/>
            <a:ext cx="4453998" cy="253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521C5B-C1B7-4C30-9547-AFC6B8ECDF85}"/>
              </a:ext>
            </a:extLst>
          </p:cNvPr>
          <p:cNvSpPr/>
          <p:nvPr/>
        </p:nvSpPr>
        <p:spPr>
          <a:xfrm>
            <a:off x="8588188" y="977411"/>
            <a:ext cx="3424518" cy="3002917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72071CB1-6705-42A0-A8EF-F7E3C792ECC6}"/>
              </a:ext>
            </a:extLst>
          </p:cNvPr>
          <p:cNvSpPr txBox="1">
            <a:spLocks/>
          </p:cNvSpPr>
          <p:nvPr/>
        </p:nvSpPr>
        <p:spPr>
          <a:xfrm>
            <a:off x="8836066" y="1373980"/>
            <a:ext cx="3239393" cy="228600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Pupils will get the opportunity to have a practice run. This is optional and each pupils will be asked their preference.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748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76CC09F-7383-3A4C-555C-35DA0BB4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you help at home?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7E655-DBBE-1E38-D543-EB34028F2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1" y="2097175"/>
            <a:ext cx="11327374" cy="39956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✅ Short, daily practice — 5 minutes</a:t>
            </a:r>
            <a:b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✅ Make it fun — songs, games, apps</a:t>
            </a:r>
            <a:b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✅ Focus on tricky tables</a:t>
            </a:r>
            <a:b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✅ Praise effort, not just accuracy</a:t>
            </a:r>
            <a:b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✅ Talk about patterns (e.g. 5s and 10s are easy; use them to find others)</a:t>
            </a:r>
          </a:p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✅ Encourage routine – perhaps after dinner or in the car</a:t>
            </a:r>
          </a:p>
        </p:txBody>
      </p:sp>
    </p:spTree>
    <p:extLst>
      <p:ext uri="{BB962C8B-B14F-4D97-AF65-F5344CB8AC3E}">
        <p14:creationId xmlns:p14="http://schemas.microsoft.com/office/powerpoint/2010/main" val="3353460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ABE40-AA00-F366-A36A-B3F1AADBF0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7098" y="367372"/>
            <a:ext cx="6594008" cy="842682"/>
          </a:xfrm>
          <a:noFill/>
        </p:spPr>
        <p:txBody>
          <a:bodyPr>
            <a:noAutofit/>
          </a:bodyPr>
          <a:lstStyle/>
          <a:p>
            <a:r>
              <a:rPr lang="en-US" dirty="0"/>
              <a:t>Fun Ideas to Support Recall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446868-83F0-CEEF-5E60-6D55C93B52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5048" y="1936376"/>
            <a:ext cx="5324611" cy="3974968"/>
          </a:xfrm>
          <a:noFill/>
        </p:spPr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Online: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Times Table Rock Stars, Hit the Button, Maths Frame MTC Check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Offline: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Flashcards, dice games, bingo, quick-fire quizzes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Creative: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Sing-along songs, rhymes, or multiplication raps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B54F0F66-45C5-471B-91D7-3DDC547406A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9" r="12209"/>
          <a:stretch>
            <a:fillRect/>
          </a:stretch>
        </p:blipFill>
        <p:spPr>
          <a:xfrm>
            <a:off x="6096000" y="1434172"/>
            <a:ext cx="5132388" cy="5132388"/>
          </a:xfrm>
        </p:spPr>
      </p:pic>
    </p:spTree>
    <p:extLst>
      <p:ext uri="{BB962C8B-B14F-4D97-AF65-F5344CB8AC3E}">
        <p14:creationId xmlns:p14="http://schemas.microsoft.com/office/powerpoint/2010/main" val="1388592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7" descr="Data Points Digital background">
            <a:extLst>
              <a:ext uri="{FF2B5EF4-FFF2-40B4-BE49-F238E27FC236}">
                <a16:creationId xmlns:a16="http://schemas.microsoft.com/office/drawing/2014/main" id="{1358CD3B-43A8-5BF7-2E60-B0563F068D1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alphaModFix amt="4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8A84D4AF-8D29-5A55-F3F8-1E928E3B08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6450744F-A4B6-FD90-F6DA-4EF9A192E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988970"/>
            <a:ext cx="9144000" cy="2286000"/>
          </a:xfrm>
        </p:spPr>
        <p:txBody>
          <a:bodyPr/>
          <a:lstStyle/>
          <a:p>
            <a:r>
              <a:rPr lang="en-US" sz="2800" dirty="0"/>
              <a:t>Thank you for your ongoing support.</a:t>
            </a:r>
          </a:p>
        </p:txBody>
      </p:sp>
    </p:spTree>
    <p:extLst>
      <p:ext uri="{BB962C8B-B14F-4D97-AF65-F5344CB8AC3E}">
        <p14:creationId xmlns:p14="http://schemas.microsoft.com/office/powerpoint/2010/main" val="2855514139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97783A8-901D-4F73-81D7-AA6841BEB3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F342EE1-43E5-4AFB-895D-B61B9656DC14}">
  <ds:schemaRefs>
    <ds:schemaRef ds:uri="http://schemas.microsoft.com/office/2006/documentManagement/types"/>
    <ds:schemaRef ds:uri="http://schemas.microsoft.com/sharepoint/v3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230e9df3-be65-4c73-a93b-d1236ebd677e"/>
    <ds:schemaRef ds:uri="16c05727-aa75-4e4a-9b5f-8a80a1165891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2F49CD38-5B57-4682-9FCE-B9174068D0AE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{6C374BF8-DE4A-4B36-B000-0A045A5BD59C}tf33713516_win32</Template>
  <TotalTime>21</TotalTime>
  <Words>438</Words>
  <Application>Microsoft Office PowerPoint</Application>
  <PresentationFormat>Widescreen</PresentationFormat>
  <Paragraphs>40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Courier New</vt:lpstr>
      <vt:lpstr>Gill Sans MT</vt:lpstr>
      <vt:lpstr>Symbol</vt:lpstr>
      <vt:lpstr>Times New Roman</vt:lpstr>
      <vt:lpstr>Walbaum Display</vt:lpstr>
      <vt:lpstr>3DFloatVTI</vt:lpstr>
      <vt:lpstr>Helping Your Child Prepare for the Year 4 Multiplication Tables Check (MTC)</vt:lpstr>
      <vt:lpstr>What Is the MTC?</vt:lpstr>
      <vt:lpstr>Why are times tables important?</vt:lpstr>
      <vt:lpstr>What Does Fluency Look Like?</vt:lpstr>
      <vt:lpstr>What does the MTC look like for pupils? Digital check on a laptop or tablet.  One question at a time.  6 seconds per question with 3 seconds in between.    Example:    Q: 8 × 7 = ?    Child types the answer quickly.</vt:lpstr>
      <vt:lpstr>How can you help at home?</vt:lpstr>
      <vt:lpstr>Fun Ideas to Support Recall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Helping Your Child Prepare for the Year 4 Multiplication Tables Check (MTC)</dc:title>
  <dc:creator>Amy Moden</dc:creator>
  <cp:lastModifiedBy>Amy Moden</cp:lastModifiedBy>
  <cp:revision>3</cp:revision>
  <dcterms:created xsi:type="dcterms:W3CDTF">2025-10-29T19:36:34Z</dcterms:created>
  <dcterms:modified xsi:type="dcterms:W3CDTF">2025-10-29T19:58:03Z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