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7"/>
  </p:notesMasterIdLst>
  <p:sldIdLst>
    <p:sldId id="257" r:id="rId2"/>
    <p:sldId id="278" r:id="rId3"/>
    <p:sldId id="280" r:id="rId4"/>
    <p:sldId id="281" r:id="rId5"/>
    <p:sldId id="293" r:id="rId6"/>
    <p:sldId id="259" r:id="rId7"/>
    <p:sldId id="276" r:id="rId8"/>
    <p:sldId id="270" r:id="rId9"/>
    <p:sldId id="271" r:id="rId10"/>
    <p:sldId id="264" r:id="rId11"/>
    <p:sldId id="283" r:id="rId12"/>
    <p:sldId id="272" r:id="rId13"/>
    <p:sldId id="284" r:id="rId14"/>
    <p:sldId id="285" r:id="rId15"/>
    <p:sldId id="294" r:id="rId16"/>
    <p:sldId id="295" r:id="rId17"/>
    <p:sldId id="296" r:id="rId18"/>
    <p:sldId id="297" r:id="rId19"/>
    <p:sldId id="298" r:id="rId20"/>
    <p:sldId id="299" r:id="rId21"/>
    <p:sldId id="286" r:id="rId22"/>
    <p:sldId id="287" r:id="rId23"/>
    <p:sldId id="288" r:id="rId24"/>
    <p:sldId id="291" r:id="rId25"/>
    <p:sldId id="292" r:id="rId26"/>
  </p:sldIdLst>
  <p:sldSz cx="12192000" cy="6858000"/>
  <p:notesSz cx="6858000" cy="9144000"/>
  <p:embeddedFontLst>
    <p:embeddedFont>
      <p:font typeface="Calibri" panose="020F0502020204030204" pitchFamily="34" charset="0"/>
      <p:regular r:id="rId28"/>
      <p:bold r:id="rId29"/>
      <p:italic r:id="rId30"/>
      <p:boldItalic r:id="rId31"/>
    </p:embeddedFont>
    <p:embeddedFont>
      <p:font typeface="Calibri Light" panose="020F0302020204030204" pitchFamily="34" charset="0"/>
      <p:regular r:id="rId32"/>
      <p:italic r:id="rId33"/>
    </p:embeddedFont>
    <p:embeddedFont>
      <p:font typeface="Lato" panose="020B0604020202020204" charset="0"/>
      <p:regular r:id="rId34"/>
      <p:bold r:id="rId35"/>
      <p:italic r:id="rId36"/>
      <p:boldItalic r:id="rId37"/>
    </p:embeddedFont>
    <p:embeddedFont>
      <p:font typeface="Gill Sans MT" panose="020B0502020104020203" pitchFamily="34" charset="0"/>
      <p:regular r:id="rId38"/>
      <p:bold r:id="rId39"/>
      <p:italic r:id="rId40"/>
      <p:boldItalic r:id="rId41"/>
    </p:embeddedFont>
    <p:embeddedFont>
      <p:font typeface="League Spartan" panose="020B0604020202020204" charset="0"/>
      <p:bold r:id="rId42"/>
    </p:embeddedFont>
    <p:embeddedFont>
      <p:font typeface="Open Sans Light" panose="020B0604020202020204" charset="0"/>
      <p:regular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37142377-339F-45DD-8756-5D980938BF3D}">
          <p14:sldIdLst>
            <p14:sldId id="257"/>
            <p14:sldId id="278"/>
            <p14:sldId id="280"/>
            <p14:sldId id="281"/>
            <p14:sldId id="293"/>
            <p14:sldId id="259"/>
            <p14:sldId id="276"/>
            <p14:sldId id="270"/>
          </p14:sldIdLst>
        </p14:section>
        <p14:section name="Pupil facing slides" id="{B1520F6F-38EF-4FD4-A2EB-AA82D0D5E6B5}">
          <p14:sldIdLst>
            <p14:sldId id="271"/>
            <p14:sldId id="264"/>
            <p14:sldId id="283"/>
            <p14:sldId id="272"/>
            <p14:sldId id="284"/>
            <p14:sldId id="285"/>
            <p14:sldId id="294"/>
            <p14:sldId id="295"/>
            <p14:sldId id="296"/>
            <p14:sldId id="297"/>
            <p14:sldId id="298"/>
            <p14:sldId id="299"/>
            <p14:sldId id="286"/>
            <p14:sldId id="287"/>
            <p14:sldId id="288"/>
            <p14:sldId id="291"/>
            <p14:sldId id="29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enny Fox" initials="JF" lastIdx="2" clrIdx="0">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95519F"/>
    <a:srgbClr val="F2E5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9241" autoAdjust="0"/>
  </p:normalViewPr>
  <p:slideViewPr>
    <p:cSldViewPr snapToGrid="0">
      <p:cViewPr varScale="1">
        <p:scale>
          <a:sx n="61" d="100"/>
          <a:sy n="61" d="100"/>
        </p:scale>
        <p:origin x="1522"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font" Target="fonts/font15.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font" Target="fonts/font16.fntdata"/><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CE9A34-5A9F-4846-A689-E35CF94C153C}" type="datetimeFigureOut">
              <a:rPr lang="en-GB" smtClean="0"/>
              <a:t>10/01/2021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E83FE9-5AAD-40AC-BA24-FCD6596E99B0}" type="slidenum">
              <a:rPr lang="en-GB" smtClean="0"/>
              <a:t>‹#›</a:t>
            </a:fld>
            <a:endParaRPr lang="en-GB"/>
          </a:p>
        </p:txBody>
      </p:sp>
    </p:spTree>
    <p:extLst>
      <p:ext uri="{BB962C8B-B14F-4D97-AF65-F5344CB8AC3E}">
        <p14:creationId xmlns:p14="http://schemas.microsoft.com/office/powerpoint/2010/main" val="32426381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2745275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a:t>
            </a:r>
          </a:p>
          <a:p>
            <a:r>
              <a:rPr lang="en-GB" sz="1200" kern="1200" dirty="0">
                <a:solidFill>
                  <a:schemeClr val="tx1"/>
                </a:solidFill>
                <a:effectLst/>
                <a:latin typeface="+mn-lt"/>
                <a:ea typeface="+mn-ea"/>
                <a:cs typeface="+mn-cs"/>
              </a:rPr>
              <a:t>Reinforce ground rules.  Point out any that are especially pertinent such as being respectful to each other’s views and opinions, accepting these may be different to our own and recognising that we may have different thoughts or experiences</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Baseline assessment (5-15 mins)</a:t>
            </a:r>
          </a:p>
          <a:p>
            <a:r>
              <a:rPr lang="en-GB" sz="1200" b="1" kern="1200" dirty="0">
                <a:solidFill>
                  <a:schemeClr val="tx1"/>
                </a:solidFill>
                <a:effectLst/>
                <a:latin typeface="+mn-lt"/>
                <a:ea typeface="+mn-ea"/>
                <a:cs typeface="+mn-cs"/>
              </a:rPr>
              <a:t>This activity should be completed before the lesson.</a:t>
            </a:r>
            <a:r>
              <a:rPr lang="en-GB" sz="1200" kern="1200" dirty="0">
                <a:solidFill>
                  <a:schemeClr val="tx1"/>
                </a:solidFill>
                <a:effectLst/>
                <a:latin typeface="+mn-lt"/>
                <a:ea typeface="+mn-ea"/>
                <a:cs typeface="+mn-cs"/>
              </a:rPr>
              <a:t> This allows time to look through their work and gain a sense of pupils’ current understanding and experiences of media messages. Remind pupils of the ground rules for these lessons before completing the following activity.</a:t>
            </a:r>
          </a:p>
          <a:p>
            <a:r>
              <a:rPr lang="en-GB" sz="1200" kern="1200" dirty="0">
                <a:solidFill>
                  <a:schemeClr val="tx1"/>
                </a:solidFill>
                <a:effectLst/>
                <a:latin typeface="+mn-lt"/>
                <a:ea typeface="+mn-ea"/>
                <a:cs typeface="+mn-cs"/>
              </a:rPr>
              <a:t>Read aloud the following instructions. Individually pupils draw and write their responses on a blank piece of paper. </a:t>
            </a:r>
          </a:p>
          <a:p>
            <a:r>
              <a:rPr lang="en-GB" sz="1200" b="1" kern="1200" dirty="0">
                <a:solidFill>
                  <a:schemeClr val="tx1"/>
                </a:solidFill>
                <a:effectLst/>
                <a:latin typeface="+mn-lt"/>
                <a:ea typeface="+mn-ea"/>
                <a:cs typeface="+mn-cs"/>
              </a:rPr>
              <a:t>A young person (aged about 13) is looking at an advert, film or TV programme which is about smoking/vaping or alcohol. Draw or write about what they can see. In a ‘think bubble’ write what they are thinking about this.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Collect these drawings in and use them to identify pupils’ starting points and to inform future teaching.</a:t>
            </a:r>
          </a:p>
        </p:txBody>
      </p:sp>
      <p:sp>
        <p:nvSpPr>
          <p:cNvPr id="4" name="Slide Number Placeholder 3"/>
          <p:cNvSpPr>
            <a:spLocks noGrp="1"/>
          </p:cNvSpPr>
          <p:nvPr>
            <p:ph type="sldNum" sz="quarter" idx="5"/>
          </p:nvPr>
        </p:nvSpPr>
        <p:spPr/>
        <p:txBody>
          <a:bodyPr/>
          <a:lstStyle/>
          <a:p>
            <a:fld id="{79BD8BDF-291A-4125-9FD4-12C02787896F}" type="slidenum">
              <a:rPr lang="en-GB" smtClean="0"/>
              <a:t>11</a:t>
            </a:fld>
            <a:endParaRPr lang="en-GB"/>
          </a:p>
        </p:txBody>
      </p:sp>
    </p:spTree>
    <p:extLst>
      <p:ext uri="{BB962C8B-B14F-4D97-AF65-F5344CB8AC3E}">
        <p14:creationId xmlns:p14="http://schemas.microsoft.com/office/powerpoint/2010/main" val="2378149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r>
              <a:rPr lang="en-GB" sz="1200" kern="1200" dirty="0">
                <a:solidFill>
                  <a:schemeClr val="tx1"/>
                </a:solidFill>
                <a:effectLst/>
                <a:latin typeface="+mn-lt"/>
                <a:ea typeface="+mn-ea"/>
                <a:cs typeface="+mn-cs"/>
              </a:rPr>
              <a:t>Introduce the learning outcomes.</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Introduction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 a whole class, pupils identify different places where a person might see or hear messages related to drugs in the media.  Make a list on the board.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For example: TV soaps, TV documentaries, advertisements, posters, shops, health warning posters, drug packaging, newspapers and magazines, radio, social media</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This might be any drug for now but later in the lesson the focus will be on smoking/vaping and/or alcohol.  </a:t>
            </a:r>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13</a:t>
            </a:fld>
            <a:endParaRPr lang="en-GB"/>
          </a:p>
        </p:txBody>
      </p:sp>
    </p:spTree>
    <p:extLst>
      <p:ext uri="{BB962C8B-B14F-4D97-AF65-F5344CB8AC3E}">
        <p14:creationId xmlns:p14="http://schemas.microsoft.com/office/powerpoint/2010/main" val="41697778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Analysing media messages (15 min)</a:t>
            </a:r>
          </a:p>
          <a:p>
            <a:r>
              <a:rPr lang="en-GB" sz="1200" kern="1200" dirty="0">
                <a:solidFill>
                  <a:schemeClr val="tx1"/>
                </a:solidFill>
                <a:effectLst/>
                <a:latin typeface="+mn-lt"/>
                <a:ea typeface="+mn-ea"/>
                <a:cs typeface="+mn-cs"/>
              </a:rPr>
              <a:t>Display around the classroom, or provide each group with copies of, Resource 1: </a:t>
            </a:r>
            <a:r>
              <a:rPr lang="en-GB" sz="1200" i="1" kern="1200" dirty="0">
                <a:solidFill>
                  <a:schemeClr val="tx1"/>
                </a:solidFill>
                <a:effectLst/>
                <a:latin typeface="+mn-lt"/>
                <a:ea typeface="+mn-ea"/>
                <a:cs typeface="+mn-cs"/>
              </a:rPr>
              <a:t>Mixed message posters A-F</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Ask pupils why they think there are mixed messages about smoking/alcohol? </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 </a:t>
            </a:r>
            <a:r>
              <a:rPr lang="en-GB" sz="1200" kern="1200" dirty="0">
                <a:solidFill>
                  <a:schemeClr val="tx1"/>
                </a:solidFill>
                <a:effectLst/>
                <a:latin typeface="+mn-lt"/>
                <a:ea typeface="+mn-ea"/>
                <a:cs typeface="+mn-cs"/>
              </a:rPr>
              <a:t>Using each poster from Resource 1: </a:t>
            </a:r>
            <a:r>
              <a:rPr lang="en-GB" sz="1200" i="1" kern="1200" dirty="0">
                <a:solidFill>
                  <a:schemeClr val="tx1"/>
                </a:solidFill>
                <a:effectLst/>
                <a:latin typeface="+mn-lt"/>
                <a:ea typeface="+mn-ea"/>
                <a:cs typeface="+mn-cs"/>
              </a:rPr>
              <a:t>Mixed message posters, </a:t>
            </a:r>
            <a:r>
              <a:rPr lang="en-GB" sz="1200" kern="1200" dirty="0">
                <a:solidFill>
                  <a:schemeClr val="tx1"/>
                </a:solidFill>
                <a:effectLst/>
                <a:latin typeface="+mn-lt"/>
                <a:ea typeface="+mn-ea"/>
                <a:cs typeface="+mn-cs"/>
              </a:rPr>
              <a:t>pupils identify which are encouraging and which are discouraging people to use the drug (smoke/vape or drink alcohol) and if possible, explain their thinking. </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Pupils discuss what lifestyle choices these adverts are promoting.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14</a:t>
            </a:fld>
            <a:endParaRPr lang="en-GB"/>
          </a:p>
        </p:txBody>
      </p:sp>
    </p:spTree>
    <p:extLst>
      <p:ext uri="{BB962C8B-B14F-4D97-AF65-F5344CB8AC3E}">
        <p14:creationId xmlns:p14="http://schemas.microsoft.com/office/powerpoint/2010/main" val="20062063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a:t>
            </a:r>
            <a:r>
              <a:rPr lang="en-GB" baseline="0" dirty="0"/>
              <a:t> the following slide to discuss possible key messages pupils may have suggested for each poster. They may have also suggested additional ideas </a:t>
            </a:r>
            <a:endParaRPr lang="en-GB" dirty="0"/>
          </a:p>
        </p:txBody>
      </p:sp>
      <p:sp>
        <p:nvSpPr>
          <p:cNvPr id="4" name="Slide Number Placeholder 3"/>
          <p:cNvSpPr>
            <a:spLocks noGrp="1"/>
          </p:cNvSpPr>
          <p:nvPr>
            <p:ph type="sldNum" sz="quarter" idx="10"/>
          </p:nvPr>
        </p:nvSpPr>
        <p:spPr/>
        <p:txBody>
          <a:bodyPr/>
          <a:lstStyle/>
          <a:p>
            <a:fld id="{77E83FE9-5AAD-40AC-BA24-FCD6596E99B0}" type="slidenum">
              <a:rPr lang="en-GB" smtClean="0"/>
              <a:t>15</a:t>
            </a:fld>
            <a:endParaRPr lang="en-GB"/>
          </a:p>
        </p:txBody>
      </p:sp>
    </p:spTree>
    <p:extLst>
      <p:ext uri="{BB962C8B-B14F-4D97-AF65-F5344CB8AC3E}">
        <p14:creationId xmlns:p14="http://schemas.microsoft.com/office/powerpoint/2010/main" val="2028500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a:t>
            </a:r>
            <a:r>
              <a:rPr lang="en-GB" baseline="0" dirty="0"/>
              <a:t> the following slide to discuss possible key messages pupils may have suggested for each poster. They may have also suggested additional ideas </a:t>
            </a:r>
            <a:endParaRPr lang="en-GB" dirty="0"/>
          </a:p>
        </p:txBody>
      </p:sp>
      <p:sp>
        <p:nvSpPr>
          <p:cNvPr id="4" name="Slide Number Placeholder 3"/>
          <p:cNvSpPr>
            <a:spLocks noGrp="1"/>
          </p:cNvSpPr>
          <p:nvPr>
            <p:ph type="sldNum" sz="quarter" idx="10"/>
          </p:nvPr>
        </p:nvSpPr>
        <p:spPr/>
        <p:txBody>
          <a:bodyPr/>
          <a:lstStyle/>
          <a:p>
            <a:fld id="{77E83FE9-5AAD-40AC-BA24-FCD6596E99B0}" type="slidenum">
              <a:rPr lang="en-GB" smtClean="0"/>
              <a:t>16</a:t>
            </a:fld>
            <a:endParaRPr lang="en-GB"/>
          </a:p>
        </p:txBody>
      </p:sp>
    </p:spTree>
    <p:extLst>
      <p:ext uri="{BB962C8B-B14F-4D97-AF65-F5344CB8AC3E}">
        <p14:creationId xmlns:p14="http://schemas.microsoft.com/office/powerpoint/2010/main" val="30987768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a:t>
            </a:r>
            <a:r>
              <a:rPr lang="en-GB" baseline="0" dirty="0"/>
              <a:t> the following slide to discuss possible key messages pupils may have suggested for each poster. They may have also suggested additional ideas </a:t>
            </a:r>
            <a:endParaRPr lang="en-GB" dirty="0"/>
          </a:p>
        </p:txBody>
      </p:sp>
      <p:sp>
        <p:nvSpPr>
          <p:cNvPr id="4" name="Slide Number Placeholder 3"/>
          <p:cNvSpPr>
            <a:spLocks noGrp="1"/>
          </p:cNvSpPr>
          <p:nvPr>
            <p:ph type="sldNum" sz="quarter" idx="10"/>
          </p:nvPr>
        </p:nvSpPr>
        <p:spPr/>
        <p:txBody>
          <a:bodyPr/>
          <a:lstStyle/>
          <a:p>
            <a:fld id="{77E83FE9-5AAD-40AC-BA24-FCD6596E99B0}" type="slidenum">
              <a:rPr lang="en-GB" smtClean="0"/>
              <a:t>17</a:t>
            </a:fld>
            <a:endParaRPr lang="en-GB"/>
          </a:p>
        </p:txBody>
      </p:sp>
    </p:spTree>
    <p:extLst>
      <p:ext uri="{BB962C8B-B14F-4D97-AF65-F5344CB8AC3E}">
        <p14:creationId xmlns:p14="http://schemas.microsoft.com/office/powerpoint/2010/main" val="3007126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a:t>
            </a:r>
            <a:r>
              <a:rPr lang="en-GB" baseline="0" dirty="0"/>
              <a:t> the following slide to discuss possible key messages pupils may have suggested for each poster. They may have also suggested additional ideas </a:t>
            </a:r>
            <a:endParaRPr lang="en-GB" dirty="0"/>
          </a:p>
        </p:txBody>
      </p:sp>
      <p:sp>
        <p:nvSpPr>
          <p:cNvPr id="4" name="Slide Number Placeholder 3"/>
          <p:cNvSpPr>
            <a:spLocks noGrp="1"/>
          </p:cNvSpPr>
          <p:nvPr>
            <p:ph type="sldNum" sz="quarter" idx="10"/>
          </p:nvPr>
        </p:nvSpPr>
        <p:spPr/>
        <p:txBody>
          <a:bodyPr/>
          <a:lstStyle/>
          <a:p>
            <a:fld id="{77E83FE9-5AAD-40AC-BA24-FCD6596E99B0}" type="slidenum">
              <a:rPr lang="en-GB" smtClean="0"/>
              <a:t>18</a:t>
            </a:fld>
            <a:endParaRPr lang="en-GB"/>
          </a:p>
        </p:txBody>
      </p:sp>
    </p:spTree>
    <p:extLst>
      <p:ext uri="{BB962C8B-B14F-4D97-AF65-F5344CB8AC3E}">
        <p14:creationId xmlns:p14="http://schemas.microsoft.com/office/powerpoint/2010/main" val="6211209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a:t>
            </a:r>
            <a:r>
              <a:rPr lang="en-GB" baseline="0" dirty="0"/>
              <a:t> the following slide to discuss possible key messages pupils may have suggested for each poster. They may have also suggested additional ideas </a:t>
            </a:r>
            <a:endParaRPr lang="en-GB" dirty="0"/>
          </a:p>
        </p:txBody>
      </p:sp>
      <p:sp>
        <p:nvSpPr>
          <p:cNvPr id="4" name="Slide Number Placeholder 3"/>
          <p:cNvSpPr>
            <a:spLocks noGrp="1"/>
          </p:cNvSpPr>
          <p:nvPr>
            <p:ph type="sldNum" sz="quarter" idx="10"/>
          </p:nvPr>
        </p:nvSpPr>
        <p:spPr/>
        <p:txBody>
          <a:bodyPr/>
          <a:lstStyle/>
          <a:p>
            <a:fld id="{77E83FE9-5AAD-40AC-BA24-FCD6596E99B0}" type="slidenum">
              <a:rPr lang="en-GB" smtClean="0"/>
              <a:t>19</a:t>
            </a:fld>
            <a:endParaRPr lang="en-GB"/>
          </a:p>
        </p:txBody>
      </p:sp>
    </p:spTree>
    <p:extLst>
      <p:ext uri="{BB962C8B-B14F-4D97-AF65-F5344CB8AC3E}">
        <p14:creationId xmlns:p14="http://schemas.microsoft.com/office/powerpoint/2010/main" val="26472542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a:t>
            </a:r>
            <a:r>
              <a:rPr lang="en-GB" baseline="0" dirty="0"/>
              <a:t> the following slide to discuss possible key messages pupils may have suggested for each poster. They may have also suggested additional ideas </a:t>
            </a:r>
            <a:endParaRPr lang="en-GB" dirty="0"/>
          </a:p>
        </p:txBody>
      </p:sp>
      <p:sp>
        <p:nvSpPr>
          <p:cNvPr id="4" name="Slide Number Placeholder 3"/>
          <p:cNvSpPr>
            <a:spLocks noGrp="1"/>
          </p:cNvSpPr>
          <p:nvPr>
            <p:ph type="sldNum" sz="quarter" idx="10"/>
          </p:nvPr>
        </p:nvSpPr>
        <p:spPr/>
        <p:txBody>
          <a:bodyPr/>
          <a:lstStyle/>
          <a:p>
            <a:fld id="{77E83FE9-5AAD-40AC-BA24-FCD6596E99B0}" type="slidenum">
              <a:rPr lang="en-GB" smtClean="0"/>
              <a:t>20</a:t>
            </a:fld>
            <a:endParaRPr lang="en-GB"/>
          </a:p>
        </p:txBody>
      </p:sp>
    </p:spTree>
    <p:extLst>
      <p:ext uri="{BB962C8B-B14F-4D97-AF65-F5344CB8AC3E}">
        <p14:creationId xmlns:p14="http://schemas.microsoft.com/office/powerpoint/2010/main" val="1128669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Think, feel, do (15 mins)</a:t>
            </a:r>
          </a:p>
          <a:p>
            <a:r>
              <a:rPr lang="en-GB" sz="1200" kern="1200" dirty="0">
                <a:solidFill>
                  <a:schemeClr val="tx1"/>
                </a:solidFill>
                <a:effectLst/>
                <a:latin typeface="+mn-lt"/>
                <a:ea typeface="+mn-ea"/>
                <a:cs typeface="+mn-cs"/>
              </a:rPr>
              <a:t>Working in pairs, pupils choose one example from Resource 1: </a:t>
            </a:r>
            <a:r>
              <a:rPr lang="en-GB" sz="1200" i="1" kern="1200" dirty="0">
                <a:solidFill>
                  <a:schemeClr val="tx1"/>
                </a:solidFill>
                <a:effectLst/>
                <a:latin typeface="+mn-lt"/>
                <a:ea typeface="+mn-ea"/>
                <a:cs typeface="+mn-cs"/>
              </a:rPr>
              <a:t>Mixed message posters</a:t>
            </a:r>
            <a:r>
              <a:rPr lang="en-GB" sz="1200" kern="1200" dirty="0">
                <a:solidFill>
                  <a:schemeClr val="tx1"/>
                </a:solidFill>
                <a:effectLst/>
                <a:latin typeface="+mn-lt"/>
                <a:ea typeface="+mn-ea"/>
                <a:cs typeface="+mn-cs"/>
              </a:rPr>
              <a:t> and imagine a young person looking at it. They discuss what it might make the young person think, feel, and do (or want to do).  </a:t>
            </a:r>
          </a:p>
          <a:p>
            <a:r>
              <a:rPr lang="en-GB" sz="1200" kern="1200" dirty="0">
                <a:solidFill>
                  <a:schemeClr val="tx1"/>
                </a:solidFill>
                <a:effectLst/>
                <a:latin typeface="+mn-lt"/>
                <a:ea typeface="+mn-ea"/>
                <a:cs typeface="+mn-cs"/>
              </a:rPr>
              <a:t>Pairs complete Resource 2: </a:t>
            </a:r>
            <a:r>
              <a:rPr lang="en-GB" sz="1200" i="1" kern="1200" dirty="0">
                <a:solidFill>
                  <a:schemeClr val="tx1"/>
                </a:solidFill>
                <a:effectLst/>
                <a:latin typeface="+mn-lt"/>
                <a:ea typeface="+mn-ea"/>
                <a:cs typeface="+mn-cs"/>
              </a:rPr>
              <a:t>Think, feel, do worksheet</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Pupils then ‘pair/share’, firstly with another pair who have chosen the same example as them to compare responses and see if they concur, then with a pair who chose a different example and compare responses for similarities and differences. </a:t>
            </a:r>
          </a:p>
          <a:p>
            <a:r>
              <a:rPr lang="en-GB" sz="1200" kern="1200" dirty="0">
                <a:solidFill>
                  <a:schemeClr val="tx1"/>
                </a:solidFill>
                <a:effectLst/>
                <a:latin typeface="+mn-lt"/>
                <a:ea typeface="+mn-ea"/>
                <a:cs typeface="+mn-cs"/>
              </a:rPr>
              <a:t>Bring the class together to feedback and draw some conclusions from their findings.  </a:t>
            </a:r>
          </a:p>
          <a:p>
            <a:r>
              <a:rPr lang="en-GB" sz="1200" kern="1200" dirty="0">
                <a:solidFill>
                  <a:schemeClr val="tx1"/>
                </a:solidFill>
                <a:effectLst/>
                <a:latin typeface="+mn-lt"/>
                <a:ea typeface="+mn-ea"/>
                <a:cs typeface="+mn-cs"/>
              </a:rPr>
              <a:t>However, it is important to draw out that actually most young people choose not to use these drugs at all. Highlight some of the following positive social norms: </a:t>
            </a:r>
          </a:p>
          <a:p>
            <a:r>
              <a:rPr lang="en-GB" sz="1200" kern="1200" dirty="0">
                <a:solidFill>
                  <a:schemeClr val="tx1"/>
                </a:solidFill>
                <a:effectLst/>
                <a:latin typeface="+mn-lt"/>
                <a:ea typeface="+mn-ea"/>
                <a:cs typeface="+mn-cs"/>
              </a:rPr>
              <a:t>The number of young people in England (aged 11-15) who smoke regularly (regular means smoking at least one cigarette a week) is very low at 2%</a:t>
            </a:r>
          </a:p>
          <a:p>
            <a:pPr lvl="0"/>
            <a:r>
              <a:rPr lang="en-GB" sz="1200" kern="1200" dirty="0">
                <a:solidFill>
                  <a:schemeClr val="tx1"/>
                </a:solidFill>
                <a:effectLst/>
                <a:latin typeface="+mn-lt"/>
                <a:ea typeface="+mn-ea"/>
                <a:cs typeface="+mn-cs"/>
              </a:rPr>
              <a:t>Some people might think that lots of people use e-cigarettes but actually only 2% of young people (aged 11-15) use them </a:t>
            </a:r>
          </a:p>
          <a:p>
            <a:pPr lvl="0"/>
            <a:r>
              <a:rPr lang="en-GB" sz="1200" kern="1200" dirty="0">
                <a:solidFill>
                  <a:schemeClr val="tx1"/>
                </a:solidFill>
                <a:effectLst/>
                <a:latin typeface="+mn-lt"/>
                <a:ea typeface="+mn-ea"/>
                <a:cs typeface="+mn-cs"/>
              </a:rPr>
              <a:t>We might think that lots of teenagers drink alcohol, but actually 56% of young people (aged 11-15) say they have never drunk  alcohol </a:t>
            </a:r>
          </a:p>
          <a:p>
            <a:r>
              <a:rPr lang="en-GB" sz="1200" i="1" kern="1200" dirty="0">
                <a:solidFill>
                  <a:schemeClr val="tx1"/>
                </a:solidFill>
                <a:effectLst/>
                <a:latin typeface="+mn-lt"/>
                <a:ea typeface="+mn-ea"/>
                <a:cs typeface="+mn-cs"/>
              </a:rPr>
              <a:t>Reference: Smoking, drinking and drug use among young people in England 2018 (NHS)</a:t>
            </a:r>
            <a:endParaRPr lang="en-GB" sz="1200" kern="1200" dirty="0">
              <a:solidFill>
                <a:schemeClr val="tx1"/>
              </a:solidFill>
              <a:effectLst/>
              <a:latin typeface="+mn-lt"/>
              <a:ea typeface="+mn-ea"/>
              <a:cs typeface="+mn-cs"/>
            </a:endParaRPr>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21</a:t>
            </a:fld>
            <a:endParaRPr lang="en-GB"/>
          </a:p>
        </p:txBody>
      </p:sp>
    </p:spTree>
    <p:extLst>
      <p:ext uri="{BB962C8B-B14F-4D97-AF65-F5344CB8AC3E}">
        <p14:creationId xmlns:p14="http://schemas.microsoft.com/office/powerpoint/2010/main" val="9857784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Accurate information continuum (10 mins)</a:t>
            </a:r>
          </a:p>
          <a:p>
            <a:r>
              <a:rPr lang="en-GB" sz="1200" kern="1200" dirty="0">
                <a:solidFill>
                  <a:schemeClr val="tx1"/>
                </a:solidFill>
                <a:effectLst/>
                <a:latin typeface="+mn-lt"/>
                <a:ea typeface="+mn-ea"/>
                <a:cs typeface="+mn-cs"/>
              </a:rPr>
              <a:t>Display Resource 3: </a:t>
            </a:r>
            <a:r>
              <a:rPr lang="en-GB" sz="1200" i="1" kern="1200" dirty="0">
                <a:solidFill>
                  <a:schemeClr val="tx1"/>
                </a:solidFill>
                <a:effectLst/>
                <a:latin typeface="+mn-lt"/>
                <a:ea typeface="+mn-ea"/>
                <a:cs typeface="+mn-cs"/>
              </a:rPr>
              <a:t>Sources of information cards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Explain what they are, how someone could access them and what information they might find out by doing so.  </a:t>
            </a:r>
          </a:p>
          <a:p>
            <a:r>
              <a:rPr lang="en-GB" sz="1200" kern="1200" dirty="0">
                <a:solidFill>
                  <a:schemeClr val="tx1"/>
                </a:solidFill>
                <a:effectLst/>
                <a:latin typeface="+mn-lt"/>
                <a:ea typeface="+mn-ea"/>
                <a:cs typeface="+mn-cs"/>
              </a:rPr>
              <a:t>Pupils discuss which will give the most reliable and accurate information, explaining their thinking, then organise the cards on a continuum from least to most likely to be accurate and reliable.</a:t>
            </a:r>
          </a:p>
          <a:p>
            <a:r>
              <a:rPr lang="en-GB" sz="1200" i="1" kern="1200" dirty="0">
                <a:solidFill>
                  <a:schemeClr val="tx1"/>
                </a:solidFill>
                <a:effectLst/>
                <a:latin typeface="+mn-lt"/>
                <a:ea typeface="+mn-ea"/>
                <a:cs typeface="+mn-cs"/>
              </a:rPr>
              <a:t>For example: up-to-date health advice should be available on the NHS website; PSHE education lessons teach the facts; a friend may not really know best; an advert on a bus might be trying to persuade someone to buy something and may not give all the information about the product, such as health risks</a:t>
            </a:r>
          </a:p>
          <a:p>
            <a:endParaRPr lang="en-GB"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This can be done as a whole class activity or sets of cards given to small groups if preferred.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22</a:t>
            </a:fld>
            <a:endParaRPr lang="en-GB"/>
          </a:p>
        </p:txBody>
      </p:sp>
    </p:spTree>
    <p:extLst>
      <p:ext uri="{BB962C8B-B14F-4D97-AF65-F5344CB8AC3E}">
        <p14:creationId xmlns:p14="http://schemas.microsoft.com/office/powerpoint/2010/main" val="42077475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Plenary/reflecting on today’s lesson/signposting support (10 mins)</a:t>
            </a:r>
          </a:p>
          <a:p>
            <a:r>
              <a:rPr lang="en-GB" sz="1200" kern="1200" dirty="0">
                <a:solidFill>
                  <a:schemeClr val="tx1"/>
                </a:solidFill>
                <a:effectLst/>
                <a:latin typeface="+mn-lt"/>
                <a:ea typeface="+mn-ea"/>
                <a:cs typeface="+mn-cs"/>
              </a:rPr>
              <a:t>Pupils go back to their </a:t>
            </a:r>
            <a:r>
              <a:rPr lang="en-GB" sz="1200" i="1" kern="1200" dirty="0">
                <a:solidFill>
                  <a:schemeClr val="tx1"/>
                </a:solidFill>
                <a:effectLst/>
                <a:latin typeface="+mn-lt"/>
                <a:ea typeface="+mn-ea"/>
                <a:cs typeface="+mn-cs"/>
              </a:rPr>
              <a:t>think, feel, do worksheets </a:t>
            </a:r>
            <a:r>
              <a:rPr lang="en-GB" sz="1200" kern="1200" dirty="0">
                <a:solidFill>
                  <a:schemeClr val="tx1"/>
                </a:solidFill>
                <a:effectLst/>
                <a:latin typeface="+mn-lt"/>
                <a:ea typeface="+mn-ea"/>
                <a:cs typeface="+mn-cs"/>
              </a:rPr>
              <a:t>(Resource 2) from activity 3 and imagine they are giving advice to the young person looking at the media advert. They can use the sentence starters to write them a message</a:t>
            </a:r>
            <a:endParaRPr lang="en-GB" dirty="0"/>
          </a:p>
        </p:txBody>
      </p:sp>
      <p:sp>
        <p:nvSpPr>
          <p:cNvPr id="4" name="Slide Number Placeholder 3"/>
          <p:cNvSpPr>
            <a:spLocks noGrp="1"/>
          </p:cNvSpPr>
          <p:nvPr>
            <p:ph type="sldNum" sz="quarter" idx="5"/>
          </p:nvPr>
        </p:nvSpPr>
        <p:spPr/>
        <p:txBody>
          <a:bodyPr/>
          <a:lstStyle/>
          <a:p>
            <a:fld id="{79BD8BDF-291A-4125-9FD4-12C02787896F}" type="slidenum">
              <a:rPr lang="en-GB" smtClean="0"/>
              <a:t>23</a:t>
            </a:fld>
            <a:endParaRPr lang="en-GB"/>
          </a:p>
        </p:txBody>
      </p:sp>
    </p:spTree>
    <p:extLst>
      <p:ext uri="{BB962C8B-B14F-4D97-AF65-F5344CB8AC3E}">
        <p14:creationId xmlns:p14="http://schemas.microsoft.com/office/powerpoint/2010/main" val="38300488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–End-point assessment (5 mins)</a:t>
            </a:r>
          </a:p>
          <a:p>
            <a:r>
              <a:rPr lang="en-GB" sz="1200" kern="1200" dirty="0">
                <a:solidFill>
                  <a:schemeClr val="tx1"/>
                </a:solidFill>
                <a:effectLst/>
                <a:latin typeface="+mn-lt"/>
                <a:ea typeface="+mn-ea"/>
                <a:cs typeface="+mn-cs"/>
              </a:rPr>
              <a:t>Following the lesson, pupils complete all or some of the following sentence starters, writing their comments in their work books as evidence of their learning.</a:t>
            </a:r>
          </a:p>
          <a:p>
            <a:endParaRPr lang="en-GB" dirty="0"/>
          </a:p>
        </p:txBody>
      </p:sp>
      <p:sp>
        <p:nvSpPr>
          <p:cNvPr id="4" name="Slide Number Placeholder 3"/>
          <p:cNvSpPr>
            <a:spLocks noGrp="1"/>
          </p:cNvSpPr>
          <p:nvPr>
            <p:ph type="sldNum" sz="quarter" idx="5"/>
          </p:nvPr>
        </p:nvSpPr>
        <p:spPr/>
        <p:txBody>
          <a:bodyPr/>
          <a:lstStyle/>
          <a:p>
            <a:fld id="{79BD8BDF-291A-4125-9FD4-12C02787896F}" type="slidenum">
              <a:rPr lang="en-GB" smtClean="0"/>
              <a:t>24</a:t>
            </a:fld>
            <a:endParaRPr lang="en-GB"/>
          </a:p>
        </p:txBody>
      </p:sp>
    </p:spTree>
    <p:extLst>
      <p:ext uri="{BB962C8B-B14F-4D97-AF65-F5344CB8AC3E}">
        <p14:creationId xmlns:p14="http://schemas.microsoft.com/office/powerpoint/2010/main" val="4206108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Extension activity</a:t>
            </a:r>
          </a:p>
          <a:p>
            <a:r>
              <a:rPr lang="en-GB" sz="1200" kern="1200" dirty="0">
                <a:solidFill>
                  <a:schemeClr val="tx1"/>
                </a:solidFill>
                <a:effectLst/>
                <a:latin typeface="+mn-lt"/>
                <a:ea typeface="+mn-ea"/>
                <a:cs typeface="+mn-cs"/>
              </a:rPr>
              <a:t>Using one of the ‘positive’ social norms statistics as inspiration, pupils design material aimed at accurately informing young people about the risks of smoking/vaping/drinking alcohol. It should avoid using stereotypes, shock or scare tactics and instead aim to be informative and convey correct information. It could take the form of a poster, film/radio clip or Public Health social media message. </a:t>
            </a:r>
          </a:p>
          <a:p>
            <a:endParaRPr lang="en-GB" b="1" dirty="0"/>
          </a:p>
        </p:txBody>
      </p:sp>
      <p:sp>
        <p:nvSpPr>
          <p:cNvPr id="4" name="Slide Number Placeholder 3"/>
          <p:cNvSpPr>
            <a:spLocks noGrp="1"/>
          </p:cNvSpPr>
          <p:nvPr>
            <p:ph type="sldNum" sz="quarter" idx="5"/>
          </p:nvPr>
        </p:nvSpPr>
        <p:spPr/>
        <p:txBody>
          <a:bodyPr/>
          <a:lstStyle/>
          <a:p>
            <a:fld id="{79BD8BDF-291A-4125-9FD4-12C02787896F}" type="slidenum">
              <a:rPr lang="en-GB" smtClean="0"/>
              <a:t>25</a:t>
            </a:fld>
            <a:endParaRPr lang="en-GB"/>
          </a:p>
        </p:txBody>
      </p:sp>
    </p:spTree>
    <p:extLst>
      <p:ext uri="{BB962C8B-B14F-4D97-AF65-F5344CB8AC3E}">
        <p14:creationId xmlns:p14="http://schemas.microsoft.com/office/powerpoint/2010/main" val="3161124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A4581-4819-4E1E-8F2A-E9BA24D402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436B072-CD5A-43A4-A001-2A4B862CFD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AC04B7-CF1B-4967-A01D-9B0F2DA3B09B}"/>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5" name="Footer Placeholder 4">
            <a:extLst>
              <a:ext uri="{FF2B5EF4-FFF2-40B4-BE49-F238E27FC236}">
                <a16:creationId xmlns:a16="http://schemas.microsoft.com/office/drawing/2014/main" id="{B06DE6AA-A105-4CB6-A809-16E110DEF8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311D40-2DB6-4577-B000-A8D8E091F831}"/>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3628031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2EEB5-2D60-44C7-894E-234A1AEA16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C022EA-8FE0-467D-8E37-A6251BC1EA3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84B2D9-2C55-4CAF-A191-BBE747FC6349}"/>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5" name="Footer Placeholder 4">
            <a:extLst>
              <a:ext uri="{FF2B5EF4-FFF2-40B4-BE49-F238E27FC236}">
                <a16:creationId xmlns:a16="http://schemas.microsoft.com/office/drawing/2014/main" id="{30AC2A13-AD98-4008-BA54-A4C19A0F58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F76AD2-C049-4434-8E6E-C3C1BD5D92C7}"/>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293180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49199-65EC-47F7-93E5-85557B1180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91EE5C9-07BB-4AE5-BE60-E73C774FE3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83550C1-61F2-4E85-9CFB-4691E69B9FA8}"/>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5" name="Footer Placeholder 4">
            <a:extLst>
              <a:ext uri="{FF2B5EF4-FFF2-40B4-BE49-F238E27FC236}">
                <a16:creationId xmlns:a16="http://schemas.microsoft.com/office/drawing/2014/main" id="{9DC18454-9CE8-4618-8486-1615A82589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C43574-88E7-456C-BDC5-442F0ABCB466}"/>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378418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B6FCF-A26F-4B6C-8F2D-6529954F08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665E4F5-805F-4EF2-A2DB-6B7EBC76D71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4E5E2E3-C745-416B-9A02-4FD69021C8D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7C11BCF-E4ED-4835-BC27-EBC81A3FA2D1}"/>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6" name="Footer Placeholder 5">
            <a:extLst>
              <a:ext uri="{FF2B5EF4-FFF2-40B4-BE49-F238E27FC236}">
                <a16:creationId xmlns:a16="http://schemas.microsoft.com/office/drawing/2014/main" id="{CAB1E941-1FC7-4ABD-A696-A88962E929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CB394F-D939-4A0A-936E-839DACB6A403}"/>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806294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7961-BDE4-4860-B39B-27CDCDF8A8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B20D76-410E-4AF6-9C55-A6756EB33D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31306FB-9A52-4512-AA4D-33B4D2D93B4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4C6C0B-8298-4B3F-94D5-BEFAD5E8B9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3378281-4B3D-4552-BF19-490F65454AB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FE37C6C-D22E-44C2-892F-07C93B1DE337}"/>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8" name="Footer Placeholder 7">
            <a:extLst>
              <a:ext uri="{FF2B5EF4-FFF2-40B4-BE49-F238E27FC236}">
                <a16:creationId xmlns:a16="http://schemas.microsoft.com/office/drawing/2014/main" id="{EE376E0F-489E-496E-9FE4-FBC358837E8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BA2ED1-3E77-42D9-9965-BFC78B63ED59}"/>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1423296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EAC85-B400-4E90-B60E-D0C958A1DCE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53C2A7D-CA9C-41DD-BA3A-9FA43620644B}"/>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4" name="Footer Placeholder 3">
            <a:extLst>
              <a:ext uri="{FF2B5EF4-FFF2-40B4-BE49-F238E27FC236}">
                <a16:creationId xmlns:a16="http://schemas.microsoft.com/office/drawing/2014/main" id="{0C4D4922-1214-41BA-BAD6-1A8345F6631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64D45D6-31E8-422C-99B4-043E35EF4F94}"/>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681885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3CEA77-9FC6-43A1-A9B9-5AA46F9A939A}"/>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3" name="Footer Placeholder 2">
            <a:extLst>
              <a:ext uri="{FF2B5EF4-FFF2-40B4-BE49-F238E27FC236}">
                <a16:creationId xmlns:a16="http://schemas.microsoft.com/office/drawing/2014/main" id="{344C9662-05BA-4806-B873-877A1637E7F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4DF7903-160F-4EE6-BB0B-53ABAEA2C2A2}"/>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2601292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8E5E7-1E68-4137-B1CD-46F3E81A91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C883B0-6767-48B6-94A2-26FCF2A0B6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57AE9EE-1CD3-40C0-B031-EE231F81B1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9A2566-18FF-4F39-9C7C-3762C0586E04}"/>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6" name="Footer Placeholder 5">
            <a:extLst>
              <a:ext uri="{FF2B5EF4-FFF2-40B4-BE49-F238E27FC236}">
                <a16:creationId xmlns:a16="http://schemas.microsoft.com/office/drawing/2014/main" id="{610AB872-361D-48B6-BB73-73951EA838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26E664-2AC8-4F54-9EC5-8093015A937D}"/>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2306779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9758F-D964-4DD5-9DDD-82E1F4F567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AE04FF-4506-4239-B486-B86BFC50F7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0AEA757-14EB-41BA-A419-077CE513BF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F7A2293-302F-4DA2-BA0D-CB52396CEC19}"/>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6" name="Footer Placeholder 5">
            <a:extLst>
              <a:ext uri="{FF2B5EF4-FFF2-40B4-BE49-F238E27FC236}">
                <a16:creationId xmlns:a16="http://schemas.microsoft.com/office/drawing/2014/main" id="{D80ADF72-3BCC-4539-BB7D-6441D03227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342040-32DE-4B55-AEE1-563FEA74C8DE}"/>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1314648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0CEE5-8DB6-4A7C-AD49-3E3B556B71B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A61339-0A01-444D-BEC8-9F02EF6C10F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4F02D5-6EEA-4F52-8BB6-190CF7988525}"/>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5" name="Footer Placeholder 4">
            <a:extLst>
              <a:ext uri="{FF2B5EF4-FFF2-40B4-BE49-F238E27FC236}">
                <a16:creationId xmlns:a16="http://schemas.microsoft.com/office/drawing/2014/main" id="{21561AE0-D1D9-4780-A3D7-2D701AD9CB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3FB52-77DD-44AE-9ED0-446944C21E21}"/>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4903279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943356-9B7F-4809-8F9C-AB50A667F7F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44EB671-20FB-4416-A9EF-05DF8EC2A5D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8888F2-F6E3-4225-8494-FCC4A466EF8D}"/>
              </a:ext>
            </a:extLst>
          </p:cNvPr>
          <p:cNvSpPr>
            <a:spLocks noGrp="1"/>
          </p:cNvSpPr>
          <p:nvPr>
            <p:ph type="dt" sz="half" idx="10"/>
          </p:nvPr>
        </p:nvSpPr>
        <p:spPr/>
        <p:txBody>
          <a:bodyPr/>
          <a:lstStyle/>
          <a:p>
            <a:fld id="{B79FA282-5A93-4FCA-A184-D5A379AC6B7B}" type="datetimeFigureOut">
              <a:rPr lang="en-GB" smtClean="0"/>
              <a:t>10/01/2021</a:t>
            </a:fld>
            <a:endParaRPr lang="en-GB"/>
          </a:p>
        </p:txBody>
      </p:sp>
      <p:sp>
        <p:nvSpPr>
          <p:cNvPr id="5" name="Footer Placeholder 4">
            <a:extLst>
              <a:ext uri="{FF2B5EF4-FFF2-40B4-BE49-F238E27FC236}">
                <a16:creationId xmlns:a16="http://schemas.microsoft.com/office/drawing/2014/main" id="{B6300E6F-8D71-45D6-9BCA-4DB06F3F97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94CA60-EC18-452D-BC8A-DC04213D182E}"/>
              </a:ext>
            </a:extLst>
          </p:cNvPr>
          <p:cNvSpPr>
            <a:spLocks noGrp="1"/>
          </p:cNvSpPr>
          <p:nvPr>
            <p:ph type="sldNum" sz="quarter" idx="12"/>
          </p:nvPr>
        </p:nvSpPr>
        <p:spPr/>
        <p:txBody>
          <a:bodyPr/>
          <a:lstStyle/>
          <a:p>
            <a:fld id="{762BAAC3-C051-48E6-9177-8C3A674AE340}" type="slidenum">
              <a:rPr lang="en-GB" smtClean="0"/>
              <a:t>‹#›</a:t>
            </a:fld>
            <a:endParaRPr lang="en-GB"/>
          </a:p>
        </p:txBody>
      </p:sp>
    </p:spTree>
    <p:extLst>
      <p:ext uri="{BB962C8B-B14F-4D97-AF65-F5344CB8AC3E}">
        <p14:creationId xmlns:p14="http://schemas.microsoft.com/office/powerpoint/2010/main" val="2329180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9605444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2696129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31D746-E667-4E29-A086-7FE581E708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937DBF-5EB7-400F-917F-F9353B126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A6BD10-968F-46C4-BBB7-C44ED6DEA6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9FA282-5A93-4FCA-A184-D5A379AC6B7B}" type="datetimeFigureOut">
              <a:rPr lang="en-GB" smtClean="0"/>
              <a:t>10/01/2021</a:t>
            </a:fld>
            <a:endParaRPr lang="en-GB"/>
          </a:p>
        </p:txBody>
      </p:sp>
      <p:sp>
        <p:nvSpPr>
          <p:cNvPr id="5" name="Footer Placeholder 4">
            <a:extLst>
              <a:ext uri="{FF2B5EF4-FFF2-40B4-BE49-F238E27FC236}">
                <a16:creationId xmlns:a16="http://schemas.microsoft.com/office/drawing/2014/main" id="{B2FFCC06-3793-4CDD-83AD-C27DE1D23E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CDACD7-E2CB-4E18-9636-77373A61D9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2BAAC3-C051-48E6-9177-8C3A674AE340}" type="slidenum">
              <a:rPr lang="en-GB" smtClean="0"/>
              <a:t>‹#›</a:t>
            </a:fld>
            <a:endParaRPr lang="en-GB"/>
          </a:p>
        </p:txBody>
      </p:sp>
    </p:spTree>
    <p:extLst>
      <p:ext uri="{BB962C8B-B14F-4D97-AF65-F5344CB8AC3E}">
        <p14:creationId xmlns:p14="http://schemas.microsoft.com/office/powerpoint/2010/main" val="28246197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s://www.pshe-association.org.uk/content/drug-and-alcohol-education"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pshe-association.org.uk/content/drug-and-alcohol-educat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2.png"/><Relationship Id="rId4" Type="http://schemas.openxmlformats.org/officeDocument/2006/relationships/image" Target="../media/image20.svg"/></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6.png"/><Relationship Id="rId12" Type="http://schemas.openxmlformats.org/officeDocument/2006/relationships/image" Target="../media/image40.sv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34.svg"/><Relationship Id="rId11" Type="http://schemas.openxmlformats.org/officeDocument/2006/relationships/image" Target="../media/image38.png"/><Relationship Id="rId5" Type="http://schemas.openxmlformats.org/officeDocument/2006/relationships/image" Target="../media/image35.png"/><Relationship Id="rId10" Type="http://schemas.openxmlformats.org/officeDocument/2006/relationships/image" Target="../media/image38.svg"/><Relationship Id="rId4" Type="http://schemas.openxmlformats.org/officeDocument/2006/relationships/image" Target="../media/image32.svg"/><Relationship Id="rId9" Type="http://schemas.openxmlformats.org/officeDocument/2006/relationships/image" Target="../media/image37.png"/><Relationship Id="rId14" Type="http://schemas.openxmlformats.org/officeDocument/2006/relationships/image" Target="../media/image42.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4.svg"/></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3.png"/><Relationship Id="rId7" Type="http://schemas.openxmlformats.org/officeDocument/2006/relationships/image" Target="../media/image51.sv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9.svg"/><Relationship Id="rId4" Type="http://schemas.openxmlformats.org/officeDocument/2006/relationships/image" Target="../media/image44.png"/><Relationship Id="rId9"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504807" y="4243369"/>
            <a:ext cx="7601921" cy="1446550"/>
          </a:xfrm>
          <a:prstGeom prst="rect">
            <a:avLst/>
          </a:prstGeom>
          <a:noFill/>
        </p:spPr>
        <p:txBody>
          <a:bodyPr wrap="square" rtlCol="0">
            <a:spAutoFit/>
          </a:bodyPr>
          <a:lstStyle/>
          <a:p>
            <a:pPr algn="ctr"/>
            <a:r>
              <a:rPr lang="en-GB" sz="6000" b="1" dirty="0">
                <a:solidFill>
                  <a:schemeClr val="bg1"/>
                </a:solidFill>
                <a:latin typeface="League Spartan" panose="020B0604020202020204" charset="0"/>
              </a:rPr>
              <a:t>Year 5/6 Lesson 4: </a:t>
            </a:r>
          </a:p>
          <a:p>
            <a:pPr algn="ctr"/>
            <a:r>
              <a:rPr lang="en-GB" sz="2800" b="1" dirty="0">
                <a:solidFill>
                  <a:schemeClr val="bg1"/>
                </a:solidFill>
                <a:latin typeface="Lato" panose="020F0502020204030203" pitchFamily="34" charset="0"/>
                <a:ea typeface="Lato" panose="020F0502020204030203" pitchFamily="34" charset="0"/>
                <a:cs typeface="Lato" panose="020F0502020204030203" pitchFamily="34" charset="0"/>
              </a:rPr>
              <a:t>Managing risk: drugs and alcohol in the media</a:t>
            </a:r>
            <a:endParaRPr lang="en-GB" sz="28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73865" y="2855490"/>
            <a:ext cx="8608396" cy="1200329"/>
          </a:xfrm>
          <a:prstGeom prst="rect">
            <a:avLst/>
          </a:prstGeom>
          <a:solidFill>
            <a:srgbClr val="95519E"/>
          </a:solidFill>
        </p:spPr>
        <p:txBody>
          <a:bodyPr wrap="square" rtlCol="0">
            <a:spAutoFit/>
          </a:bodyPr>
          <a:lstStyle/>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Drug and alcohol education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KS2</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4" name="Picture Placeholder 5">
            <a:extLst>
              <a:ext uri="{FF2B5EF4-FFF2-40B4-BE49-F238E27FC236}">
                <a16:creationId xmlns:a16="http://schemas.microsoft.com/office/drawing/2014/main" id="{806CC3E0-E85C-4A5C-8D13-339E1D0A24D8}"/>
              </a:ext>
            </a:extLst>
          </p:cNvPr>
          <p:cNvPicPr>
            <a:picLocks noGrp="1" noChangeAspect="1"/>
          </p:cNvPicPr>
          <p:nvPr>
            <p:ph type="pic" sz="quarter" idx="14"/>
          </p:nvPr>
        </p:nvPicPr>
        <p:blipFill>
          <a:blip r:embed="rId4" cstate="hqprint">
            <a:extLst>
              <a:ext uri="{28A0092B-C50C-407E-A947-70E740481C1C}">
                <a14:useLocalDpi xmlns:a14="http://schemas.microsoft.com/office/drawing/2010/main" val="0"/>
              </a:ext>
            </a:extLst>
          </a:blip>
          <a:srcRect/>
          <a:stretch>
            <a:fillRect/>
          </a:stretch>
        </p:blipFill>
        <p:spPr>
          <a:xfrm>
            <a:off x="3224136" y="923391"/>
            <a:ext cx="2300831" cy="2300831"/>
          </a:xfrm>
          <a:prstGeom prst="rect">
            <a:avLst/>
          </a:prstGeom>
        </p:spPr>
      </p:pic>
      <p:pic>
        <p:nvPicPr>
          <p:cNvPr id="16" name="Picture 15">
            <a:hlinkClick r:id="rId5"/>
            <a:extLst>
              <a:ext uri="{FF2B5EF4-FFF2-40B4-BE49-F238E27FC236}">
                <a16:creationId xmlns:a16="http://schemas.microsoft.com/office/drawing/2014/main" id="{28CC3E98-5B65-41E1-BBFC-5234D53F81E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108489" y="2747304"/>
            <a:ext cx="2724043" cy="3853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319048"/>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6" name="TextBox 5"/>
          <p:cNvSpPr txBox="1"/>
          <p:nvPr/>
        </p:nvSpPr>
        <p:spPr>
          <a:xfrm>
            <a:off x="523052" y="1441599"/>
            <a:ext cx="11246384" cy="4825232"/>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C7CA217-AEDF-4A46-9BDC-C6F7F50DF33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8" name="Picture 7">
            <a:extLst>
              <a:ext uri="{FF2B5EF4-FFF2-40B4-BE49-F238E27FC236}">
                <a16:creationId xmlns:a16="http://schemas.microsoft.com/office/drawing/2014/main" id="{659B54C6-9043-44FE-80EF-61E5B559B26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Challenge and support</a:t>
            </a:r>
            <a:endParaRPr lang="en-GB" sz="4800" strike="sngStrike" dirty="0">
              <a:solidFill>
                <a:schemeClr val="bg1"/>
              </a:solidFill>
              <a:latin typeface="League Spartan" panose="00000800000000000000" pitchFamily="50" charset="0"/>
              <a:ea typeface="Lato" panose="020F0502020204030203" pitchFamily="34" charset="0"/>
              <a:cs typeface="Lato" panose="020F0502020204030203"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FA0FFED-3665-4F74-AA68-CB4F2D4E0CB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8" name="Picture 17">
            <a:extLst>
              <a:ext uri="{FF2B5EF4-FFF2-40B4-BE49-F238E27FC236}">
                <a16:creationId xmlns:a16="http://schemas.microsoft.com/office/drawing/2014/main" id="{C8157BDF-348F-4D6E-A993-190CAD52AFF9}"/>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1" name="Footer Placeholder 1">
            <a:extLst>
              <a:ext uri="{FF2B5EF4-FFF2-40B4-BE49-F238E27FC236}">
                <a16:creationId xmlns:a16="http://schemas.microsoft.com/office/drawing/2014/main" id="{B77B7665-0FD2-46A4-A829-ED008CDEC57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
        <p:nvSpPr>
          <p:cNvPr id="9" name="TextBox 8">
            <a:extLst>
              <a:ext uri="{FF2B5EF4-FFF2-40B4-BE49-F238E27FC236}">
                <a16:creationId xmlns:a16="http://schemas.microsoft.com/office/drawing/2014/main" id="{BD2919AC-AD88-44F8-811B-2C89A5A7E2EF}"/>
              </a:ext>
            </a:extLst>
          </p:cNvPr>
          <p:cNvSpPr txBox="1"/>
          <p:nvPr/>
        </p:nvSpPr>
        <p:spPr>
          <a:xfrm>
            <a:off x="758773" y="1379496"/>
            <a:ext cx="10617657" cy="4524315"/>
          </a:xfrm>
          <a:prstGeom prst="rect">
            <a:avLst/>
          </a:prstGeom>
          <a:noFill/>
        </p:spPr>
        <p:txBody>
          <a:bodyPr wrap="square" rtlCol="0">
            <a:spAutoFit/>
          </a:bodyPr>
          <a:lstStyle/>
          <a:p>
            <a:pPr algn="just"/>
            <a:r>
              <a:rPr lang="en-GB" sz="2400" dirty="0">
                <a:solidFill>
                  <a:schemeClr val="bg1"/>
                </a:solidFill>
                <a:latin typeface="Lato" panose="020F0502020204030203"/>
              </a:rPr>
              <a:t>This is the last of four lessons for upper key stage 2 pupils providing age-appropriate drug and alcohol education. This lesson focuses on media messages and influences in relation to smoking/vaping and alcohol use. Pupils learn to identify key messages through analysing media such as adverts and health advice posters. They apply these critical thinking skills to assess the reliability of sources and learn how to access reliable and accurate advice and information about alcohol and tobacco/e-cigarette use. </a:t>
            </a:r>
          </a:p>
          <a:p>
            <a:pPr algn="just"/>
            <a:r>
              <a:rPr lang="en-GB" sz="2400" dirty="0">
                <a:solidFill>
                  <a:schemeClr val="bg1"/>
                </a:solidFill>
                <a:latin typeface="Lato" panose="020F0502020204030203"/>
              </a:rPr>
              <a:t> </a:t>
            </a:r>
          </a:p>
          <a:p>
            <a:pPr algn="just"/>
            <a:r>
              <a:rPr lang="en-GB" sz="2400" dirty="0">
                <a:solidFill>
                  <a:schemeClr val="bg1"/>
                </a:solidFill>
                <a:latin typeface="Lato" panose="020F0502020204030203"/>
              </a:rPr>
              <a:t>Neither this, nor any of the other lessons, is designed to be taught in isolation, but should always form part of a planned, developmental PSHE education programme.</a:t>
            </a:r>
          </a:p>
          <a:p>
            <a:pPr algn="just"/>
            <a:endParaRPr lang="en-GB" sz="2400" dirty="0">
              <a:solidFill>
                <a:schemeClr val="bg1"/>
              </a:solidFill>
              <a:latin typeface="Lato" panose="020F0502020204030203"/>
            </a:endParaRPr>
          </a:p>
        </p:txBody>
      </p:sp>
      <p:pic>
        <p:nvPicPr>
          <p:cNvPr id="13" name="Picture 12">
            <a:extLst>
              <a:ext uri="{FF2B5EF4-FFF2-40B4-BE49-F238E27FC236}">
                <a16:creationId xmlns:a16="http://schemas.microsoft.com/office/drawing/2014/main" id="{5DD1FF08-793C-4B16-A85D-B60F2DE31AC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792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17" name="TextBox 16">
            <a:extLst>
              <a:ext uri="{FF2B5EF4-FFF2-40B4-BE49-F238E27FC236}">
                <a16:creationId xmlns:a16="http://schemas.microsoft.com/office/drawing/2014/main" id="{801F56D8-7901-4729-B505-0208C26752D4}"/>
              </a:ext>
            </a:extLst>
          </p:cNvPr>
          <p:cNvSpPr txBox="1"/>
          <p:nvPr/>
        </p:nvSpPr>
        <p:spPr>
          <a:xfrm>
            <a:off x="384820" y="1368048"/>
            <a:ext cx="7285980" cy="830997"/>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Key information on content related to these lessons can be found in the Year 5-6 Knowledge Organiser.</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3888CBB9-15C1-4C13-AB94-44EFF1CB8C50}"/>
              </a:ext>
            </a:extLst>
          </p:cNvPr>
          <p:cNvSpPr txBox="1"/>
          <p:nvPr/>
        </p:nvSpPr>
        <p:spPr>
          <a:xfrm>
            <a:off x="373225" y="2540959"/>
            <a:ext cx="5391807"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Advice on safe practice, dispelling common misconceptions, visitors to the classroom and other important information can be found in </a:t>
            </a:r>
            <a:r>
              <a:rPr lang="en-GB" sz="2400" i="1" dirty="0">
                <a:solidFill>
                  <a:schemeClr val="bg1"/>
                </a:solidFill>
                <a:latin typeface="Lato" panose="020B0604020202020204" charset="0"/>
                <a:ea typeface="Lato" panose="020B0604020202020204" charset="0"/>
                <a:cs typeface="Lato" panose="020B0604020202020204" charset="0"/>
              </a:rPr>
              <a:t>Teacher Guidance: Drug and alcohol education</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22" name="TextBox 21">
            <a:extLst>
              <a:ext uri="{FF2B5EF4-FFF2-40B4-BE49-F238E27FC236}">
                <a16:creationId xmlns:a16="http://schemas.microsoft.com/office/drawing/2014/main" id="{0D92B8B4-CF23-4D45-90FE-519D8DF19F63}"/>
              </a:ext>
            </a:extLst>
          </p:cNvPr>
          <p:cNvSpPr txBox="1"/>
          <p:nvPr/>
        </p:nvSpPr>
        <p:spPr>
          <a:xfrm>
            <a:off x="384820" y="4772072"/>
            <a:ext cx="8663645"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Data sources to inform your planning can be found within our document that outlines the approach of these lessons </a:t>
            </a:r>
            <a:r>
              <a:rPr lang="en-GB" sz="2400" i="1" dirty="0">
                <a:solidFill>
                  <a:schemeClr val="bg1"/>
                </a:solidFill>
                <a:latin typeface="Lato" panose="020B0604020202020204" charset="0"/>
                <a:ea typeface="Lato" panose="020B0604020202020204" charset="0"/>
                <a:cs typeface="Lato" panose="020B0604020202020204" charset="0"/>
              </a:rPr>
              <a:t>Evidence Base: Drug and alcohol education, </a:t>
            </a:r>
            <a:r>
              <a:rPr lang="en-GB" sz="2400" dirty="0">
                <a:solidFill>
                  <a:schemeClr val="bg1"/>
                </a:solidFill>
                <a:latin typeface="Lato" panose="020B0604020202020204" charset="0"/>
                <a:ea typeface="Lato" panose="020B0604020202020204" charset="0"/>
                <a:cs typeface="Lato" panose="020B0604020202020204" charset="0"/>
              </a:rPr>
              <a:t>along with advice regarding how to talk to young people about addiction, dependency and problematic substance use.</a:t>
            </a:r>
            <a:endParaRPr lang="en-GB" sz="2000" dirty="0">
              <a:solidFill>
                <a:schemeClr val="bg1"/>
              </a:solidFill>
              <a:latin typeface="Lato" panose="020B0604020202020204" charset="0"/>
              <a:ea typeface="Lato" panose="020B0604020202020204" charset="0"/>
              <a:cs typeface="Lato" panose="020B0604020202020204" charset="0"/>
            </a:endParaRPr>
          </a:p>
        </p:txBody>
      </p:sp>
      <p:pic>
        <p:nvPicPr>
          <p:cNvPr id="19" name="Picture 18">
            <a:extLst>
              <a:ext uri="{FF2B5EF4-FFF2-40B4-BE49-F238E27FC236}">
                <a16:creationId xmlns:a16="http://schemas.microsoft.com/office/drawing/2014/main" id="{21F7DAD0-89B7-447C-A1B9-EF1DFC8F78F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pic>
        <p:nvPicPr>
          <p:cNvPr id="21" name="Picture 20">
            <a:hlinkClick r:id="rId4"/>
            <a:extLst>
              <a:ext uri="{FF2B5EF4-FFF2-40B4-BE49-F238E27FC236}">
                <a16:creationId xmlns:a16="http://schemas.microsoft.com/office/drawing/2014/main" id="{31C01EA8-5CE0-462E-869C-B0CAC4EFE29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722753" y="1462282"/>
            <a:ext cx="3514337" cy="2484480"/>
          </a:xfrm>
          <a:prstGeom prst="rect">
            <a:avLst/>
          </a:prstGeom>
        </p:spPr>
      </p:pic>
      <p:pic>
        <p:nvPicPr>
          <p:cNvPr id="23" name="Picture 22">
            <a:hlinkClick r:id="rId4"/>
            <a:extLst>
              <a:ext uri="{FF2B5EF4-FFF2-40B4-BE49-F238E27FC236}">
                <a16:creationId xmlns:a16="http://schemas.microsoft.com/office/drawing/2014/main" id="{8441E0D9-30BB-43DB-8258-62F2FD8D89E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593823" y="2527132"/>
            <a:ext cx="1425259" cy="20160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4" name="Picture 23">
            <a:extLst>
              <a:ext uri="{FF2B5EF4-FFF2-40B4-BE49-F238E27FC236}">
                <a16:creationId xmlns:a16="http://schemas.microsoft.com/office/drawing/2014/main" id="{5DF07F9C-063B-44A7-93A4-175B1714E24C}"/>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944123" y="4521391"/>
            <a:ext cx="1522664" cy="21538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787461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Lato" panose="020F0502020204030203" pitchFamily="34" charset="0"/>
                        <a:cs typeface="Lato" panose="020F0502020204030203"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513084" y="2741637"/>
            <a:ext cx="9010925" cy="3893374"/>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b="1" dirty="0">
              <a:latin typeface="Lato" panose="020B0604020202020204" charset="0"/>
              <a:ea typeface="Lato" panose="020B0604020202020204" charset="0"/>
              <a:cs typeface="Lato" panose="020B0604020202020204" charset="0"/>
            </a:endParaRPr>
          </a:p>
          <a:p>
            <a:pPr marL="914400" lvl="1" indent="-457200" algn="just">
              <a:spcAft>
                <a:spcPts val="600"/>
              </a:spcAft>
              <a:buSzPct val="202000"/>
              <a:buBlip>
                <a:blip r:embed="rId3"/>
              </a:buBlip>
            </a:pPr>
            <a:r>
              <a:rPr lang="en-GB" dirty="0">
                <a:latin typeface="Lato" panose="020F0502020204030203"/>
                <a:ea typeface="Lato" panose="020B0604020202020204" charset="0"/>
                <a:cs typeface="Lato" panose="020B0604020202020204" charset="0"/>
              </a:rPr>
              <a:t>identify mixed messages in the media in relation to smoking/vaping and alcohol</a:t>
            </a:r>
          </a:p>
          <a:p>
            <a:pPr marL="914400" lvl="1" indent="-457200" algn="just">
              <a:spcAft>
                <a:spcPts val="600"/>
              </a:spcAft>
              <a:buSzPct val="202000"/>
              <a:buBlip>
                <a:blip r:embed="rId3"/>
              </a:buBlip>
            </a:pPr>
            <a:r>
              <a:rPr lang="en-GB" dirty="0">
                <a:latin typeface="Lato" panose="020F0502020204030203"/>
              </a:rPr>
              <a:t>analyse key messages, suggest who they are targeted at and why</a:t>
            </a:r>
          </a:p>
          <a:p>
            <a:pPr marL="914400" lvl="1" indent="-457200" algn="just">
              <a:spcAft>
                <a:spcPts val="600"/>
              </a:spcAft>
              <a:buSzPct val="202000"/>
              <a:buBlip>
                <a:blip r:embed="rId3"/>
              </a:buBlip>
            </a:pPr>
            <a:r>
              <a:rPr lang="en-GB" dirty="0">
                <a:latin typeface="Lato" panose="020F0502020204030203"/>
              </a:rPr>
              <a:t>describe how these messages might affect a person’s thoughts, feelings and actions</a:t>
            </a:r>
          </a:p>
          <a:p>
            <a:pPr marL="914400" lvl="1" indent="-457200" algn="just">
              <a:spcAft>
                <a:spcPts val="600"/>
              </a:spcAft>
              <a:buSzPct val="202000"/>
              <a:buBlip>
                <a:blip r:embed="rId3"/>
              </a:buBlip>
            </a:pPr>
            <a:r>
              <a:rPr lang="en-GB" dirty="0">
                <a:latin typeface="Lato" panose="020F0502020204030203"/>
              </a:rPr>
              <a:t>explain what would help a person to make informed decisions about health and where they could find reliable information </a:t>
            </a:r>
          </a:p>
        </p:txBody>
      </p:sp>
      <p:sp>
        <p:nvSpPr>
          <p:cNvPr id="16" name="TextBox 15"/>
          <p:cNvSpPr txBox="1"/>
          <p:nvPr/>
        </p:nvSpPr>
        <p:spPr>
          <a:xfrm>
            <a:off x="513084" y="538199"/>
            <a:ext cx="9010925" cy="207326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b="1" dirty="0" smtClean="0">
                <a:latin typeface="League Spartan" panose="020B0604020202020204" charset="0"/>
              </a:rPr>
              <a:t>To learn that </a:t>
            </a:r>
            <a:r>
              <a:rPr lang="en-GB" b="1" dirty="0">
                <a:latin typeface="League Spartan" panose="00000800000000000000" pitchFamily="50" charset="0"/>
              </a:rPr>
              <a:t>mixed messages about drug use in the media exist and that these can influence opinions and decisions</a:t>
            </a:r>
          </a:p>
          <a:p>
            <a:pPr>
              <a:lnSpc>
                <a:spcPct val="150000"/>
              </a:lnSpc>
              <a:buSzPct val="202000"/>
            </a:pPr>
            <a:endParaRPr lang="en-GB" sz="500" dirty="0">
              <a:latin typeface="League Spartan" panose="020B060402020202020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712412" y="2812083"/>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pic>
        <p:nvPicPr>
          <p:cNvPr id="11" name="Picture 10">
            <a:extLst>
              <a:ext uri="{FF2B5EF4-FFF2-40B4-BE49-F238E27FC236}">
                <a16:creationId xmlns:a16="http://schemas.microsoft.com/office/drawing/2014/main" id="{4FFB3C9B-3506-4B81-A9A8-882F78BFE3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442174"/>
            <a:ext cx="5494464" cy="3093154"/>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a:latin typeface="League Spartan" panose="00000800000000000000" pitchFamily="50"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sz="2000"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087339" y="1408921"/>
            <a:ext cx="5690757" cy="3200876"/>
          </a:xfrm>
          <a:prstGeom prst="rect">
            <a:avLst/>
          </a:prstGeom>
          <a:solidFill>
            <a:schemeClr val="bg1"/>
          </a:solidFill>
        </p:spPr>
        <p:txBody>
          <a:bodyPr wrap="square" rtlCol="0">
            <a:spAutoFit/>
          </a:bodyPr>
          <a:lstStyle/>
          <a:p>
            <a:pPr lvl="3"/>
            <a:endParaRPr lang="en-GB" sz="2600" b="1" dirty="0">
              <a:latin typeface="League Spartan" panose="00000800000000000000" pitchFamily="50" charset="0"/>
            </a:endParaRPr>
          </a:p>
          <a:p>
            <a:pPr lvl="3"/>
            <a:r>
              <a:rPr lang="en-GB" sz="2600" b="1" dirty="0">
                <a:latin typeface="League Spartan" panose="00000800000000000000" pitchFamily="50" charset="0"/>
              </a:rPr>
              <a:t>Resources required</a:t>
            </a:r>
          </a:p>
          <a:p>
            <a:pPr lvl="3"/>
            <a:endParaRPr lang="en-GB" sz="1600" dirty="0">
              <a:latin typeface="Lato" panose="020B0604020202020204" charset="0"/>
              <a:ea typeface="Lato" panose="020B0604020202020204" charset="0"/>
              <a:cs typeface="Lato" panose="020B0604020202020204" charset="0"/>
            </a:endParaRPr>
          </a:p>
          <a:p>
            <a:pPr marL="457200" indent="-457200">
              <a:spcAft>
                <a:spcPts val="600"/>
              </a:spcAft>
              <a:buSzPct val="202000"/>
              <a:buBlip>
                <a:blip r:embed="rId4"/>
              </a:buBlip>
            </a:pPr>
            <a:r>
              <a:rPr lang="en-GB" sz="1700" dirty="0">
                <a:latin typeface="Lato" panose="020B0604020202020204"/>
                <a:ea typeface="Lato" panose="020B0604020202020204" charset="0"/>
                <a:cs typeface="Lato" panose="020B0604020202020204" charset="0"/>
              </a:rPr>
              <a:t>Box or envelope for anonymous questions</a:t>
            </a:r>
          </a:p>
          <a:p>
            <a:pPr marL="457200" indent="-457200">
              <a:spcAft>
                <a:spcPts val="600"/>
              </a:spcAft>
              <a:buSzPct val="202000"/>
              <a:buBlip>
                <a:blip r:embed="rId4"/>
              </a:buBlip>
            </a:pPr>
            <a:r>
              <a:rPr lang="en-GB" sz="1700" dirty="0">
                <a:latin typeface="Lato" panose="020B0604020202020204"/>
                <a:ea typeface="Lato" panose="020B0604020202020204" charset="0"/>
                <a:cs typeface="Lato" panose="020B0604020202020204" charset="0"/>
              </a:rPr>
              <a:t>Resource 1: </a:t>
            </a:r>
            <a:r>
              <a:rPr lang="en-GB" sz="1700" i="1" dirty="0">
                <a:latin typeface="Lato" panose="020B0604020202020204"/>
                <a:ea typeface="Lato" panose="020B0604020202020204" charset="0"/>
                <a:cs typeface="Lato" panose="020B0604020202020204" charset="0"/>
              </a:rPr>
              <a:t>Mixed message posters A-F </a:t>
            </a:r>
            <a:r>
              <a:rPr lang="en-GB" sz="1700" dirty="0">
                <a:latin typeface="Lato" panose="020B0604020202020204"/>
                <a:ea typeface="Lato" panose="020B0604020202020204" charset="0"/>
                <a:cs typeface="Lato" panose="020B0604020202020204" charset="0"/>
              </a:rPr>
              <a:t>[</a:t>
            </a:r>
            <a:r>
              <a:rPr lang="en-GB" sz="1700" dirty="0">
                <a:latin typeface="Lato" panose="020B0604020202020204"/>
              </a:rPr>
              <a:t>1 set enlarged and displayed per class or 1 set per small group</a:t>
            </a:r>
            <a:r>
              <a:rPr lang="en-GB" sz="1700" dirty="0">
                <a:latin typeface="Lato" panose="020B0604020202020204"/>
                <a:ea typeface="Lato" panose="020B0604020202020204" charset="0"/>
                <a:cs typeface="Lato" panose="020B0604020202020204" charset="0"/>
              </a:rPr>
              <a:t>]</a:t>
            </a: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Resource 2:</a:t>
            </a:r>
            <a:r>
              <a:rPr lang="en-GB" sz="1700" i="1" dirty="0">
                <a:latin typeface="Lato" panose="020B0604020202020204" charset="0"/>
                <a:ea typeface="Lato" panose="020B0604020202020204" charset="0"/>
                <a:cs typeface="Lato" panose="020B0604020202020204" charset="0"/>
              </a:rPr>
              <a:t> Think, feel, do worksheet </a:t>
            </a:r>
            <a:r>
              <a:rPr lang="en-GB" sz="1700" dirty="0">
                <a:latin typeface="Lato" panose="020B0604020202020204" charset="0"/>
                <a:ea typeface="Lato" panose="020B0604020202020204" charset="0"/>
                <a:cs typeface="Lato" panose="020B0604020202020204" charset="0"/>
              </a:rPr>
              <a:t>[1 per pair]</a:t>
            </a: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Resource 3: </a:t>
            </a:r>
            <a:r>
              <a:rPr lang="en-GB" sz="1700" i="1" dirty="0">
                <a:latin typeface="Lato" panose="020B0604020202020204" charset="0"/>
                <a:ea typeface="Lato" panose="020B0604020202020204" charset="0"/>
                <a:cs typeface="Lato" panose="020B0604020202020204" charset="0"/>
              </a:rPr>
              <a:t>Sources of information cards </a:t>
            </a:r>
            <a:r>
              <a:rPr lang="en-GB" sz="1700" dirty="0">
                <a:latin typeface="Lato" panose="020B0604020202020204"/>
                <a:ea typeface="Lato" panose="020B0604020202020204" charset="0"/>
                <a:cs typeface="Lato" panose="020B0604020202020204" charset="0"/>
              </a:rPr>
              <a:t>[1 set per group </a:t>
            </a:r>
            <a:r>
              <a:rPr lang="en-GB" sz="1700" dirty="0">
                <a:latin typeface="Lato" panose="020B0604020202020204"/>
              </a:rPr>
              <a:t>or 1 set enlarged for whole class use</a:t>
            </a:r>
            <a:r>
              <a:rPr lang="en-GB" sz="1700" dirty="0">
                <a:latin typeface="Lato" panose="020B0604020202020204"/>
                <a:ea typeface="Lato" panose="020B0604020202020204" charset="0"/>
                <a:cs typeface="Lato" panose="020B0604020202020204" charset="0"/>
              </a:rPr>
              <a:t>]</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85641" y="1506771"/>
            <a:ext cx="791852" cy="707425"/>
          </a:xfrm>
          <a:prstGeom prst="rect">
            <a:avLst/>
          </a:prstGeom>
        </p:spPr>
      </p:pic>
      <p:sp>
        <p:nvSpPr>
          <p:cNvPr id="23" name="TextBox 22"/>
          <p:cNvSpPr txBox="1"/>
          <p:nvPr/>
        </p:nvSpPr>
        <p:spPr>
          <a:xfrm>
            <a:off x="365767" y="4729156"/>
            <a:ext cx="5517459" cy="1877437"/>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defRPr/>
            </a:pPr>
            <a:endParaRPr lang="en-GB" sz="400" b="1" dirty="0">
              <a:solidFill>
                <a:prstClr val="black"/>
              </a:solidFill>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83269" y="5778855"/>
            <a:ext cx="61189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9" name="TextBox 18"/>
          <p:cNvSpPr txBox="1"/>
          <p:nvPr/>
        </p:nvSpPr>
        <p:spPr>
          <a:xfrm>
            <a:off x="6122451" y="4801149"/>
            <a:ext cx="5673435" cy="1785104"/>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endParaRPr lang="en-GB" b="1" dirty="0">
              <a:latin typeface="Gill Sans MT" panose="020B0502020104020203" pitchFamily="34" charset="0"/>
            </a:endParaRPr>
          </a:p>
          <a:p>
            <a:pPr lvl="3">
              <a:buSzPct val="202000"/>
            </a:pPr>
            <a:r>
              <a:rPr lang="en-GB" sz="1700"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sz="1700"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sz="17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334385" y="5246282"/>
            <a:ext cx="1094363" cy="710172"/>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394486" y="99949"/>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3242796321"/>
              </p:ext>
            </p:extLst>
          </p:nvPr>
        </p:nvGraphicFramePr>
        <p:xfrm>
          <a:off x="168729" y="1091868"/>
          <a:ext cx="11811989" cy="5298044"/>
        </p:xfrm>
        <a:graphic>
          <a:graphicData uri="http://schemas.openxmlformats.org/drawingml/2006/table">
            <a:tbl>
              <a:tblPr firstRow="1" bandRow="1">
                <a:tableStyleId>{5940675A-B579-460E-94D1-54222C63F5DA}</a:tableStyleId>
              </a:tblPr>
              <a:tblGrid>
                <a:gridCol w="2636322">
                  <a:extLst>
                    <a:ext uri="{9D8B030D-6E8A-4147-A177-3AD203B41FA5}">
                      <a16:colId xmlns:a16="http://schemas.microsoft.com/office/drawing/2014/main" val="4041274174"/>
                    </a:ext>
                  </a:extLst>
                </a:gridCol>
                <a:gridCol w="7620000">
                  <a:extLst>
                    <a:ext uri="{9D8B030D-6E8A-4147-A177-3AD203B41FA5}">
                      <a16:colId xmlns:a16="http://schemas.microsoft.com/office/drawing/2014/main" val="2234187062"/>
                    </a:ext>
                  </a:extLst>
                </a:gridCol>
                <a:gridCol w="1555667">
                  <a:extLst>
                    <a:ext uri="{9D8B030D-6E8A-4147-A177-3AD203B41FA5}">
                      <a16:colId xmlns:a16="http://schemas.microsoft.com/office/drawing/2014/main" val="3063766827"/>
                    </a:ext>
                  </a:extLst>
                </a:gridCol>
              </a:tblGrid>
              <a:tr h="534631">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8491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dirty="0">
                          <a:latin typeface="Lato" panose="020F0502020204030203"/>
                          <a:ea typeface="Lato" panose="020B0604020202020204" charset="0"/>
                          <a:cs typeface="Lato" panose="020B0604020202020204" charset="0"/>
                        </a:rPr>
                        <a:t>1. Baseline assessment</a:t>
                      </a:r>
                    </a:p>
                  </a:txBody>
                  <a:tcPr anchor="ctr">
                    <a:solidFill>
                      <a:schemeClr val="bg1">
                        <a:lumMod val="95000"/>
                      </a:schemeClr>
                    </a:solidFill>
                  </a:tcPr>
                </a:tc>
                <a:tc>
                  <a:txBody>
                    <a:bodyPr/>
                    <a:lstStyle/>
                    <a:p>
                      <a:r>
                        <a:rPr lang="en-GB" sz="1600" b="1" kern="1200" dirty="0">
                          <a:solidFill>
                            <a:schemeClr val="tx1"/>
                          </a:solidFill>
                          <a:effectLst/>
                          <a:latin typeface="Lato" panose="020F0502020204030203"/>
                          <a:ea typeface="+mn-ea"/>
                          <a:cs typeface="+mn-cs"/>
                        </a:rPr>
                        <a:t>To be completed before the lesson.</a:t>
                      </a:r>
                      <a:r>
                        <a:rPr lang="en-GB" sz="1600" kern="1200" dirty="0">
                          <a:solidFill>
                            <a:schemeClr val="tx1"/>
                          </a:solidFill>
                          <a:effectLst/>
                          <a:latin typeface="Lato" panose="020F0502020204030203"/>
                          <a:ea typeface="+mn-ea"/>
                          <a:cs typeface="+mn-cs"/>
                        </a:rPr>
                        <a:t> Remind pupils of ground rules. Pupils make a visual or written scenario about an advert/film or TV screenshot about smoking, vaping or alcohol. </a:t>
                      </a:r>
                    </a:p>
                  </a:txBody>
                  <a:tcPr anchor="ctr">
                    <a:solidFill>
                      <a:schemeClr val="bg1"/>
                    </a:solidFill>
                  </a:tcPr>
                </a:tc>
                <a:tc>
                  <a:txBody>
                    <a:bodyPr/>
                    <a:lstStyle/>
                    <a:p>
                      <a:pPr algn="ctr"/>
                      <a:r>
                        <a:rPr lang="en-GB" sz="1500" dirty="0">
                          <a:latin typeface="Lato" panose="020F0502020204030203" pitchFamily="34" charset="0"/>
                          <a:ea typeface="Lato" panose="020F0502020204030203" pitchFamily="34" charset="0"/>
                          <a:cs typeface="Lato" panose="020F0502020204030203" pitchFamily="34" charset="0"/>
                        </a:rPr>
                        <a:t>5-15 MINS</a:t>
                      </a:r>
                    </a:p>
                  </a:txBody>
                  <a:tcPr anchor="ctr">
                    <a:solidFill>
                      <a:schemeClr val="bg1"/>
                    </a:solidFill>
                  </a:tcPr>
                </a:tc>
                <a:extLst>
                  <a:ext uri="{0D108BD9-81ED-4DB2-BD59-A6C34878D82A}">
                    <a16:rowId xmlns:a16="http://schemas.microsoft.com/office/drawing/2014/main" val="2474858058"/>
                  </a:ext>
                </a:extLst>
              </a:tr>
              <a:tr h="8491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dirty="0">
                          <a:latin typeface="Lato" panose="020F0502020204030203"/>
                          <a:ea typeface="Lato" panose="020B0604020202020204" charset="0"/>
                          <a:cs typeface="Lato" panose="020B0604020202020204" charset="0"/>
                        </a:rPr>
                        <a:t>2. Introduction</a:t>
                      </a:r>
                    </a:p>
                  </a:txBody>
                  <a:tcPr anchor="ctr">
                    <a:solidFill>
                      <a:schemeClr val="bg1">
                        <a:lumMod val="95000"/>
                      </a:schemeClr>
                    </a:solidFill>
                  </a:tcPr>
                </a:tc>
                <a:tc>
                  <a:txBody>
                    <a:bodyPr/>
                    <a:lstStyle/>
                    <a:p>
                      <a:r>
                        <a:rPr lang="en-GB" sz="1600" kern="1200" dirty="0">
                          <a:solidFill>
                            <a:schemeClr val="tx1"/>
                          </a:solidFill>
                          <a:effectLst/>
                          <a:latin typeface="Lato" panose="020F0502020204030203"/>
                          <a:ea typeface="+mn-ea"/>
                          <a:cs typeface="+mn-cs"/>
                        </a:rPr>
                        <a:t>Reinforce ground rules. Pupils identify where they see messages relating to drugs in the media e.g. social media; TV soaps; TV documentaries, advertising, newspapers.  </a:t>
                      </a:r>
                    </a:p>
                  </a:txBody>
                  <a:tcPr anchor="ctr">
                    <a:solidFill>
                      <a:schemeClr val="bg1"/>
                    </a:solidFill>
                  </a:tcPr>
                </a:tc>
                <a:tc>
                  <a:txBody>
                    <a:bodyPr/>
                    <a:lstStyle/>
                    <a:p>
                      <a:pPr algn="ctr"/>
                      <a:r>
                        <a:rPr lang="en-GB" sz="15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346566372"/>
                  </a:ext>
                </a:extLst>
              </a:tr>
              <a:tr h="628978">
                <a:tc>
                  <a:txBody>
                    <a:bodyPr/>
                    <a:lstStyle/>
                    <a:p>
                      <a:r>
                        <a:rPr lang="en-GB" sz="1700" dirty="0">
                          <a:latin typeface="Lato" panose="020F0502020204030203"/>
                          <a:ea typeface="Lato" panose="020B0604020202020204" charset="0"/>
                          <a:cs typeface="Lato" panose="020B0604020202020204" charset="0"/>
                        </a:rPr>
                        <a:t>3. Analysing media messages</a:t>
                      </a:r>
                    </a:p>
                  </a:txBody>
                  <a:tcPr anchor="ctr">
                    <a:solidFill>
                      <a:schemeClr val="bg1">
                        <a:lumMod val="95000"/>
                      </a:schemeClr>
                    </a:solidFill>
                  </a:tcPr>
                </a:tc>
                <a:tc>
                  <a:txBody>
                    <a:bodyPr/>
                    <a:lstStyle/>
                    <a:p>
                      <a:r>
                        <a:rPr lang="en-GB" sz="1600" kern="1200" dirty="0">
                          <a:solidFill>
                            <a:schemeClr val="tx1"/>
                          </a:solidFill>
                          <a:effectLst/>
                          <a:latin typeface="Lato" panose="020F0502020204030203"/>
                          <a:ea typeface="+mn-ea"/>
                          <a:cs typeface="+mn-cs"/>
                        </a:rPr>
                        <a:t>Working in small groups, pupils analyse a media excerpt to identify whom it is targeted at and the key messages it is giving</a:t>
                      </a:r>
                    </a:p>
                  </a:txBody>
                  <a:tcPr anchor="ctr">
                    <a:solidFill>
                      <a:schemeClr val="bg1"/>
                    </a:solidFill>
                  </a:tcPr>
                </a:tc>
                <a:tc>
                  <a:txBody>
                    <a:bodyPr/>
                    <a:lstStyle/>
                    <a:p>
                      <a:pPr algn="ctr"/>
                      <a:r>
                        <a:rPr lang="en-GB" sz="15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62548691"/>
                  </a:ext>
                </a:extLst>
              </a:tr>
              <a:tr h="612159">
                <a:tc>
                  <a:txBody>
                    <a:bodyPr/>
                    <a:lstStyle/>
                    <a:p>
                      <a:r>
                        <a:rPr lang="en-GB" sz="1700" dirty="0">
                          <a:latin typeface="Lato" panose="020F0502020204030203"/>
                          <a:ea typeface="Lato" panose="020B0604020202020204" charset="0"/>
                          <a:cs typeface="Lato" panose="020B0604020202020204" charset="0"/>
                        </a:rPr>
                        <a:t>4. </a:t>
                      </a:r>
                      <a:r>
                        <a:rPr lang="en-GB" sz="1700" b="0" kern="1200" dirty="0">
                          <a:solidFill>
                            <a:schemeClr val="tx1"/>
                          </a:solidFill>
                          <a:effectLst/>
                          <a:latin typeface="Lato" panose="020F0502020204030203"/>
                          <a:ea typeface="+mn-ea"/>
                          <a:cs typeface="+mn-cs"/>
                        </a:rPr>
                        <a:t>Think, feel, do</a:t>
                      </a:r>
                      <a:endParaRPr lang="en-GB" sz="1700" b="0" dirty="0">
                        <a:latin typeface="Lato" panose="020F0502020204030203"/>
                        <a:ea typeface="Lato" panose="020B0604020202020204" charset="0"/>
                        <a:cs typeface="Lato" panose="020B0604020202020204" charset="0"/>
                      </a:endParaRPr>
                    </a:p>
                  </a:txBody>
                  <a:tcPr anchor="ctr">
                    <a:solidFill>
                      <a:schemeClr val="bg1">
                        <a:lumMod val="95000"/>
                      </a:schemeClr>
                    </a:solidFill>
                  </a:tcPr>
                </a:tc>
                <a:tc>
                  <a:txBody>
                    <a:bodyPr/>
                    <a:lstStyle/>
                    <a:p>
                      <a:r>
                        <a:rPr lang="en-GB" sz="1600" kern="1200" dirty="0">
                          <a:solidFill>
                            <a:schemeClr val="tx1"/>
                          </a:solidFill>
                          <a:effectLst/>
                          <a:latin typeface="Lato" panose="020F0502020204030203"/>
                          <a:ea typeface="+mn-ea"/>
                          <a:cs typeface="+mn-cs"/>
                        </a:rPr>
                        <a:t>Pairs of pupils imagine a young person looking at one of the media excerpts and discuss what it might make them think, feel, do (or want to do).</a:t>
                      </a:r>
                    </a:p>
                  </a:txBody>
                  <a:tcPr anchor="ctr">
                    <a:solidFill>
                      <a:schemeClr val="bg1"/>
                    </a:solidFill>
                  </a:tcPr>
                </a:tc>
                <a:tc>
                  <a:txBody>
                    <a:bodyPr/>
                    <a:lstStyle/>
                    <a:p>
                      <a:pPr algn="ctr"/>
                      <a:r>
                        <a:rPr lang="en-GB" sz="15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1658251162"/>
                  </a:ext>
                </a:extLst>
              </a:tr>
              <a:tr h="628978">
                <a:tc>
                  <a:txBody>
                    <a:bodyPr/>
                    <a:lstStyle/>
                    <a:p>
                      <a:r>
                        <a:rPr lang="en-GB" sz="1700" dirty="0">
                          <a:latin typeface="Lato" panose="020F0502020204030203"/>
                          <a:ea typeface="Lato" panose="020B0604020202020204" charset="0"/>
                          <a:cs typeface="Lato" panose="020B0604020202020204" charset="0"/>
                        </a:rPr>
                        <a:t>5. Accurate information continuum</a:t>
                      </a:r>
                    </a:p>
                  </a:txBody>
                  <a:tcPr anchor="ctr">
                    <a:solidFill>
                      <a:schemeClr val="bg1">
                        <a:lumMod val="95000"/>
                      </a:schemeClr>
                    </a:solidFill>
                  </a:tcPr>
                </a:tc>
                <a:tc>
                  <a:txBody>
                    <a:bodyPr/>
                    <a:lstStyle/>
                    <a:p>
                      <a:r>
                        <a:rPr lang="en-GB" sz="1600" kern="1200" dirty="0">
                          <a:solidFill>
                            <a:schemeClr val="tx1"/>
                          </a:solidFill>
                          <a:effectLst/>
                          <a:latin typeface="Lato" panose="020F0502020204030203"/>
                          <a:ea typeface="+mn-ea"/>
                          <a:cs typeface="+mn-cs"/>
                        </a:rPr>
                        <a:t>Pupils rank different sources of information on a line of continuum from least to most reliable.</a:t>
                      </a:r>
                    </a:p>
                  </a:txBody>
                  <a:tcPr anchor="ctr">
                    <a:solidFill>
                      <a:schemeClr val="bg1"/>
                    </a:solidFill>
                  </a:tcPr>
                </a:tc>
                <a:tc>
                  <a:txBody>
                    <a:bodyPr/>
                    <a:lstStyle/>
                    <a:p>
                      <a:pPr algn="ctr"/>
                      <a:r>
                        <a:rPr lang="en-GB" sz="15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780862879"/>
                  </a:ext>
                </a:extLst>
              </a:tr>
              <a:tr h="59752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latin typeface="Lato" panose="020B0604020202020204" charset="0"/>
                          <a:ea typeface="Lato" panose="020B0604020202020204" charset="0"/>
                          <a:cs typeface="Lato" panose="020B0604020202020204" charset="0"/>
                        </a:rPr>
                        <a:t>6. Plenary / signposting </a:t>
                      </a:r>
                      <a:r>
                        <a:rPr lang="en-GB" sz="1600" dirty="0">
                          <a:latin typeface="Lato" panose="020B0604020202020204" charset="0"/>
                          <a:ea typeface="Lato" panose="020B0604020202020204" charset="0"/>
                          <a:cs typeface="Lato" panose="020B0604020202020204" charset="0"/>
                        </a:rPr>
                        <a:t>support</a:t>
                      </a:r>
                    </a:p>
                  </a:txBody>
                  <a:tcPr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Lato" panose="020F0502020204030203"/>
                          <a:ea typeface="+mn-ea"/>
                          <a:cs typeface="+mn-cs"/>
                        </a:rPr>
                        <a:t>Pupils write a message to the young person from the think, feel, do activity – give facts about the drug and where to get accurate information.</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29928162"/>
                  </a:ext>
                </a:extLst>
              </a:tr>
              <a:tr h="59752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latin typeface="Lato" panose="020B0604020202020204" charset="0"/>
                          <a:ea typeface="Lato" panose="020B0604020202020204" charset="0"/>
                          <a:cs typeface="Lato" panose="020B0604020202020204" charset="0"/>
                        </a:rPr>
                        <a:t>7. </a:t>
                      </a:r>
                      <a:r>
                        <a:rPr lang="en-GB" sz="1600" dirty="0">
                          <a:latin typeface="Lato" panose="020B0604020202020204" charset="0"/>
                          <a:ea typeface="Lato" panose="020B0604020202020204" charset="0"/>
                          <a:cs typeface="Lato" panose="020B0604020202020204" charset="0"/>
                        </a:rPr>
                        <a:t>End-point assessment</a:t>
                      </a:r>
                    </a:p>
                  </a:txBody>
                  <a:tcPr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Lato" panose="020F0502020204030203"/>
                          <a:ea typeface="+mn-ea"/>
                          <a:cs typeface="+mn-cs"/>
                        </a:rPr>
                        <a:t>Pupils complete sentences starters to further reflect on and demonstrate their learning for this lesson. </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dirty="0">
                          <a:latin typeface="Lato" panose="020F0502020204030203" pitchFamily="34" charset="0"/>
                          <a:ea typeface="Lato" panose="020F0502020204030203" pitchFamily="34" charset="0"/>
                          <a:cs typeface="Lato" panose="020F0502020204030203" pitchFamily="34" charset="0"/>
                        </a:rPr>
                        <a:t>5-15 MINS</a:t>
                      </a:r>
                    </a:p>
                  </a:txBody>
                  <a:tcPr anchor="ctr">
                    <a:solidFill>
                      <a:schemeClr val="bg1"/>
                    </a:solidFill>
                  </a:tcPr>
                </a:tc>
                <a:extLst>
                  <a:ext uri="{0D108BD9-81ED-4DB2-BD59-A6C34878D82A}">
                    <a16:rowId xmlns:a16="http://schemas.microsoft.com/office/drawing/2014/main" val="4229720756"/>
                  </a:ext>
                </a:extLst>
              </a:tr>
            </a:tbl>
          </a:graphicData>
        </a:graphic>
      </p:graphicFrame>
      <p:sp>
        <p:nvSpPr>
          <p:cNvPr id="9" name="TextBox 8"/>
          <p:cNvSpPr txBox="1"/>
          <p:nvPr/>
        </p:nvSpPr>
        <p:spPr>
          <a:xfrm>
            <a:off x="9115303" y="116771"/>
            <a:ext cx="2865415" cy="523220"/>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slide</a:t>
            </a:r>
          </a:p>
        </p:txBody>
      </p:sp>
      <p:sp>
        <p:nvSpPr>
          <p:cNvPr id="7" name="Footer Placeholder 1">
            <a:extLst>
              <a:ext uri="{FF2B5EF4-FFF2-40B4-BE49-F238E27FC236}">
                <a16:creationId xmlns:a16="http://schemas.microsoft.com/office/drawing/2014/main" id="{62C255B8-713B-45BA-8F94-29C7A52B57E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7" y="3800018"/>
            <a:ext cx="10096499" cy="2739211"/>
          </a:xfrm>
          <a:prstGeom prst="rect">
            <a:avLst/>
          </a:prstGeom>
          <a:noFill/>
        </p:spPr>
        <p:txBody>
          <a:bodyPr wrap="square" rtlCol="0">
            <a:spAutoFit/>
          </a:bodyPr>
          <a:lstStyle/>
          <a:p>
            <a:pPr algn="ctr"/>
            <a:r>
              <a:rPr kumimoji="0" lang="en-GB" sz="4800" b="1" i="0" u="none" strike="noStrike" kern="1200" cap="none" spc="0" normalizeH="0" baseline="0" noProof="0" dirty="0">
                <a:ln>
                  <a:noFill/>
                </a:ln>
                <a:effectLst/>
                <a:uLnTx/>
                <a:uFillTx/>
                <a:latin typeface="League Spartan" panose="00000800000000000000" pitchFamily="50" charset="0"/>
              </a:rPr>
              <a:t>Lesson </a:t>
            </a:r>
            <a:r>
              <a:rPr lang="en-GB" sz="4800" b="1" dirty="0">
                <a:latin typeface="League Spartan" panose="00000800000000000000" pitchFamily="50" charset="0"/>
              </a:rPr>
              <a:t>4</a:t>
            </a:r>
            <a:endParaRPr lang="en-GB" sz="4800" b="1" dirty="0">
              <a:solidFill>
                <a:srgbClr val="95519E"/>
              </a:solidFill>
              <a:latin typeface="League Spartan" panose="00000800000000000000" pitchFamily="50" charset="0"/>
            </a:endParaRPr>
          </a:p>
          <a:p>
            <a:pPr algn="ctr"/>
            <a:r>
              <a:rPr lang="en-GB" sz="4800" b="1" dirty="0">
                <a:solidFill>
                  <a:srgbClr val="95519E"/>
                </a:solidFill>
                <a:latin typeface="League Spartan" panose="020B0604020202020204" charset="0"/>
              </a:rPr>
              <a:t>Managing risk: drugs and alcohol in the media</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5" name="Picture 4">
            <a:extLst>
              <a:ext uri="{FF2B5EF4-FFF2-40B4-BE49-F238E27FC236}">
                <a16:creationId xmlns:a16="http://schemas.microsoft.com/office/drawing/2014/main" id="{72901ADB-D0AA-49DD-B728-651911884F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1526" y="739468"/>
            <a:ext cx="3702009" cy="2614544"/>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2757244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138490-B6DF-4965-A8B7-3267DA51E533}"/>
              </a:ext>
            </a:extLst>
          </p:cNvPr>
          <p:cNvSpPr txBox="1"/>
          <p:nvPr/>
        </p:nvSpPr>
        <p:spPr>
          <a:xfrm>
            <a:off x="174440" y="584652"/>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Think bubble</a:t>
            </a:r>
          </a:p>
        </p:txBody>
      </p:sp>
      <p:sp>
        <p:nvSpPr>
          <p:cNvPr id="6" name="TextBox 5">
            <a:extLst>
              <a:ext uri="{FF2B5EF4-FFF2-40B4-BE49-F238E27FC236}">
                <a16:creationId xmlns:a16="http://schemas.microsoft.com/office/drawing/2014/main" id="{787B6658-4EE4-4047-B8AA-C4557FBFC979}"/>
              </a:ext>
            </a:extLst>
          </p:cNvPr>
          <p:cNvSpPr txBox="1"/>
          <p:nvPr/>
        </p:nvSpPr>
        <p:spPr>
          <a:xfrm>
            <a:off x="600467" y="1977088"/>
            <a:ext cx="7022996" cy="3970318"/>
          </a:xfrm>
          <a:prstGeom prst="rect">
            <a:avLst/>
          </a:prstGeom>
          <a:noFill/>
        </p:spPr>
        <p:txBody>
          <a:bodyPr wrap="square" rtlCol="0">
            <a:spAutoFit/>
          </a:bodyPr>
          <a:lstStyle/>
          <a:p>
            <a:r>
              <a:rPr lang="en-GB" sz="2800" b="1" dirty="0">
                <a:latin typeface="Lato"/>
              </a:rPr>
              <a:t>A young person (aged about 13) is looking at an advert, film or TV programme which is about smoking/vaping or alcohol. </a:t>
            </a:r>
          </a:p>
          <a:p>
            <a:endParaRPr lang="en-GB" sz="2800" dirty="0">
              <a:latin typeface="Lato"/>
            </a:endParaRPr>
          </a:p>
          <a:p>
            <a:endParaRPr lang="en-GB" sz="2800" dirty="0">
              <a:latin typeface="Lato"/>
            </a:endParaRPr>
          </a:p>
          <a:p>
            <a:endParaRPr lang="en-GB" sz="2800" dirty="0">
              <a:latin typeface="Lato"/>
            </a:endParaRPr>
          </a:p>
          <a:p>
            <a:r>
              <a:rPr lang="en-GB" sz="2800" dirty="0">
                <a:latin typeface="Lato"/>
              </a:rPr>
              <a:t>Draw or write about what you can see. In a ‘think bubble’ write what they are thinking about this.</a:t>
            </a:r>
          </a:p>
        </p:txBody>
      </p:sp>
      <p:sp>
        <p:nvSpPr>
          <p:cNvPr id="7" name="Thought Bubble: Cloud 6">
            <a:extLst>
              <a:ext uri="{FF2B5EF4-FFF2-40B4-BE49-F238E27FC236}">
                <a16:creationId xmlns:a16="http://schemas.microsoft.com/office/drawing/2014/main" id="{AE0F487F-12DA-41FE-8A10-E01D2C6729A3}"/>
              </a:ext>
            </a:extLst>
          </p:cNvPr>
          <p:cNvSpPr/>
          <p:nvPr/>
        </p:nvSpPr>
        <p:spPr>
          <a:xfrm>
            <a:off x="8575964" y="1354093"/>
            <a:ext cx="3186544" cy="1843101"/>
          </a:xfrm>
          <a:prstGeom prst="cloudCallout">
            <a:avLst>
              <a:gd name="adj1" fmla="val -34203"/>
              <a:gd name="adj2" fmla="val 77158"/>
            </a:avLst>
          </a:prstGeom>
          <a:noFill/>
          <a:ln w="317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a:solidFill>
                  <a:schemeClr val="tx1"/>
                </a:solidFill>
                <a:latin typeface="Lato" panose="020F0502020204030203"/>
              </a:rPr>
              <a:t>?</a:t>
            </a:r>
          </a:p>
        </p:txBody>
      </p:sp>
      <p:pic>
        <p:nvPicPr>
          <p:cNvPr id="8" name="Picture 7">
            <a:extLst>
              <a:ext uri="{FF2B5EF4-FFF2-40B4-BE49-F238E27FC236}">
                <a16:creationId xmlns:a16="http://schemas.microsoft.com/office/drawing/2014/main" id="{6A56D68E-D27B-4042-A3DC-8E16918BE626}"/>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0943"/>
          <a:stretch/>
        </p:blipFill>
        <p:spPr>
          <a:xfrm>
            <a:off x="8312727" y="3962247"/>
            <a:ext cx="2951017" cy="2488508"/>
          </a:xfrm>
          <a:prstGeom prst="rect">
            <a:avLst/>
          </a:prstGeom>
        </p:spPr>
      </p:pic>
    </p:spTree>
    <p:extLst>
      <p:ext uri="{BB962C8B-B14F-4D97-AF65-F5344CB8AC3E}">
        <p14:creationId xmlns:p14="http://schemas.microsoft.com/office/powerpoint/2010/main" val="3737083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574279" y="2662531"/>
            <a:ext cx="10965901" cy="3647152"/>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a:ea typeface="Lato" panose="020B0604020202020204" charset="0"/>
              <a:cs typeface="Lato" panose="020B0604020202020204" charset="0"/>
            </a:endParaRPr>
          </a:p>
          <a:p>
            <a:pPr marL="914400" lvl="1" indent="-457200">
              <a:spcAft>
                <a:spcPts val="1200"/>
              </a:spcAft>
              <a:buSzPct val="202000"/>
              <a:buBlip>
                <a:blip r:embed="rId3"/>
              </a:buBlip>
            </a:pPr>
            <a:r>
              <a:rPr lang="en-GB" sz="2400" dirty="0">
                <a:latin typeface="Lato" panose="020B0604020202020204"/>
              </a:rPr>
              <a:t>identify mixed messages in relation to smoking/vaping and alcohol </a:t>
            </a:r>
          </a:p>
          <a:p>
            <a:pPr marL="914400" lvl="1" indent="-457200">
              <a:spcAft>
                <a:spcPts val="1200"/>
              </a:spcAft>
              <a:buSzPct val="202000"/>
              <a:buBlip>
                <a:blip r:embed="rId3"/>
              </a:buBlip>
            </a:pPr>
            <a:r>
              <a:rPr lang="en-GB" sz="2400" dirty="0">
                <a:latin typeface="Lato" panose="020B0604020202020204"/>
                <a:ea typeface="Lato" panose="020B0604020202020204" charset="0"/>
                <a:cs typeface="Lato" panose="020B0604020202020204" charset="0"/>
              </a:rPr>
              <a:t>analyse </a:t>
            </a:r>
            <a:r>
              <a:rPr lang="en-GB" sz="2400" dirty="0">
                <a:latin typeface="Lato" panose="020B0604020202020204"/>
              </a:rPr>
              <a:t>key messages, suggest who they are targeted at and why </a:t>
            </a:r>
            <a:endParaRPr lang="en-GB" sz="2400" dirty="0">
              <a:latin typeface="Lato" panose="020B0604020202020204"/>
              <a:ea typeface="Lato" panose="020B0604020202020204" charset="0"/>
              <a:cs typeface="Lato" panose="020B0604020202020204" charset="0"/>
            </a:endParaRPr>
          </a:p>
          <a:p>
            <a:pPr marL="914400" lvl="1" indent="-457200">
              <a:spcAft>
                <a:spcPts val="1200"/>
              </a:spcAft>
              <a:buSzPct val="202000"/>
              <a:buBlip>
                <a:blip r:embed="rId3"/>
              </a:buBlip>
            </a:pPr>
            <a:r>
              <a:rPr lang="en-GB" sz="2400" dirty="0">
                <a:latin typeface="Lato" panose="020B0604020202020204"/>
              </a:rPr>
              <a:t>describe how </a:t>
            </a:r>
            <a:r>
              <a:rPr lang="en-GB" sz="2400" dirty="0" smtClean="0">
                <a:latin typeface="Lato" panose="020B0604020202020204"/>
              </a:rPr>
              <a:t>these messages </a:t>
            </a:r>
            <a:r>
              <a:rPr lang="en-GB" sz="2400" dirty="0">
                <a:latin typeface="Lato" panose="020B0604020202020204"/>
              </a:rPr>
              <a:t>might affect a person’s thoughts, feelings and actions</a:t>
            </a:r>
          </a:p>
          <a:p>
            <a:pPr marL="914400" lvl="1" indent="-457200">
              <a:spcAft>
                <a:spcPts val="1200"/>
              </a:spcAft>
              <a:buSzPct val="202000"/>
              <a:buBlip>
                <a:blip r:embed="rId3"/>
              </a:buBlip>
            </a:pPr>
            <a:r>
              <a:rPr lang="en-GB" sz="2400" dirty="0">
                <a:latin typeface="Lato" panose="020B0604020202020204"/>
              </a:rPr>
              <a:t>explain what would help a person to make informed decisions about health and where they could find reliable information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10" name="TextBox 9"/>
          <p:cNvSpPr txBox="1"/>
          <p:nvPr/>
        </p:nvSpPr>
        <p:spPr>
          <a:xfrm>
            <a:off x="2277117" y="565504"/>
            <a:ext cx="9585369" cy="1384995"/>
          </a:xfrm>
          <a:prstGeom prst="rect">
            <a:avLst/>
          </a:prstGeom>
          <a:solidFill>
            <a:schemeClr val="bg1"/>
          </a:solidFill>
        </p:spPr>
        <p:txBody>
          <a:bodyPr wrap="square" rtlCol="0">
            <a:spAutoFit/>
          </a:bodyPr>
          <a:lstStyle/>
          <a:p>
            <a:pPr>
              <a:buSzPct val="202000"/>
            </a:pPr>
            <a:r>
              <a:rPr lang="en-GB" sz="2800" dirty="0">
                <a:latin typeface="League Spartan" panose="020B0604020202020204"/>
              </a:rPr>
              <a:t>We are learning that mixed messages about drug use in the media exist and that these can influence opinions and decisions</a:t>
            </a:r>
          </a:p>
          <a:p>
            <a:pPr>
              <a:buSzPct val="202000"/>
            </a:pPr>
            <a:endParaRPr lang="en-GB" sz="2800" dirty="0">
              <a:latin typeface="League Spartan" panose="020B0604020202020204"/>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1059676" y="2260070"/>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1559488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459705-1956-45A1-B43C-87D7A9D45AB6}"/>
              </a:ext>
            </a:extLst>
          </p:cNvPr>
          <p:cNvSpPr txBox="1"/>
          <p:nvPr/>
        </p:nvSpPr>
        <p:spPr>
          <a:xfrm>
            <a:off x="174440" y="584652"/>
            <a:ext cx="12121979"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Messages in the media</a:t>
            </a:r>
          </a:p>
        </p:txBody>
      </p:sp>
      <p:sp>
        <p:nvSpPr>
          <p:cNvPr id="3" name="TextBox 2">
            <a:extLst>
              <a:ext uri="{FF2B5EF4-FFF2-40B4-BE49-F238E27FC236}">
                <a16:creationId xmlns:a16="http://schemas.microsoft.com/office/drawing/2014/main" id="{3CBC5B9C-286F-4BE1-B07B-835853255050}"/>
              </a:ext>
            </a:extLst>
          </p:cNvPr>
          <p:cNvSpPr txBox="1"/>
          <p:nvPr/>
        </p:nvSpPr>
        <p:spPr>
          <a:xfrm>
            <a:off x="174440" y="1891217"/>
            <a:ext cx="12017560" cy="584775"/>
          </a:xfrm>
          <a:prstGeom prst="rect">
            <a:avLst/>
          </a:prstGeom>
          <a:noFill/>
        </p:spPr>
        <p:txBody>
          <a:bodyPr wrap="square" rtlCol="0">
            <a:spAutoFit/>
          </a:bodyPr>
          <a:lstStyle/>
          <a:p>
            <a:r>
              <a:rPr lang="en-GB" sz="3200" dirty="0">
                <a:latin typeface="Lato" panose="020F0502020204030203"/>
              </a:rPr>
              <a:t>Where might a person see or hear messages about drugs in the media? </a:t>
            </a:r>
          </a:p>
        </p:txBody>
      </p:sp>
      <p:pic>
        <p:nvPicPr>
          <p:cNvPr id="7" name="Graphic 6" descr="Eyes">
            <a:extLst>
              <a:ext uri="{FF2B5EF4-FFF2-40B4-BE49-F238E27FC236}">
                <a16:creationId xmlns:a16="http://schemas.microsoft.com/office/drawing/2014/main" id="{E0CF1F41-FEFC-4838-8A10-5F16F43C2E7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587232" y="2729707"/>
            <a:ext cx="2527568" cy="2527568"/>
          </a:xfrm>
          <a:prstGeom prst="rect">
            <a:avLst/>
          </a:prstGeom>
        </p:spPr>
      </p:pic>
      <p:pic>
        <p:nvPicPr>
          <p:cNvPr id="9" name="Graphic 8" descr="Ear">
            <a:extLst>
              <a:ext uri="{FF2B5EF4-FFF2-40B4-BE49-F238E27FC236}">
                <a16:creationId xmlns:a16="http://schemas.microsoft.com/office/drawing/2014/main" id="{A1879B30-3CD8-45AC-8C15-B89705F0308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4874669" y="3015982"/>
            <a:ext cx="2132191" cy="2132191"/>
          </a:xfrm>
          <a:prstGeom prst="rect">
            <a:avLst/>
          </a:prstGeom>
        </p:spPr>
      </p:pic>
      <p:pic>
        <p:nvPicPr>
          <p:cNvPr id="11" name="Graphic 10" descr="Chat bubble">
            <a:extLst>
              <a:ext uri="{FF2B5EF4-FFF2-40B4-BE49-F238E27FC236}">
                <a16:creationId xmlns:a16="http://schemas.microsoft.com/office/drawing/2014/main" id="{03AF7ABF-7C7E-4B73-86C9-A9C3F5734C8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7766729" y="3015982"/>
            <a:ext cx="2210685" cy="2210685"/>
          </a:xfrm>
          <a:prstGeom prst="rect">
            <a:avLst/>
          </a:prstGeom>
        </p:spPr>
      </p:pic>
    </p:spTree>
    <p:extLst>
      <p:ext uri="{BB962C8B-B14F-4D97-AF65-F5344CB8AC3E}">
        <p14:creationId xmlns:p14="http://schemas.microsoft.com/office/powerpoint/2010/main" val="41910272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54039B-76AC-48A6-ADFD-35165F09A4AB}"/>
              </a:ext>
            </a:extLst>
          </p:cNvPr>
          <p:cNvSpPr txBox="1"/>
          <p:nvPr/>
        </p:nvSpPr>
        <p:spPr>
          <a:xfrm>
            <a:off x="174438" y="431420"/>
            <a:ext cx="12121979"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Analysing media messages</a:t>
            </a:r>
          </a:p>
        </p:txBody>
      </p:sp>
      <p:sp>
        <p:nvSpPr>
          <p:cNvPr id="3" name="TextBox 2">
            <a:extLst>
              <a:ext uri="{FF2B5EF4-FFF2-40B4-BE49-F238E27FC236}">
                <a16:creationId xmlns:a16="http://schemas.microsoft.com/office/drawing/2014/main" id="{7B802F02-3D51-47C4-B0AE-35B3145A5B16}"/>
              </a:ext>
            </a:extLst>
          </p:cNvPr>
          <p:cNvSpPr txBox="1"/>
          <p:nvPr/>
        </p:nvSpPr>
        <p:spPr>
          <a:xfrm>
            <a:off x="229323" y="1808321"/>
            <a:ext cx="6624088" cy="2677656"/>
          </a:xfrm>
          <a:prstGeom prst="rect">
            <a:avLst/>
          </a:prstGeom>
          <a:noFill/>
        </p:spPr>
        <p:txBody>
          <a:bodyPr wrap="square" rtlCol="0">
            <a:spAutoFit/>
          </a:bodyPr>
          <a:lstStyle/>
          <a:p>
            <a:r>
              <a:rPr lang="en-GB" sz="2800" dirty="0">
                <a:latin typeface="Lato" panose="020F0502020204030203"/>
              </a:rPr>
              <a:t>Look at the posters with your group and identify the key messages in each one.</a:t>
            </a:r>
          </a:p>
          <a:p>
            <a:endParaRPr lang="en-GB" sz="2800" dirty="0">
              <a:latin typeface="Lato" panose="020F0502020204030203"/>
            </a:endParaRPr>
          </a:p>
          <a:p>
            <a:endParaRPr lang="en-GB" sz="2800" dirty="0">
              <a:latin typeface="Lato" panose="020F0502020204030203"/>
            </a:endParaRPr>
          </a:p>
          <a:p>
            <a:r>
              <a:rPr lang="en-GB" sz="2800" dirty="0">
                <a:latin typeface="Lato" panose="020F0502020204030203"/>
              </a:rPr>
              <a:t>Why do you think there are mixed messages about alcohol and smoking in the media?</a:t>
            </a:r>
          </a:p>
        </p:txBody>
      </p:sp>
      <p:sp>
        <p:nvSpPr>
          <p:cNvPr id="4" name="TextBox 3">
            <a:extLst>
              <a:ext uri="{FF2B5EF4-FFF2-40B4-BE49-F238E27FC236}">
                <a16:creationId xmlns:a16="http://schemas.microsoft.com/office/drawing/2014/main" id="{FDD8EFD7-86B8-4D1B-BD94-DE2BEAA66409}"/>
              </a:ext>
            </a:extLst>
          </p:cNvPr>
          <p:cNvSpPr txBox="1"/>
          <p:nvPr/>
        </p:nvSpPr>
        <p:spPr>
          <a:xfrm>
            <a:off x="174438" y="3061805"/>
            <a:ext cx="6263209" cy="523220"/>
          </a:xfrm>
          <a:prstGeom prst="rect">
            <a:avLst/>
          </a:prstGeom>
          <a:noFill/>
        </p:spPr>
        <p:txBody>
          <a:bodyPr wrap="square" rtlCol="0">
            <a:spAutoFit/>
          </a:bodyPr>
          <a:lstStyle/>
          <a:p>
            <a:r>
              <a:rPr lang="en-GB" sz="2800" dirty="0">
                <a:latin typeface="Lato" panose="020F0502020204030203"/>
              </a:rPr>
              <a:t>	</a:t>
            </a:r>
          </a:p>
        </p:txBody>
      </p:sp>
      <p:pic>
        <p:nvPicPr>
          <p:cNvPr id="44" name="Picture 43">
            <a:extLst>
              <a:ext uri="{FF2B5EF4-FFF2-40B4-BE49-F238E27FC236}">
                <a16:creationId xmlns:a16="http://schemas.microsoft.com/office/drawing/2014/main" id="{0E512144-4F7E-4B40-8FED-25C775D767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1554300" y="5600128"/>
            <a:ext cx="423304" cy="994688"/>
          </a:xfrm>
          <a:prstGeom prst="rect">
            <a:avLst/>
          </a:prstGeom>
        </p:spPr>
      </p:pic>
      <p:pic>
        <p:nvPicPr>
          <p:cNvPr id="45" name="Picture 44">
            <a:extLst>
              <a:ext uri="{FF2B5EF4-FFF2-40B4-BE49-F238E27FC236}">
                <a16:creationId xmlns:a16="http://schemas.microsoft.com/office/drawing/2014/main" id="{6ED5CA34-E52C-4DA9-848C-1D65A86FA140}"/>
              </a:ext>
            </a:extLst>
          </p:cNvPr>
          <p:cNvPicPr>
            <a:picLocks noChangeAspect="1"/>
          </p:cNvPicPr>
          <p:nvPr/>
        </p:nvPicPr>
        <p:blipFill rotWithShape="1">
          <a:blip r:embed="rId4"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350282" y="5739461"/>
            <a:ext cx="810306" cy="892287"/>
          </a:xfrm>
          <a:prstGeom prst="rect">
            <a:avLst/>
          </a:prstGeom>
        </p:spPr>
      </p:pic>
      <p:pic>
        <p:nvPicPr>
          <p:cNvPr id="6" name="Picture 5">
            <a:extLst>
              <a:ext uri="{FF2B5EF4-FFF2-40B4-BE49-F238E27FC236}">
                <a16:creationId xmlns:a16="http://schemas.microsoft.com/office/drawing/2014/main" id="{3D9D65FA-71C9-4DE8-874C-1B0EB7B6E16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086560" y="3974873"/>
            <a:ext cx="1666332" cy="23570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a:extLst>
              <a:ext uri="{FF2B5EF4-FFF2-40B4-BE49-F238E27FC236}">
                <a16:creationId xmlns:a16="http://schemas.microsoft.com/office/drawing/2014/main" id="{7233F151-0EB5-408E-BACA-75A49520853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192148" y="3206142"/>
            <a:ext cx="1666332" cy="23570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Picture 13">
            <a:extLst>
              <a:ext uri="{FF2B5EF4-FFF2-40B4-BE49-F238E27FC236}">
                <a16:creationId xmlns:a16="http://schemas.microsoft.com/office/drawing/2014/main" id="{6A896E6E-C24D-4BDA-ADB2-F2861A70A344}"/>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7977109" y="1071947"/>
            <a:ext cx="1666332" cy="23570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Picture 15">
            <a:extLst>
              <a:ext uri="{FF2B5EF4-FFF2-40B4-BE49-F238E27FC236}">
                <a16:creationId xmlns:a16="http://schemas.microsoft.com/office/drawing/2014/main" id="{7CD65591-5CC2-4969-9D8E-A22A7E08A824}"/>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059205" y="269848"/>
            <a:ext cx="1666332" cy="23570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05860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ppt_x"/>
                                          </p:val>
                                        </p:tav>
                                        <p:tav tm="100000">
                                          <p:val>
                                            <p:strVal val="#ppt_x"/>
                                          </p:val>
                                        </p:tav>
                                      </p:tavLst>
                                    </p:anim>
                                    <p:anim calcmode="lin" valueType="num">
                                      <p:cBhvr additive="base">
                                        <p:cTn id="1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95519E"/>
                </a:solidFill>
                <a:latin typeface="League Spartan" panose="00000800000000000000" pitchFamily="50" charset="0"/>
              </a:rPr>
              <a:t>Key messages </a:t>
            </a:r>
          </a:p>
        </p:txBody>
      </p:sp>
      <p:sp>
        <p:nvSpPr>
          <p:cNvPr id="4" name="Content Placeholder 2"/>
          <p:cNvSpPr txBox="1">
            <a:spLocks/>
          </p:cNvSpPr>
          <p:nvPr/>
        </p:nvSpPr>
        <p:spPr>
          <a:xfrm>
            <a:off x="5465619" y="1825625"/>
            <a:ext cx="5687290" cy="4351338"/>
          </a:xfrm>
          <a:prstGeom prst="rect">
            <a:avLst/>
          </a:prstGeom>
          <a:no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GB" dirty="0">
                <a:latin typeface="Lato"/>
              </a:rPr>
              <a:t>Smoking is bad for your health</a:t>
            </a:r>
          </a:p>
          <a:p>
            <a:pPr lvl="0"/>
            <a:r>
              <a:rPr lang="en-GB" dirty="0">
                <a:latin typeface="Lato"/>
              </a:rPr>
              <a:t>Smoking could lead to death or fatal diseases</a:t>
            </a:r>
          </a:p>
          <a:p>
            <a:pPr lvl="0"/>
            <a:r>
              <a:rPr lang="en-GB" dirty="0">
                <a:latin typeface="Lato"/>
              </a:rPr>
              <a:t>Smoking is a waste of money</a:t>
            </a:r>
          </a:p>
          <a:p>
            <a:pPr lvl="0"/>
            <a:r>
              <a:rPr lang="en-GB" dirty="0">
                <a:latin typeface="Lato"/>
              </a:rPr>
              <a:t>Don’t smoke</a:t>
            </a:r>
          </a:p>
          <a:p>
            <a:pPr lvl="0"/>
            <a:r>
              <a:rPr lang="en-GB" dirty="0">
                <a:latin typeface="Lato"/>
              </a:rPr>
              <a:t> …?   </a:t>
            </a:r>
          </a:p>
          <a:p>
            <a:pPr lvl="0"/>
            <a:r>
              <a:rPr lang="en-GB" dirty="0">
                <a:latin typeface="Lato"/>
              </a:rPr>
              <a:t> …?</a:t>
            </a:r>
          </a:p>
          <a:p>
            <a:endParaRPr lang="en-GB" dirty="0">
              <a:latin typeface="Lato"/>
            </a:endParaRPr>
          </a:p>
        </p:txBody>
      </p:sp>
      <p:pic>
        <p:nvPicPr>
          <p:cNvPr id="7" name="Picture 6">
            <a:extLst>
              <a:ext uri="{FF2B5EF4-FFF2-40B4-BE49-F238E27FC236}">
                <a16:creationId xmlns:a16="http://schemas.microsoft.com/office/drawing/2014/main" id="{7100E13D-2DF1-49AF-A27B-FD5AA461145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38200" y="1825625"/>
            <a:ext cx="3156404" cy="44647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03062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95519E"/>
                </a:solidFill>
                <a:latin typeface="League Spartan" panose="00000800000000000000" pitchFamily="50" charset="0"/>
              </a:rPr>
              <a:t>Key messages </a:t>
            </a:r>
          </a:p>
        </p:txBody>
      </p:sp>
      <p:sp>
        <p:nvSpPr>
          <p:cNvPr id="4" name="Content Placeholder 2"/>
          <p:cNvSpPr txBox="1">
            <a:spLocks/>
          </p:cNvSpPr>
          <p:nvPr/>
        </p:nvSpPr>
        <p:spPr>
          <a:xfrm>
            <a:off x="5465619" y="1825625"/>
            <a:ext cx="5687290" cy="4351338"/>
          </a:xfrm>
          <a:prstGeom prst="rect">
            <a:avLst/>
          </a:prstGeom>
          <a:no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GB" dirty="0">
                <a:latin typeface="Lato"/>
              </a:rPr>
              <a:t>It’s easy to become addicted (or chained) to smoking</a:t>
            </a:r>
          </a:p>
          <a:p>
            <a:pPr lvl="0"/>
            <a:r>
              <a:rPr lang="en-GB" dirty="0">
                <a:latin typeface="Lato"/>
              </a:rPr>
              <a:t>Smoking is a hard habit to break</a:t>
            </a:r>
          </a:p>
          <a:p>
            <a:pPr lvl="0"/>
            <a:r>
              <a:rPr lang="en-GB" dirty="0">
                <a:latin typeface="Lato"/>
              </a:rPr>
              <a:t>Don’t smoke</a:t>
            </a:r>
          </a:p>
          <a:p>
            <a:pPr lvl="0"/>
            <a:r>
              <a:rPr lang="en-GB" dirty="0">
                <a:latin typeface="Lato"/>
              </a:rPr>
              <a:t> …?   </a:t>
            </a:r>
          </a:p>
          <a:p>
            <a:pPr lvl="0"/>
            <a:r>
              <a:rPr lang="en-GB" dirty="0">
                <a:latin typeface="Lato"/>
              </a:rPr>
              <a:t> …?</a:t>
            </a:r>
          </a:p>
          <a:p>
            <a:endParaRPr lang="en-GB" dirty="0">
              <a:latin typeface="Lato"/>
            </a:endParaRPr>
          </a:p>
        </p:txBody>
      </p:sp>
      <p:pic>
        <p:nvPicPr>
          <p:cNvPr id="8" name="Picture 7">
            <a:extLst>
              <a:ext uri="{FF2B5EF4-FFF2-40B4-BE49-F238E27FC236}">
                <a16:creationId xmlns:a16="http://schemas.microsoft.com/office/drawing/2014/main" id="{FC92D65F-F11E-4881-BE83-E7BD4D7EAB1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157250" y="1690688"/>
            <a:ext cx="3076202" cy="43513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19198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95519E"/>
                </a:solidFill>
                <a:latin typeface="League Spartan" panose="00000800000000000000" pitchFamily="50" charset="0"/>
              </a:rPr>
              <a:t>Key messages </a:t>
            </a:r>
          </a:p>
        </p:txBody>
      </p:sp>
      <p:sp>
        <p:nvSpPr>
          <p:cNvPr id="4" name="Content Placeholder 2"/>
          <p:cNvSpPr txBox="1">
            <a:spLocks/>
          </p:cNvSpPr>
          <p:nvPr/>
        </p:nvSpPr>
        <p:spPr>
          <a:xfrm>
            <a:off x="5465619" y="1825625"/>
            <a:ext cx="5687290" cy="4351338"/>
          </a:xfrm>
          <a:prstGeom prst="rect">
            <a:avLst/>
          </a:prstGeom>
          <a:no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Lato"/>
              </a:rPr>
              <a:t>Vape devices are quite interesting gadgets</a:t>
            </a:r>
          </a:p>
          <a:p>
            <a:r>
              <a:rPr lang="en-GB" dirty="0">
                <a:latin typeface="Lato"/>
              </a:rPr>
              <a:t>Lots of different types to choose from</a:t>
            </a:r>
          </a:p>
          <a:p>
            <a:r>
              <a:rPr lang="en-GB" dirty="0">
                <a:latin typeface="Lato"/>
              </a:rPr>
              <a:t>It’s encouraging vaping</a:t>
            </a:r>
          </a:p>
          <a:p>
            <a:pPr lvl="0"/>
            <a:r>
              <a:rPr lang="en-GB" dirty="0">
                <a:latin typeface="Lato"/>
              </a:rPr>
              <a:t>…?   </a:t>
            </a:r>
          </a:p>
          <a:p>
            <a:pPr lvl="0"/>
            <a:r>
              <a:rPr lang="en-GB" dirty="0">
                <a:latin typeface="Lato"/>
              </a:rPr>
              <a:t>…?</a:t>
            </a:r>
          </a:p>
          <a:p>
            <a:endParaRPr lang="en-GB" dirty="0">
              <a:latin typeface="Lato"/>
            </a:endParaRPr>
          </a:p>
        </p:txBody>
      </p:sp>
      <p:pic>
        <p:nvPicPr>
          <p:cNvPr id="10" name="Picture 9">
            <a:extLst>
              <a:ext uri="{FF2B5EF4-FFF2-40B4-BE49-F238E27FC236}">
                <a16:creationId xmlns:a16="http://schemas.microsoft.com/office/drawing/2014/main" id="{6DED5271-B871-400F-8D6A-E5844E5AECF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9091" y="1625745"/>
            <a:ext cx="3217509" cy="45512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53824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95519E"/>
                </a:solidFill>
                <a:latin typeface="League Spartan" panose="00000800000000000000" pitchFamily="50" charset="0"/>
              </a:rPr>
              <a:t>Key messages </a:t>
            </a:r>
          </a:p>
        </p:txBody>
      </p:sp>
      <p:sp>
        <p:nvSpPr>
          <p:cNvPr id="4" name="Content Placeholder 2"/>
          <p:cNvSpPr txBox="1">
            <a:spLocks/>
          </p:cNvSpPr>
          <p:nvPr/>
        </p:nvSpPr>
        <p:spPr>
          <a:xfrm>
            <a:off x="5479473" y="1690688"/>
            <a:ext cx="5687290" cy="4351338"/>
          </a:xfrm>
          <a:prstGeom prst="rect">
            <a:avLst/>
          </a:prstGeom>
          <a:no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GB" dirty="0">
                <a:latin typeface="Lato"/>
              </a:rPr>
              <a:t>Parties always include alcohol</a:t>
            </a:r>
          </a:p>
          <a:p>
            <a:pPr lvl="0"/>
            <a:r>
              <a:rPr lang="en-GB" dirty="0">
                <a:latin typeface="Lato"/>
              </a:rPr>
              <a:t>If you drink you’ll have a good time</a:t>
            </a:r>
          </a:p>
          <a:p>
            <a:pPr lvl="0"/>
            <a:r>
              <a:rPr lang="en-GB" dirty="0">
                <a:latin typeface="Lato"/>
              </a:rPr>
              <a:t>There are certain times of day to drink</a:t>
            </a:r>
          </a:p>
          <a:p>
            <a:pPr lvl="0"/>
            <a:r>
              <a:rPr lang="en-GB" dirty="0">
                <a:latin typeface="Lato"/>
              </a:rPr>
              <a:t> Alcohol is fun</a:t>
            </a:r>
          </a:p>
          <a:p>
            <a:pPr lvl="0"/>
            <a:r>
              <a:rPr lang="en-GB" dirty="0">
                <a:latin typeface="Lato"/>
              </a:rPr>
              <a:t>It’s encouraging drinking alcohol</a:t>
            </a:r>
          </a:p>
          <a:p>
            <a:pPr lvl="0"/>
            <a:r>
              <a:rPr lang="en-GB" dirty="0">
                <a:latin typeface="Lato"/>
              </a:rPr>
              <a:t>…?   </a:t>
            </a:r>
          </a:p>
          <a:p>
            <a:pPr lvl="0"/>
            <a:r>
              <a:rPr lang="en-GB" dirty="0">
                <a:latin typeface="Lato"/>
              </a:rPr>
              <a:t>…?</a:t>
            </a:r>
          </a:p>
          <a:p>
            <a:endParaRPr lang="en-GB" dirty="0">
              <a:latin typeface="Lato"/>
            </a:endParaRPr>
          </a:p>
        </p:txBody>
      </p:sp>
      <p:pic>
        <p:nvPicPr>
          <p:cNvPr id="10" name="Picture 9">
            <a:extLst>
              <a:ext uri="{FF2B5EF4-FFF2-40B4-BE49-F238E27FC236}">
                <a16:creationId xmlns:a16="http://schemas.microsoft.com/office/drawing/2014/main" id="{15426DCF-50DE-401E-9A74-0CC4AEDE9C3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04009" y="1690688"/>
            <a:ext cx="3202817" cy="45304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4268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95519E"/>
                </a:solidFill>
                <a:latin typeface="League Spartan" panose="00000800000000000000" pitchFamily="50" charset="0"/>
              </a:rPr>
              <a:t>Key messages </a:t>
            </a:r>
          </a:p>
        </p:txBody>
      </p:sp>
      <p:sp>
        <p:nvSpPr>
          <p:cNvPr id="4" name="Content Placeholder 2"/>
          <p:cNvSpPr txBox="1">
            <a:spLocks/>
          </p:cNvSpPr>
          <p:nvPr/>
        </p:nvSpPr>
        <p:spPr>
          <a:xfrm>
            <a:off x="5493327" y="1926215"/>
            <a:ext cx="5687290" cy="4351338"/>
          </a:xfrm>
          <a:prstGeom prst="rect">
            <a:avLst/>
          </a:prstGeom>
          <a:no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Lato"/>
              </a:rPr>
              <a:t>Only men drink beer</a:t>
            </a:r>
          </a:p>
          <a:p>
            <a:r>
              <a:rPr lang="en-GB" dirty="0">
                <a:latin typeface="Lato"/>
              </a:rPr>
              <a:t>Beer is the best drink for men</a:t>
            </a:r>
          </a:p>
          <a:p>
            <a:r>
              <a:rPr lang="en-GB" dirty="0">
                <a:latin typeface="Lato"/>
              </a:rPr>
              <a:t>Men should drink beer</a:t>
            </a:r>
          </a:p>
          <a:p>
            <a:r>
              <a:rPr lang="en-GB" dirty="0">
                <a:latin typeface="Lato"/>
              </a:rPr>
              <a:t>It encourages drinking alcohol </a:t>
            </a:r>
          </a:p>
          <a:p>
            <a:pPr lvl="0"/>
            <a:r>
              <a:rPr lang="en-GB" dirty="0">
                <a:latin typeface="Lato"/>
              </a:rPr>
              <a:t>…?   </a:t>
            </a:r>
          </a:p>
          <a:p>
            <a:pPr lvl="0"/>
            <a:r>
              <a:rPr lang="en-GB" dirty="0">
                <a:latin typeface="Lato"/>
              </a:rPr>
              <a:t>…?</a:t>
            </a:r>
          </a:p>
          <a:p>
            <a:endParaRPr lang="en-GB" dirty="0">
              <a:latin typeface="Lato"/>
            </a:endParaRPr>
          </a:p>
        </p:txBody>
      </p:sp>
      <p:pic>
        <p:nvPicPr>
          <p:cNvPr id="8" name="Picture 7">
            <a:extLst>
              <a:ext uri="{FF2B5EF4-FFF2-40B4-BE49-F238E27FC236}">
                <a16:creationId xmlns:a16="http://schemas.microsoft.com/office/drawing/2014/main" id="{D5C984BB-CFD8-4885-85D6-3F2197FE826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38200" y="1690688"/>
            <a:ext cx="3076202" cy="43513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486310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95519E"/>
                </a:solidFill>
                <a:latin typeface="League Spartan" panose="00000800000000000000" pitchFamily="50" charset="0"/>
              </a:rPr>
              <a:t>Key messages </a:t>
            </a:r>
          </a:p>
        </p:txBody>
      </p:sp>
      <p:sp>
        <p:nvSpPr>
          <p:cNvPr id="4" name="Content Placeholder 2"/>
          <p:cNvSpPr txBox="1">
            <a:spLocks/>
          </p:cNvSpPr>
          <p:nvPr/>
        </p:nvSpPr>
        <p:spPr>
          <a:xfrm>
            <a:off x="4973782" y="1978025"/>
            <a:ext cx="6192981" cy="4351338"/>
          </a:xfrm>
          <a:prstGeom prst="rect">
            <a:avLst/>
          </a:prstGeom>
          <a:no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GB" dirty="0">
                <a:latin typeface="Lato"/>
              </a:rPr>
              <a:t>Alcohol will affect your brain badly</a:t>
            </a:r>
          </a:p>
          <a:p>
            <a:pPr lvl="0"/>
            <a:r>
              <a:rPr lang="en-GB" dirty="0">
                <a:latin typeface="Lato"/>
              </a:rPr>
              <a:t>Drinking alcohol is unhealthy</a:t>
            </a:r>
          </a:p>
          <a:p>
            <a:pPr lvl="0"/>
            <a:r>
              <a:rPr lang="en-GB" dirty="0">
                <a:latin typeface="Lato"/>
              </a:rPr>
              <a:t>Don’t drink alcohol </a:t>
            </a:r>
          </a:p>
          <a:p>
            <a:pPr lvl="0"/>
            <a:r>
              <a:rPr lang="en-GB" dirty="0">
                <a:latin typeface="Lato"/>
              </a:rPr>
              <a:t>…?   </a:t>
            </a:r>
          </a:p>
          <a:p>
            <a:pPr lvl="0"/>
            <a:r>
              <a:rPr lang="en-GB" dirty="0">
                <a:latin typeface="Lato"/>
              </a:rPr>
              <a:t>…?</a:t>
            </a:r>
          </a:p>
          <a:p>
            <a:endParaRPr lang="en-GB" dirty="0">
              <a:latin typeface="Lato"/>
            </a:endParaRPr>
          </a:p>
        </p:txBody>
      </p:sp>
      <p:pic>
        <p:nvPicPr>
          <p:cNvPr id="8" name="Picture 7">
            <a:extLst>
              <a:ext uri="{FF2B5EF4-FFF2-40B4-BE49-F238E27FC236}">
                <a16:creationId xmlns:a16="http://schemas.microsoft.com/office/drawing/2014/main" id="{FEECC1C5-C322-4A72-BB5A-4C9533FA4B1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38200" y="1549545"/>
            <a:ext cx="3379119" cy="477981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311093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5E258B-B87A-41CB-B62D-53189E21B4DF}"/>
              </a:ext>
            </a:extLst>
          </p:cNvPr>
          <p:cNvSpPr txBox="1"/>
          <p:nvPr/>
        </p:nvSpPr>
        <p:spPr>
          <a:xfrm>
            <a:off x="174441" y="549026"/>
            <a:ext cx="8334944"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Think, feel, do</a:t>
            </a:r>
          </a:p>
        </p:txBody>
      </p:sp>
      <p:sp>
        <p:nvSpPr>
          <p:cNvPr id="3" name="TextBox 2">
            <a:extLst>
              <a:ext uri="{FF2B5EF4-FFF2-40B4-BE49-F238E27FC236}">
                <a16:creationId xmlns:a16="http://schemas.microsoft.com/office/drawing/2014/main" id="{72D97960-EFFD-4F3E-91E7-5D069483AD7F}"/>
              </a:ext>
            </a:extLst>
          </p:cNvPr>
          <p:cNvSpPr txBox="1"/>
          <p:nvPr/>
        </p:nvSpPr>
        <p:spPr>
          <a:xfrm>
            <a:off x="207228" y="1318467"/>
            <a:ext cx="7369359" cy="5262979"/>
          </a:xfrm>
          <a:prstGeom prst="rect">
            <a:avLst/>
          </a:prstGeom>
          <a:noFill/>
        </p:spPr>
        <p:txBody>
          <a:bodyPr wrap="square" rtlCol="0">
            <a:spAutoFit/>
          </a:bodyPr>
          <a:lstStyle/>
          <a:p>
            <a:r>
              <a:rPr lang="en-GB" sz="2800" dirty="0">
                <a:latin typeface="Lato" panose="020F0502020204030203"/>
              </a:rPr>
              <a:t>With your partner, choose one of the posters and imagine a young person looking at it.</a:t>
            </a:r>
          </a:p>
          <a:p>
            <a:endParaRPr lang="en-GB" sz="2800" dirty="0">
              <a:latin typeface="Lato" panose="020F0502020204030203"/>
            </a:endParaRPr>
          </a:p>
          <a:p>
            <a:r>
              <a:rPr lang="en-GB" sz="2800" dirty="0">
                <a:latin typeface="Lato" panose="020F0502020204030203"/>
              </a:rPr>
              <a:t>Discuss what it might make the young person </a:t>
            </a:r>
            <a:r>
              <a:rPr lang="en-GB" sz="2800" b="1" dirty="0">
                <a:latin typeface="Lato" panose="020F0502020204030203"/>
              </a:rPr>
              <a:t>think</a:t>
            </a:r>
            <a:r>
              <a:rPr lang="en-GB" sz="2800" dirty="0">
                <a:latin typeface="Lato" panose="020F0502020204030203"/>
              </a:rPr>
              <a:t>, </a:t>
            </a:r>
            <a:r>
              <a:rPr lang="en-GB" sz="2800" b="1" dirty="0">
                <a:latin typeface="Lato" panose="020F0502020204030203"/>
              </a:rPr>
              <a:t>feel</a:t>
            </a:r>
            <a:r>
              <a:rPr lang="en-GB" sz="2800" dirty="0">
                <a:latin typeface="Lato" panose="020F0502020204030203"/>
              </a:rPr>
              <a:t> or </a:t>
            </a:r>
            <a:r>
              <a:rPr lang="en-GB" sz="2800" b="1" dirty="0">
                <a:latin typeface="Lato" panose="020F0502020204030203"/>
              </a:rPr>
              <a:t>do</a:t>
            </a:r>
            <a:r>
              <a:rPr lang="en-GB" sz="2800" dirty="0">
                <a:latin typeface="Lato" panose="020F0502020204030203"/>
              </a:rPr>
              <a:t> (or want to do).</a:t>
            </a:r>
          </a:p>
          <a:p>
            <a:endParaRPr lang="en-GB" sz="2800" dirty="0">
              <a:latin typeface="Lato" panose="020F0502020204030203"/>
            </a:endParaRPr>
          </a:p>
          <a:p>
            <a:r>
              <a:rPr lang="en-GB" sz="2800" dirty="0">
                <a:latin typeface="Lato" panose="020F0502020204030203"/>
              </a:rPr>
              <a:t>Now ‘pair/share’ with another pair who chose the same example as you, do you agree?</a:t>
            </a:r>
          </a:p>
          <a:p>
            <a:endParaRPr lang="en-GB" sz="2800" dirty="0">
              <a:latin typeface="Lato" panose="020F0502020204030203"/>
            </a:endParaRPr>
          </a:p>
          <a:p>
            <a:r>
              <a:rPr lang="en-GB" sz="2800" dirty="0">
                <a:latin typeface="Lato" panose="020F0502020204030203"/>
              </a:rPr>
              <a:t>Next, do the same with another pair who chose a different example and discuss your responses</a:t>
            </a:r>
          </a:p>
          <a:p>
            <a:endParaRPr lang="en-GB" sz="2800" dirty="0">
              <a:latin typeface="Lato" panose="020F0502020204030203"/>
            </a:endParaRPr>
          </a:p>
        </p:txBody>
      </p:sp>
      <p:pic>
        <p:nvPicPr>
          <p:cNvPr id="27" name="Graphic 26" descr="Head with gears">
            <a:extLst>
              <a:ext uri="{FF2B5EF4-FFF2-40B4-BE49-F238E27FC236}">
                <a16:creationId xmlns:a16="http://schemas.microsoft.com/office/drawing/2014/main" id="{2C031F5C-7D28-46B2-A86F-9E88A128791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7800820" y="415624"/>
            <a:ext cx="1734013" cy="1734013"/>
          </a:xfrm>
          <a:prstGeom prst="rect">
            <a:avLst/>
          </a:prstGeom>
        </p:spPr>
      </p:pic>
      <p:pic>
        <p:nvPicPr>
          <p:cNvPr id="29" name="Graphic 28" descr="Smiling face with no fill">
            <a:extLst>
              <a:ext uri="{FF2B5EF4-FFF2-40B4-BE49-F238E27FC236}">
                <a16:creationId xmlns:a16="http://schemas.microsoft.com/office/drawing/2014/main" id="{843029B2-4C68-4F0D-B96C-4F5B1B5448A6}"/>
              </a:ext>
            </a:extLst>
          </p:cNvPr>
          <p:cNvPicPr>
            <a:picLocks noChangeAspect="1"/>
          </p:cNvPicPr>
          <p:nvPr/>
        </p:nvPicPr>
        <p:blipFill>
          <a:blip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9945802" y="1982367"/>
            <a:ext cx="914400" cy="914400"/>
          </a:xfrm>
          <a:prstGeom prst="rect">
            <a:avLst/>
          </a:prstGeom>
        </p:spPr>
      </p:pic>
      <p:pic>
        <p:nvPicPr>
          <p:cNvPr id="33" name="Graphic 32" descr="Sad face with no fill">
            <a:extLst>
              <a:ext uri="{FF2B5EF4-FFF2-40B4-BE49-F238E27FC236}">
                <a16:creationId xmlns:a16="http://schemas.microsoft.com/office/drawing/2014/main" id="{8F1B9207-E1BD-410E-A378-BF5FCB98E181}"/>
              </a:ext>
            </a:extLst>
          </p:cNvPr>
          <p:cNvPicPr>
            <a:picLocks noChangeAspect="1"/>
          </p:cNvPicPr>
          <p:nvPr/>
        </p:nvPicPr>
        <p:blipFill>
          <a:blip r:embed="rId7" cstate="hq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10767740" y="2789985"/>
            <a:ext cx="914400" cy="914400"/>
          </a:xfrm>
          <a:prstGeom prst="rect">
            <a:avLst/>
          </a:prstGeom>
        </p:spPr>
      </p:pic>
      <p:pic>
        <p:nvPicPr>
          <p:cNvPr id="35" name="Graphic 34" descr="Funny face with no fill">
            <a:extLst>
              <a:ext uri="{FF2B5EF4-FFF2-40B4-BE49-F238E27FC236}">
                <a16:creationId xmlns:a16="http://schemas.microsoft.com/office/drawing/2014/main" id="{A033FA74-9CBB-4B6B-959E-D3CB70D799F4}"/>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9945802" y="3597602"/>
            <a:ext cx="914400" cy="914400"/>
          </a:xfrm>
          <a:prstGeom prst="rect">
            <a:avLst/>
          </a:prstGeom>
        </p:spPr>
      </p:pic>
      <p:pic>
        <p:nvPicPr>
          <p:cNvPr id="37" name="Graphic 36" descr="Surprised face with no fill">
            <a:extLst>
              <a:ext uri="{FF2B5EF4-FFF2-40B4-BE49-F238E27FC236}">
                <a16:creationId xmlns:a16="http://schemas.microsoft.com/office/drawing/2014/main" id="{07610719-2DB2-407A-99A1-5952BEFADEDF}"/>
              </a:ext>
            </a:extLst>
          </p:cNvPr>
          <p:cNvPicPr>
            <a:picLocks noChangeAspect="1"/>
          </p:cNvPicPr>
          <p:nvPr/>
        </p:nvPicPr>
        <p:blipFill>
          <a:blip r:embed="rId11" cstate="hq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9123864" y="2803198"/>
            <a:ext cx="914400" cy="914400"/>
          </a:xfrm>
          <a:prstGeom prst="rect">
            <a:avLst/>
          </a:prstGeom>
        </p:spPr>
      </p:pic>
      <p:pic>
        <p:nvPicPr>
          <p:cNvPr id="39" name="Graphic 38" descr="Checklist">
            <a:extLst>
              <a:ext uri="{FF2B5EF4-FFF2-40B4-BE49-F238E27FC236}">
                <a16:creationId xmlns:a16="http://schemas.microsoft.com/office/drawing/2014/main" id="{C87B6C80-0D66-4EA4-8F30-16CBADD3E5E8}"/>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8024475" y="4574961"/>
            <a:ext cx="1734013" cy="1734013"/>
          </a:xfrm>
          <a:prstGeom prst="rect">
            <a:avLst/>
          </a:prstGeom>
        </p:spPr>
      </p:pic>
    </p:spTree>
    <p:extLst>
      <p:ext uri="{BB962C8B-B14F-4D97-AF65-F5344CB8AC3E}">
        <p14:creationId xmlns:p14="http://schemas.microsoft.com/office/powerpoint/2010/main" val="57014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91EB7C-F55B-4149-8DF2-DA2D581CD13A}"/>
              </a:ext>
            </a:extLst>
          </p:cNvPr>
          <p:cNvSpPr txBox="1"/>
          <p:nvPr/>
        </p:nvSpPr>
        <p:spPr>
          <a:xfrm>
            <a:off x="110834" y="394818"/>
            <a:ext cx="12121979"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Accurate information continuum</a:t>
            </a:r>
          </a:p>
        </p:txBody>
      </p:sp>
      <p:sp>
        <p:nvSpPr>
          <p:cNvPr id="4" name="Rectangle: Rounded Corners 3">
            <a:extLst>
              <a:ext uri="{FF2B5EF4-FFF2-40B4-BE49-F238E27FC236}">
                <a16:creationId xmlns:a16="http://schemas.microsoft.com/office/drawing/2014/main" id="{A6251D19-BDB9-45BD-82E8-555A47CD377A}"/>
              </a:ext>
            </a:extLst>
          </p:cNvPr>
          <p:cNvSpPr/>
          <p:nvPr/>
        </p:nvSpPr>
        <p:spPr>
          <a:xfrm>
            <a:off x="6933567" y="1404232"/>
            <a:ext cx="2313709" cy="997528"/>
          </a:xfrm>
          <a:prstGeom prst="roundRect">
            <a:avLst/>
          </a:prstGeom>
          <a:solidFill>
            <a:srgbClr val="F2E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Lato" panose="020B0604020202020204"/>
              </a:rPr>
              <a:t>advert on a bus/ train/underground</a:t>
            </a:r>
            <a:endParaRPr lang="en-GB" b="1" dirty="0">
              <a:solidFill>
                <a:schemeClr val="tx1"/>
              </a:solidFill>
              <a:latin typeface="Lato" panose="020B0604020202020204"/>
              <a:ea typeface="Lato" panose="020B0604020202020204" charset="0"/>
              <a:cs typeface="Lato" panose="020B0604020202020204" charset="0"/>
            </a:endParaRPr>
          </a:p>
        </p:txBody>
      </p:sp>
      <p:sp>
        <p:nvSpPr>
          <p:cNvPr id="23" name="Rectangle: Rounded Corners 22">
            <a:extLst>
              <a:ext uri="{FF2B5EF4-FFF2-40B4-BE49-F238E27FC236}">
                <a16:creationId xmlns:a16="http://schemas.microsoft.com/office/drawing/2014/main" id="{51375006-5A7A-48F0-B963-E9692F563AE0}"/>
              </a:ext>
            </a:extLst>
          </p:cNvPr>
          <p:cNvSpPr/>
          <p:nvPr/>
        </p:nvSpPr>
        <p:spPr>
          <a:xfrm>
            <a:off x="6933568" y="2605191"/>
            <a:ext cx="2313709" cy="997528"/>
          </a:xfrm>
          <a:prstGeom prst="roundRect">
            <a:avLst/>
          </a:prstGeom>
          <a:solidFill>
            <a:srgbClr val="F2E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Lato" panose="020B0604020202020204"/>
              </a:rPr>
              <a:t>parent</a:t>
            </a:r>
            <a:endParaRPr lang="en-GB" b="1" dirty="0">
              <a:solidFill>
                <a:schemeClr val="tx1"/>
              </a:solidFill>
              <a:latin typeface="Lato" panose="020B0604020202020204"/>
              <a:ea typeface="Lato" panose="020B0604020202020204" charset="0"/>
              <a:cs typeface="Lato" panose="020B0604020202020204" charset="0"/>
            </a:endParaRPr>
          </a:p>
        </p:txBody>
      </p:sp>
      <p:sp>
        <p:nvSpPr>
          <p:cNvPr id="24" name="Rectangle: Rounded Corners 23">
            <a:extLst>
              <a:ext uri="{FF2B5EF4-FFF2-40B4-BE49-F238E27FC236}">
                <a16:creationId xmlns:a16="http://schemas.microsoft.com/office/drawing/2014/main" id="{D6AF303C-6EF4-41E6-954C-412543E2CCE2}"/>
              </a:ext>
            </a:extLst>
          </p:cNvPr>
          <p:cNvSpPr/>
          <p:nvPr/>
        </p:nvSpPr>
        <p:spPr>
          <a:xfrm>
            <a:off x="9490363" y="2663725"/>
            <a:ext cx="2313709" cy="997528"/>
          </a:xfrm>
          <a:prstGeom prst="roundRect">
            <a:avLst/>
          </a:prstGeom>
          <a:solidFill>
            <a:srgbClr val="F2E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Lato" panose="020B0604020202020204"/>
              </a:rPr>
              <a:t>teacher/PSHE lesson</a:t>
            </a:r>
            <a:endParaRPr lang="en-GB" b="1" dirty="0">
              <a:solidFill>
                <a:schemeClr val="tx1"/>
              </a:solidFill>
              <a:latin typeface="Lato" panose="020B0604020202020204"/>
              <a:ea typeface="Lato" panose="020B0604020202020204" charset="0"/>
              <a:cs typeface="Lato" panose="020B0604020202020204" charset="0"/>
            </a:endParaRPr>
          </a:p>
        </p:txBody>
      </p:sp>
      <p:sp>
        <p:nvSpPr>
          <p:cNvPr id="25" name="Rectangle: Rounded Corners 24">
            <a:extLst>
              <a:ext uri="{FF2B5EF4-FFF2-40B4-BE49-F238E27FC236}">
                <a16:creationId xmlns:a16="http://schemas.microsoft.com/office/drawing/2014/main" id="{C38C33EA-770E-4021-8E8F-18B23C67677A}"/>
              </a:ext>
            </a:extLst>
          </p:cNvPr>
          <p:cNvSpPr/>
          <p:nvPr/>
        </p:nvSpPr>
        <p:spPr>
          <a:xfrm>
            <a:off x="9490362" y="1404232"/>
            <a:ext cx="2313709" cy="997528"/>
          </a:xfrm>
          <a:prstGeom prst="roundRect">
            <a:avLst/>
          </a:prstGeom>
          <a:solidFill>
            <a:srgbClr val="F2E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Lato" panose="020B0604020202020204"/>
              </a:rPr>
              <a:t>friend</a:t>
            </a:r>
            <a:endParaRPr lang="en-GB" b="1" dirty="0">
              <a:solidFill>
                <a:schemeClr val="tx1"/>
              </a:solidFill>
              <a:latin typeface="Lato" panose="020B0604020202020204"/>
              <a:ea typeface="Lato" panose="020B0604020202020204" charset="0"/>
              <a:cs typeface="Lato" panose="020B0604020202020204" charset="0"/>
            </a:endParaRPr>
          </a:p>
        </p:txBody>
      </p:sp>
      <p:sp>
        <p:nvSpPr>
          <p:cNvPr id="26" name="Rectangle: Rounded Corners 25">
            <a:extLst>
              <a:ext uri="{FF2B5EF4-FFF2-40B4-BE49-F238E27FC236}">
                <a16:creationId xmlns:a16="http://schemas.microsoft.com/office/drawing/2014/main" id="{B375A460-6F70-435A-BA9E-B7219C46837A}"/>
              </a:ext>
            </a:extLst>
          </p:cNvPr>
          <p:cNvSpPr/>
          <p:nvPr/>
        </p:nvSpPr>
        <p:spPr>
          <a:xfrm>
            <a:off x="6933567" y="3869788"/>
            <a:ext cx="2313709" cy="997528"/>
          </a:xfrm>
          <a:prstGeom prst="roundRect">
            <a:avLst/>
          </a:prstGeom>
          <a:solidFill>
            <a:srgbClr val="F2E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Lato" panose="020B0604020202020204"/>
              </a:rPr>
              <a:t>TV documentary</a:t>
            </a:r>
            <a:endParaRPr lang="en-GB" b="1" dirty="0">
              <a:solidFill>
                <a:schemeClr val="tx1"/>
              </a:solidFill>
              <a:latin typeface="Lato" panose="020B0604020202020204"/>
              <a:ea typeface="Lato" panose="020B0604020202020204" charset="0"/>
              <a:cs typeface="Lato" panose="020B0604020202020204" charset="0"/>
            </a:endParaRPr>
          </a:p>
        </p:txBody>
      </p:sp>
      <p:sp>
        <p:nvSpPr>
          <p:cNvPr id="27" name="Rectangle: Rounded Corners 26">
            <a:extLst>
              <a:ext uri="{FF2B5EF4-FFF2-40B4-BE49-F238E27FC236}">
                <a16:creationId xmlns:a16="http://schemas.microsoft.com/office/drawing/2014/main" id="{16AF3801-9B95-423D-B8E6-A509E03F6B2B}"/>
              </a:ext>
            </a:extLst>
          </p:cNvPr>
          <p:cNvSpPr/>
          <p:nvPr/>
        </p:nvSpPr>
        <p:spPr>
          <a:xfrm>
            <a:off x="9490362" y="3869788"/>
            <a:ext cx="2313709" cy="997528"/>
          </a:xfrm>
          <a:prstGeom prst="roundRect">
            <a:avLst/>
          </a:prstGeom>
          <a:solidFill>
            <a:srgbClr val="F2E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Lato" panose="020B0604020202020204"/>
              </a:rPr>
              <a:t>www.nhs.uk/live-well</a:t>
            </a:r>
            <a:endParaRPr lang="en-GB" b="1" dirty="0">
              <a:solidFill>
                <a:schemeClr val="tx1"/>
              </a:solidFill>
              <a:latin typeface="Lato" panose="020B0604020202020204"/>
              <a:ea typeface="Lato" panose="020B0604020202020204" charset="0"/>
              <a:cs typeface="Lato" panose="020B0604020202020204" charset="0"/>
            </a:endParaRPr>
          </a:p>
        </p:txBody>
      </p:sp>
      <p:sp>
        <p:nvSpPr>
          <p:cNvPr id="28" name="Rectangle: Rounded Corners 27">
            <a:extLst>
              <a:ext uri="{FF2B5EF4-FFF2-40B4-BE49-F238E27FC236}">
                <a16:creationId xmlns:a16="http://schemas.microsoft.com/office/drawing/2014/main" id="{1D46C0F6-E6EF-45C9-9DE5-A693BF6EB343}"/>
              </a:ext>
            </a:extLst>
          </p:cNvPr>
          <p:cNvSpPr/>
          <p:nvPr/>
        </p:nvSpPr>
        <p:spPr>
          <a:xfrm>
            <a:off x="6933566" y="5129281"/>
            <a:ext cx="2313709" cy="997528"/>
          </a:xfrm>
          <a:prstGeom prst="roundRect">
            <a:avLst/>
          </a:prstGeom>
          <a:solidFill>
            <a:srgbClr val="F2E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Lato" panose="020B0604020202020204"/>
              </a:rPr>
              <a:t>news story</a:t>
            </a:r>
            <a:endParaRPr lang="en-GB" b="1" dirty="0">
              <a:solidFill>
                <a:schemeClr val="tx1"/>
              </a:solidFill>
              <a:latin typeface="Lato" panose="020B0604020202020204"/>
              <a:ea typeface="Lato" panose="020B0604020202020204" charset="0"/>
              <a:cs typeface="Lato" panose="020B0604020202020204" charset="0"/>
            </a:endParaRPr>
          </a:p>
        </p:txBody>
      </p:sp>
      <p:sp>
        <p:nvSpPr>
          <p:cNvPr id="29" name="Rectangle: Rounded Corners 28">
            <a:extLst>
              <a:ext uri="{FF2B5EF4-FFF2-40B4-BE49-F238E27FC236}">
                <a16:creationId xmlns:a16="http://schemas.microsoft.com/office/drawing/2014/main" id="{6E19AADA-460B-46E1-A71A-5B947A09ECE8}"/>
              </a:ext>
            </a:extLst>
          </p:cNvPr>
          <p:cNvSpPr/>
          <p:nvPr/>
        </p:nvSpPr>
        <p:spPr>
          <a:xfrm>
            <a:off x="9490361" y="5129281"/>
            <a:ext cx="2313709" cy="997528"/>
          </a:xfrm>
          <a:prstGeom prst="roundRect">
            <a:avLst/>
          </a:prstGeom>
          <a:solidFill>
            <a:srgbClr val="F2E5FF"/>
          </a:solidFill>
          <a:ln w="28575">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Lato" panose="020B0604020202020204"/>
              </a:rPr>
              <a:t>story in a film/book</a:t>
            </a:r>
            <a:endParaRPr lang="en-GB" b="1" dirty="0">
              <a:solidFill>
                <a:schemeClr val="tx1"/>
              </a:solidFill>
              <a:latin typeface="Lato" panose="020B0604020202020204"/>
              <a:ea typeface="Lato" panose="020B0604020202020204" charset="0"/>
              <a:cs typeface="Lato" panose="020B0604020202020204" charset="0"/>
            </a:endParaRPr>
          </a:p>
        </p:txBody>
      </p:sp>
      <p:sp>
        <p:nvSpPr>
          <p:cNvPr id="30" name="TextBox 29">
            <a:extLst>
              <a:ext uri="{FF2B5EF4-FFF2-40B4-BE49-F238E27FC236}">
                <a16:creationId xmlns:a16="http://schemas.microsoft.com/office/drawing/2014/main" id="{6548900E-0208-4258-9CE9-A764E9EFE01A}"/>
              </a:ext>
            </a:extLst>
          </p:cNvPr>
          <p:cNvSpPr txBox="1"/>
          <p:nvPr/>
        </p:nvSpPr>
        <p:spPr>
          <a:xfrm>
            <a:off x="364311" y="1576520"/>
            <a:ext cx="5755303" cy="3108543"/>
          </a:xfrm>
          <a:prstGeom prst="rect">
            <a:avLst/>
          </a:prstGeom>
          <a:noFill/>
        </p:spPr>
        <p:txBody>
          <a:bodyPr wrap="square" rtlCol="0">
            <a:spAutoFit/>
          </a:bodyPr>
          <a:lstStyle/>
          <a:p>
            <a:r>
              <a:rPr lang="en-GB" sz="2800" dirty="0">
                <a:latin typeface="Lato" panose="020F0502020204030203"/>
              </a:rPr>
              <a:t>Which sources of information do you think will give the most reliable and accurate information about drugs?</a:t>
            </a:r>
          </a:p>
          <a:p>
            <a:endParaRPr lang="en-GB" sz="2800" dirty="0">
              <a:latin typeface="Lato" panose="020F0502020204030203"/>
            </a:endParaRPr>
          </a:p>
          <a:p>
            <a:r>
              <a:rPr lang="en-GB" sz="2800" dirty="0">
                <a:latin typeface="Lato" panose="020F0502020204030203"/>
              </a:rPr>
              <a:t>Organise the cards on a continuum from least to most likely to be reliable and accurate.</a:t>
            </a:r>
          </a:p>
        </p:txBody>
      </p:sp>
      <p:cxnSp>
        <p:nvCxnSpPr>
          <p:cNvPr id="9" name="Straight Arrow Connector 8">
            <a:extLst>
              <a:ext uri="{FF2B5EF4-FFF2-40B4-BE49-F238E27FC236}">
                <a16:creationId xmlns:a16="http://schemas.microsoft.com/office/drawing/2014/main" id="{1A9008E7-9B83-460B-8773-92CA0DEFF1C9}"/>
              </a:ext>
            </a:extLst>
          </p:cNvPr>
          <p:cNvCxnSpPr/>
          <p:nvPr/>
        </p:nvCxnSpPr>
        <p:spPr>
          <a:xfrm>
            <a:off x="782780" y="5900640"/>
            <a:ext cx="4765964" cy="0"/>
          </a:xfrm>
          <a:prstGeom prst="straightConnector1">
            <a:avLst/>
          </a:prstGeom>
          <a:ln w="63500">
            <a:solidFill>
              <a:srgbClr val="95519F"/>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DB9764EE-F919-4EFF-8476-95CEB3F03FD5}"/>
              </a:ext>
            </a:extLst>
          </p:cNvPr>
          <p:cNvSpPr txBox="1"/>
          <p:nvPr/>
        </p:nvSpPr>
        <p:spPr>
          <a:xfrm>
            <a:off x="311729" y="5168099"/>
            <a:ext cx="1981200" cy="461665"/>
          </a:xfrm>
          <a:prstGeom prst="rect">
            <a:avLst/>
          </a:prstGeom>
          <a:noFill/>
        </p:spPr>
        <p:txBody>
          <a:bodyPr wrap="square" rtlCol="0">
            <a:spAutoFit/>
          </a:bodyPr>
          <a:lstStyle/>
          <a:p>
            <a:r>
              <a:rPr lang="en-GB" sz="2400" b="1" dirty="0">
                <a:latin typeface="Lato" panose="020F0502020204030203"/>
              </a:rPr>
              <a:t>Least likely</a:t>
            </a:r>
          </a:p>
        </p:txBody>
      </p:sp>
      <p:sp>
        <p:nvSpPr>
          <p:cNvPr id="31" name="TextBox 30">
            <a:extLst>
              <a:ext uri="{FF2B5EF4-FFF2-40B4-BE49-F238E27FC236}">
                <a16:creationId xmlns:a16="http://schemas.microsoft.com/office/drawing/2014/main" id="{47205C9E-A93A-46DF-AB97-899C346071C8}"/>
              </a:ext>
            </a:extLst>
          </p:cNvPr>
          <p:cNvSpPr txBox="1"/>
          <p:nvPr/>
        </p:nvSpPr>
        <p:spPr>
          <a:xfrm>
            <a:off x="4634344" y="5197158"/>
            <a:ext cx="1828800" cy="461665"/>
          </a:xfrm>
          <a:prstGeom prst="rect">
            <a:avLst/>
          </a:prstGeom>
          <a:noFill/>
        </p:spPr>
        <p:txBody>
          <a:bodyPr wrap="square" rtlCol="0">
            <a:spAutoFit/>
          </a:bodyPr>
          <a:lstStyle/>
          <a:p>
            <a:r>
              <a:rPr lang="en-GB" sz="2400" b="1" dirty="0">
                <a:latin typeface="Lato" panose="020F0502020204030203"/>
              </a:rPr>
              <a:t>Most likely</a:t>
            </a:r>
          </a:p>
        </p:txBody>
      </p:sp>
    </p:spTree>
    <p:extLst>
      <p:ext uri="{BB962C8B-B14F-4D97-AF65-F5344CB8AC3E}">
        <p14:creationId xmlns:p14="http://schemas.microsoft.com/office/powerpoint/2010/main" val="27277283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1B0B13-4473-4C98-8198-93B4339E1E85}"/>
              </a:ext>
            </a:extLst>
          </p:cNvPr>
          <p:cNvSpPr txBox="1"/>
          <p:nvPr/>
        </p:nvSpPr>
        <p:spPr>
          <a:xfrm>
            <a:off x="174440" y="584652"/>
            <a:ext cx="12121979" cy="769441"/>
          </a:xfrm>
          <a:prstGeom prst="rect">
            <a:avLst/>
          </a:prstGeom>
          <a:noFill/>
          <a:ln>
            <a:solidFill>
              <a:schemeClr val="bg1"/>
            </a:solidFill>
          </a:ln>
        </p:spPr>
        <p:txBody>
          <a:bodyPr wrap="square" rtlCol="0">
            <a:spAutoFit/>
          </a:bodyPr>
          <a:lstStyle/>
          <a:p>
            <a:r>
              <a:rPr lang="en-GB" sz="4400" b="1" dirty="0">
                <a:solidFill>
                  <a:srgbClr val="95519E"/>
                </a:solidFill>
                <a:latin typeface="League Spartan" panose="00000800000000000000" pitchFamily="50" charset="0"/>
              </a:rPr>
              <a:t>Reflecting on today’s lesson </a:t>
            </a:r>
          </a:p>
        </p:txBody>
      </p:sp>
      <p:sp>
        <p:nvSpPr>
          <p:cNvPr id="10" name="TextBox 9">
            <a:extLst>
              <a:ext uri="{FF2B5EF4-FFF2-40B4-BE49-F238E27FC236}">
                <a16:creationId xmlns:a16="http://schemas.microsoft.com/office/drawing/2014/main" id="{2CA91C9A-AF86-4380-B643-688863DC2788}"/>
              </a:ext>
            </a:extLst>
          </p:cNvPr>
          <p:cNvSpPr txBox="1"/>
          <p:nvPr/>
        </p:nvSpPr>
        <p:spPr>
          <a:xfrm>
            <a:off x="437677" y="1451600"/>
            <a:ext cx="8789451" cy="5293757"/>
          </a:xfrm>
          <a:prstGeom prst="rect">
            <a:avLst/>
          </a:prstGeom>
          <a:noFill/>
        </p:spPr>
        <p:txBody>
          <a:bodyPr wrap="square" rtlCol="0">
            <a:spAutoFit/>
          </a:bodyPr>
          <a:lstStyle/>
          <a:p>
            <a:r>
              <a:rPr lang="en-GB" sz="2800" dirty="0">
                <a:latin typeface="Lato" panose="020F0502020204030203"/>
              </a:rPr>
              <a:t>Go back to your </a:t>
            </a:r>
            <a:r>
              <a:rPr lang="en-GB" sz="2800" i="1" dirty="0">
                <a:latin typeface="Lato" panose="020F0502020204030203"/>
              </a:rPr>
              <a:t>think, feel, do </a:t>
            </a:r>
            <a:r>
              <a:rPr lang="en-GB" sz="2800" dirty="0">
                <a:latin typeface="Lato" panose="020F0502020204030203"/>
              </a:rPr>
              <a:t>worksheet and imagine you are giving advice to the young person looking at the media advert.</a:t>
            </a:r>
          </a:p>
          <a:p>
            <a:endParaRPr lang="en-GB" sz="2800" dirty="0">
              <a:latin typeface="Lato" panose="020F0502020204030203"/>
            </a:endParaRPr>
          </a:p>
          <a:p>
            <a:pPr>
              <a:spcAft>
                <a:spcPts val="1200"/>
              </a:spcAft>
            </a:pPr>
            <a:r>
              <a:rPr lang="en-GB" sz="2800" dirty="0">
                <a:latin typeface="Lato" panose="020F0502020204030203"/>
              </a:rPr>
              <a:t>Write them a message using the sentence starters:</a:t>
            </a:r>
          </a:p>
          <a:p>
            <a:pPr marL="457200" indent="-457200">
              <a:spcAft>
                <a:spcPts val="600"/>
              </a:spcAft>
              <a:buFont typeface="Arial" panose="020B0604020202020204" pitchFamily="34" charset="0"/>
              <a:buChar char="•"/>
            </a:pPr>
            <a:r>
              <a:rPr lang="en-GB" sz="2800" i="1" dirty="0">
                <a:latin typeface="Lato" panose="020F0502020204030203"/>
              </a:rPr>
              <a:t>You might think that…</a:t>
            </a:r>
          </a:p>
          <a:p>
            <a:pPr marL="457200" indent="-457200">
              <a:spcAft>
                <a:spcPts val="600"/>
              </a:spcAft>
              <a:buFont typeface="Arial" panose="020B0604020202020204" pitchFamily="34" charset="0"/>
              <a:buChar char="•"/>
            </a:pPr>
            <a:r>
              <a:rPr lang="en-GB" sz="2800" i="1" dirty="0">
                <a:latin typeface="Lato" panose="020F0502020204030203"/>
              </a:rPr>
              <a:t>But this might not be reliable because…</a:t>
            </a:r>
          </a:p>
          <a:p>
            <a:pPr marL="457200" indent="-457200">
              <a:spcAft>
                <a:spcPts val="600"/>
              </a:spcAft>
              <a:buFont typeface="Arial" panose="020B0604020202020204" pitchFamily="34" charset="0"/>
              <a:buChar char="•"/>
            </a:pPr>
            <a:r>
              <a:rPr lang="en-GB" sz="2800" i="1" dirty="0">
                <a:latin typeface="Lato" panose="020F0502020204030203"/>
              </a:rPr>
              <a:t>Some facts about the effects of smoking/vaping/drinking alcohol are…</a:t>
            </a:r>
          </a:p>
          <a:p>
            <a:pPr marL="457200" indent="-457200">
              <a:spcAft>
                <a:spcPts val="600"/>
              </a:spcAft>
              <a:buFont typeface="Arial" panose="020B0604020202020204" pitchFamily="34" charset="0"/>
              <a:buChar char="•"/>
            </a:pPr>
            <a:r>
              <a:rPr lang="en-GB" sz="2800" i="1" dirty="0">
                <a:latin typeface="Lato" panose="020F0502020204030203"/>
              </a:rPr>
              <a:t>Somewhere you could get further information is..</a:t>
            </a:r>
          </a:p>
          <a:p>
            <a:pPr marL="457200" indent="-457200">
              <a:buFont typeface="Arial" panose="020B0604020202020204" pitchFamily="34" charset="0"/>
              <a:buChar char="•"/>
            </a:pPr>
            <a:endParaRPr lang="en-GB" sz="2800" dirty="0">
              <a:latin typeface="Lato" panose="020F0502020204030203"/>
            </a:endParaRPr>
          </a:p>
        </p:txBody>
      </p:sp>
      <p:pic>
        <p:nvPicPr>
          <p:cNvPr id="14" name="Graphic 13" descr="Speech">
            <a:extLst>
              <a:ext uri="{FF2B5EF4-FFF2-40B4-BE49-F238E27FC236}">
                <a16:creationId xmlns:a16="http://schemas.microsoft.com/office/drawing/2014/main" id="{6C8C9A06-A108-44EA-9CAF-63CD1BB5696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8199860" y="3290455"/>
            <a:ext cx="3623736" cy="3205272"/>
          </a:xfrm>
          <a:prstGeom prst="rect">
            <a:avLst/>
          </a:prstGeom>
        </p:spPr>
      </p:pic>
      <p:pic>
        <p:nvPicPr>
          <p:cNvPr id="15" name="Picture 14">
            <a:extLst>
              <a:ext uri="{FF2B5EF4-FFF2-40B4-BE49-F238E27FC236}">
                <a16:creationId xmlns:a16="http://schemas.microsoft.com/office/drawing/2014/main" id="{50F57122-2FFB-4CF7-BD90-C1A2384907D8}"/>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094138" y="3192948"/>
            <a:ext cx="752882" cy="1259724"/>
          </a:xfrm>
          <a:prstGeom prst="rect">
            <a:avLst/>
          </a:prstGeom>
        </p:spPr>
      </p:pic>
    </p:spTree>
    <p:extLst>
      <p:ext uri="{BB962C8B-B14F-4D97-AF65-F5344CB8AC3E}">
        <p14:creationId xmlns:p14="http://schemas.microsoft.com/office/powerpoint/2010/main" val="6357681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E1B9A0-8EDE-4333-A1DE-0B63FA9A1D4F}"/>
              </a:ext>
            </a:extLst>
          </p:cNvPr>
          <p:cNvSpPr txBox="1"/>
          <p:nvPr/>
        </p:nvSpPr>
        <p:spPr>
          <a:xfrm>
            <a:off x="503693" y="59119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sp>
        <p:nvSpPr>
          <p:cNvPr id="3" name="TextBox 2">
            <a:extLst>
              <a:ext uri="{FF2B5EF4-FFF2-40B4-BE49-F238E27FC236}">
                <a16:creationId xmlns:a16="http://schemas.microsoft.com/office/drawing/2014/main" id="{E0078FA6-9E5E-4E64-8F7E-B2F784452965}"/>
              </a:ext>
            </a:extLst>
          </p:cNvPr>
          <p:cNvSpPr txBox="1"/>
          <p:nvPr/>
        </p:nvSpPr>
        <p:spPr>
          <a:xfrm>
            <a:off x="526939" y="1631566"/>
            <a:ext cx="5751347" cy="523220"/>
          </a:xfrm>
          <a:prstGeom prst="rect">
            <a:avLst/>
          </a:prstGeom>
          <a:noFill/>
        </p:spPr>
        <p:txBody>
          <a:bodyPr wrap="square" rtlCol="0">
            <a:spAutoFit/>
          </a:bodyPr>
          <a:lstStyle/>
          <a:p>
            <a:r>
              <a:rPr lang="en-GB" sz="2800" dirty="0">
                <a:latin typeface="Lato" panose="020F0502020204030203"/>
              </a:rPr>
              <a:t>Complete the following sentences:</a:t>
            </a:r>
          </a:p>
        </p:txBody>
      </p:sp>
      <p:sp>
        <p:nvSpPr>
          <p:cNvPr id="5" name="TextBox 4">
            <a:extLst>
              <a:ext uri="{FF2B5EF4-FFF2-40B4-BE49-F238E27FC236}">
                <a16:creationId xmlns:a16="http://schemas.microsoft.com/office/drawing/2014/main" id="{6CD56A73-C077-4731-AB72-C3DF3FEBD614}"/>
              </a:ext>
            </a:extLst>
          </p:cNvPr>
          <p:cNvSpPr txBox="1"/>
          <p:nvPr/>
        </p:nvSpPr>
        <p:spPr>
          <a:xfrm>
            <a:off x="503693" y="2425719"/>
            <a:ext cx="7559652" cy="2708434"/>
          </a:xfrm>
          <a:prstGeom prst="rect">
            <a:avLst/>
          </a:prstGeom>
          <a:noFill/>
        </p:spPr>
        <p:txBody>
          <a:bodyPr wrap="square" rtlCol="0">
            <a:spAutoFit/>
          </a:bodyPr>
          <a:lstStyle/>
          <a:p>
            <a:pPr marL="457200" lvl="0" indent="-457200">
              <a:spcBef>
                <a:spcPts val="600"/>
              </a:spcBef>
              <a:spcAft>
                <a:spcPts val="600"/>
              </a:spcAft>
              <a:buFont typeface="Arial" panose="020B0604020202020204" pitchFamily="34" charset="0"/>
              <a:buChar char="•"/>
            </a:pPr>
            <a:r>
              <a:rPr lang="en-GB" sz="2800" dirty="0">
                <a:latin typeface="Lato" panose="020F0502020204030203"/>
              </a:rPr>
              <a:t>The lesson has made me think about…</a:t>
            </a:r>
          </a:p>
          <a:p>
            <a:pPr marL="457200" lvl="0" indent="-457200">
              <a:spcBef>
                <a:spcPts val="600"/>
              </a:spcBef>
              <a:spcAft>
                <a:spcPts val="600"/>
              </a:spcAft>
              <a:buFont typeface="Arial" panose="020B0604020202020204" pitchFamily="34" charset="0"/>
              <a:buChar char="•"/>
            </a:pPr>
            <a:r>
              <a:rPr lang="en-GB" sz="2800" dirty="0">
                <a:latin typeface="Lato" panose="020F0502020204030203"/>
              </a:rPr>
              <a:t>The mixed messages in the media about smoking, vaping and alcohol include…</a:t>
            </a:r>
          </a:p>
          <a:p>
            <a:pPr marL="457200" lvl="0" indent="-457200">
              <a:spcBef>
                <a:spcPts val="600"/>
              </a:spcBef>
              <a:spcAft>
                <a:spcPts val="600"/>
              </a:spcAft>
              <a:buFont typeface="Arial" panose="020B0604020202020204" pitchFamily="34" charset="0"/>
              <a:buChar char="•"/>
            </a:pPr>
            <a:r>
              <a:rPr lang="en-GB" sz="2800" dirty="0">
                <a:latin typeface="Lato" panose="020F0502020204030203"/>
              </a:rPr>
              <a:t>People should…</a:t>
            </a:r>
          </a:p>
          <a:p>
            <a:pPr marL="457200" lvl="0" indent="-457200">
              <a:spcBef>
                <a:spcPts val="600"/>
              </a:spcBef>
              <a:spcAft>
                <a:spcPts val="600"/>
              </a:spcAft>
              <a:buFont typeface="Arial" panose="020B0604020202020204" pitchFamily="34" charset="0"/>
              <a:buChar char="•"/>
            </a:pPr>
            <a:r>
              <a:rPr lang="en-GB" sz="2800" dirty="0">
                <a:latin typeface="Lato" panose="020F0502020204030203"/>
              </a:rPr>
              <a:t>I have learned that...</a:t>
            </a:r>
          </a:p>
        </p:txBody>
      </p:sp>
      <p:pic>
        <p:nvPicPr>
          <p:cNvPr id="10" name="Picture 9">
            <a:extLst>
              <a:ext uri="{FF2B5EF4-FFF2-40B4-BE49-F238E27FC236}">
                <a16:creationId xmlns:a16="http://schemas.microsoft.com/office/drawing/2014/main" id="{D7A22783-CC57-4DA2-AE73-382F3567F3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3345" y="2403930"/>
            <a:ext cx="3624962" cy="3624962"/>
          </a:xfrm>
          <a:prstGeom prst="rect">
            <a:avLst/>
          </a:prstGeom>
        </p:spPr>
      </p:pic>
    </p:spTree>
    <p:extLst>
      <p:ext uri="{BB962C8B-B14F-4D97-AF65-F5344CB8AC3E}">
        <p14:creationId xmlns:p14="http://schemas.microsoft.com/office/powerpoint/2010/main" val="10410717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0CBE-D11C-4C52-B5D4-6C803202F01E}"/>
              </a:ext>
            </a:extLst>
          </p:cNvPr>
          <p:cNvSpPr txBox="1"/>
          <p:nvPr/>
        </p:nvSpPr>
        <p:spPr>
          <a:xfrm>
            <a:off x="503693" y="51200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3" name="TextBox 2">
            <a:extLst>
              <a:ext uri="{FF2B5EF4-FFF2-40B4-BE49-F238E27FC236}">
                <a16:creationId xmlns:a16="http://schemas.microsoft.com/office/drawing/2014/main" id="{33E5A1A4-4B1A-4A2E-8D8D-2BD67D9DBEB6}"/>
              </a:ext>
            </a:extLst>
          </p:cNvPr>
          <p:cNvSpPr txBox="1"/>
          <p:nvPr/>
        </p:nvSpPr>
        <p:spPr>
          <a:xfrm>
            <a:off x="503693" y="1813284"/>
            <a:ext cx="7289489" cy="4909036"/>
          </a:xfrm>
          <a:prstGeom prst="rect">
            <a:avLst/>
          </a:prstGeom>
          <a:noFill/>
        </p:spPr>
        <p:txBody>
          <a:bodyPr wrap="square" rtlCol="0">
            <a:spAutoFit/>
          </a:bodyPr>
          <a:lstStyle/>
          <a:p>
            <a:r>
              <a:rPr lang="en-GB" sz="3200" dirty="0">
                <a:latin typeface="Lato" panose="020F0502020204030203"/>
              </a:rPr>
              <a:t>Design material that accurately informs young people about the risks of smoking/vaping/drinking alcohol.</a:t>
            </a:r>
          </a:p>
          <a:p>
            <a:endParaRPr lang="en-GB" sz="3200" dirty="0">
              <a:latin typeface="Lato" panose="020F0502020204030203"/>
            </a:endParaRPr>
          </a:p>
          <a:p>
            <a:pPr>
              <a:spcAft>
                <a:spcPts val="1200"/>
              </a:spcAft>
            </a:pPr>
            <a:r>
              <a:rPr lang="en-GB" sz="3200" dirty="0">
                <a:solidFill>
                  <a:srgbClr val="95519F"/>
                </a:solidFill>
                <a:latin typeface="Lato" panose="020F0502020204030203"/>
              </a:rPr>
              <a:t>It could be:</a:t>
            </a:r>
          </a:p>
          <a:p>
            <a:pPr marL="457200" indent="-457200">
              <a:spcAft>
                <a:spcPts val="600"/>
              </a:spcAft>
              <a:buFont typeface="Arial" panose="020B0604020202020204" pitchFamily="34" charset="0"/>
              <a:buChar char="•"/>
            </a:pPr>
            <a:r>
              <a:rPr lang="en-GB" sz="3200" dirty="0">
                <a:solidFill>
                  <a:srgbClr val="95519F"/>
                </a:solidFill>
                <a:latin typeface="Lato" panose="020F0502020204030203"/>
              </a:rPr>
              <a:t>A poster</a:t>
            </a:r>
          </a:p>
          <a:p>
            <a:pPr marL="457200" indent="-457200">
              <a:spcAft>
                <a:spcPts val="600"/>
              </a:spcAft>
              <a:buFont typeface="Arial" panose="020B0604020202020204" pitchFamily="34" charset="0"/>
              <a:buChar char="•"/>
            </a:pPr>
            <a:r>
              <a:rPr lang="en-GB" sz="3200" dirty="0">
                <a:solidFill>
                  <a:srgbClr val="95519F"/>
                </a:solidFill>
                <a:latin typeface="Lato" panose="020F0502020204030203"/>
              </a:rPr>
              <a:t>Film or radio clip</a:t>
            </a:r>
          </a:p>
          <a:p>
            <a:pPr marL="457200" indent="-457200">
              <a:spcAft>
                <a:spcPts val="600"/>
              </a:spcAft>
              <a:buFont typeface="Arial" panose="020B0604020202020204" pitchFamily="34" charset="0"/>
              <a:buChar char="•"/>
            </a:pPr>
            <a:r>
              <a:rPr lang="en-GB" sz="3200" dirty="0">
                <a:solidFill>
                  <a:srgbClr val="95519F"/>
                </a:solidFill>
                <a:latin typeface="Lato" panose="020F0502020204030203"/>
              </a:rPr>
              <a:t>Public health social media message</a:t>
            </a:r>
          </a:p>
          <a:p>
            <a:pPr marL="457200" indent="-457200">
              <a:buFont typeface="Arial" panose="020B0604020202020204" pitchFamily="34" charset="0"/>
              <a:buChar char="•"/>
            </a:pPr>
            <a:endParaRPr lang="en-GB" sz="3200" dirty="0">
              <a:latin typeface="Lato" panose="020F0502020204030203"/>
            </a:endParaRPr>
          </a:p>
        </p:txBody>
      </p:sp>
      <p:pic>
        <p:nvPicPr>
          <p:cNvPr id="5" name="Picture 4">
            <a:extLst>
              <a:ext uri="{FF2B5EF4-FFF2-40B4-BE49-F238E27FC236}">
                <a16:creationId xmlns:a16="http://schemas.microsoft.com/office/drawing/2014/main" id="{1FE71B5A-D478-4021-9060-6A8CD35D4A5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657593" y="1769037"/>
            <a:ext cx="1769109" cy="2626983"/>
          </a:xfrm>
          <a:prstGeom prst="rect">
            <a:avLst/>
          </a:prstGeom>
        </p:spPr>
      </p:pic>
      <p:pic>
        <p:nvPicPr>
          <p:cNvPr id="10" name="Graphic 9" descr="Podcast">
            <a:extLst>
              <a:ext uri="{FF2B5EF4-FFF2-40B4-BE49-F238E27FC236}">
                <a16:creationId xmlns:a16="http://schemas.microsoft.com/office/drawing/2014/main" id="{94A6C6EA-3126-4831-AD0D-B8D18CDC0FF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9769039" y="707976"/>
            <a:ext cx="1676346" cy="1676346"/>
          </a:xfrm>
          <a:prstGeom prst="rect">
            <a:avLst/>
          </a:prstGeom>
        </p:spPr>
      </p:pic>
      <p:pic>
        <p:nvPicPr>
          <p:cNvPr id="12" name="Graphic 11" descr="Video camera">
            <a:extLst>
              <a:ext uri="{FF2B5EF4-FFF2-40B4-BE49-F238E27FC236}">
                <a16:creationId xmlns:a16="http://schemas.microsoft.com/office/drawing/2014/main" id="{33C90DE0-F03E-43FE-9752-E885BFC6E5D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9981072" y="2682350"/>
            <a:ext cx="1825430" cy="1825430"/>
          </a:xfrm>
          <a:prstGeom prst="rect">
            <a:avLst/>
          </a:prstGeom>
        </p:spPr>
      </p:pic>
      <p:pic>
        <p:nvPicPr>
          <p:cNvPr id="15" name="Graphic 14" descr="Chat bubble">
            <a:extLst>
              <a:ext uri="{FF2B5EF4-FFF2-40B4-BE49-F238E27FC236}">
                <a16:creationId xmlns:a16="http://schemas.microsoft.com/office/drawing/2014/main" id="{9C8635EA-D488-4125-B379-9E5057F84CC1}"/>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9296399" y="4483435"/>
            <a:ext cx="1759528" cy="1759528"/>
          </a:xfrm>
          <a:prstGeom prst="rect">
            <a:avLst/>
          </a:prstGeom>
        </p:spPr>
      </p:pic>
    </p:spTree>
    <p:extLst>
      <p:ext uri="{BB962C8B-B14F-4D97-AF65-F5344CB8AC3E}">
        <p14:creationId xmlns:p14="http://schemas.microsoft.com/office/powerpoint/2010/main" val="12433662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2611</Words>
  <Application>Microsoft Office PowerPoint</Application>
  <PresentationFormat>Widescreen</PresentationFormat>
  <Paragraphs>322</Paragraphs>
  <Slides>25</Slides>
  <Notes>25</Notes>
  <HiddenSlides>8</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Calibri</vt:lpstr>
      <vt:lpstr>Calibri Light</vt:lpstr>
      <vt:lpstr>Times New Roman</vt:lpstr>
      <vt:lpstr>Lato</vt:lpstr>
      <vt:lpstr>Gill Sans MT</vt:lpstr>
      <vt:lpstr>Arial</vt:lpstr>
      <vt:lpstr>League Spartan</vt:lpstr>
      <vt:lpstr>Open Sans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messages </vt:lpstr>
      <vt:lpstr>Key messages </vt:lpstr>
      <vt:lpstr>Key messages </vt:lpstr>
      <vt:lpstr>Key messages </vt:lpstr>
      <vt:lpstr>Key messages </vt:lpstr>
      <vt:lpstr>Key messages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Laura Greaves</cp:lastModifiedBy>
  <cp:revision>34</cp:revision>
  <dcterms:created xsi:type="dcterms:W3CDTF">2020-08-17T13:31:47Z</dcterms:created>
  <dcterms:modified xsi:type="dcterms:W3CDTF">2021-01-10T20:36:50Z</dcterms:modified>
</cp:coreProperties>
</file>