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Lst>
  <p:notesMasterIdLst>
    <p:notesMasterId r:id="rId23"/>
  </p:notesMasterIdLst>
  <p:sldIdLst>
    <p:sldId id="257" r:id="rId2"/>
    <p:sldId id="278" r:id="rId3"/>
    <p:sldId id="280" r:id="rId4"/>
    <p:sldId id="261" r:id="rId5"/>
    <p:sldId id="281" r:id="rId6"/>
    <p:sldId id="275" r:id="rId7"/>
    <p:sldId id="259" r:id="rId8"/>
    <p:sldId id="276" r:id="rId9"/>
    <p:sldId id="270" r:id="rId10"/>
    <p:sldId id="271" r:id="rId11"/>
    <p:sldId id="264" r:id="rId12"/>
    <p:sldId id="265" r:id="rId13"/>
    <p:sldId id="272" r:id="rId14"/>
    <p:sldId id="266" r:id="rId15"/>
    <p:sldId id="287" r:id="rId16"/>
    <p:sldId id="268" r:id="rId17"/>
    <p:sldId id="283" r:id="rId18"/>
    <p:sldId id="288" r:id="rId19"/>
    <p:sldId id="285" r:id="rId20"/>
    <p:sldId id="286" r:id="rId21"/>
    <p:sldId id="273" r:id="rId22"/>
  </p:sldIdLst>
  <p:sldSz cx="12192000" cy="6858000"/>
  <p:notesSz cx="6858000" cy="9144000"/>
  <p:embeddedFontLst>
    <p:embeddedFont>
      <p:font typeface="Lato" panose="020B0604020202020204" charset="0"/>
      <p:regular r:id="rId24"/>
      <p:bold r:id="rId25"/>
      <p:italic r:id="rId26"/>
      <p:boldItalic r:id="rId27"/>
    </p:embeddedFont>
    <p:embeddedFont>
      <p:font typeface="Gill Sans MT" panose="020B0502020104020203" pitchFamily="34" charset="0"/>
      <p:regular r:id="rId28"/>
      <p:bold r:id="rId29"/>
      <p:italic r:id="rId30"/>
      <p:boldItalic r:id="rId31"/>
    </p:embeddedFont>
    <p:embeddedFont>
      <p:font typeface="Open Sans Extrabold" panose="020B0604020202020204" charset="0"/>
      <p:bold r:id="rId32"/>
      <p:boldItalic r:id="rId33"/>
    </p:embeddedFont>
    <p:embeddedFont>
      <p:font typeface="League Spartan" panose="020B0604020202020204" charset="0"/>
      <p:bold r:id="rId34"/>
    </p:embeddedFont>
    <p:embeddedFont>
      <p:font typeface="Lucida Console" panose="020B0609040504020204" pitchFamily="49" charset="0"/>
      <p:regular r:id="rId35"/>
    </p:embeddedFont>
    <p:embeddedFont>
      <p:font typeface="Calibri" panose="020F0502020204030204" pitchFamily="34" charset="0"/>
      <p:regular r:id="rId36"/>
      <p:bold r:id="rId37"/>
      <p:italic r:id="rId38"/>
      <p:boldItalic r:id="rId39"/>
    </p:embeddedFont>
    <p:embeddedFont>
      <p:font typeface="Calibri Light" panose="020F0302020204030204" pitchFamily="34" charset="0"/>
      <p:regular r:id="rId40"/>
      <p:italic r:id="rId41"/>
    </p:embeddedFont>
    <p:embeddedFont>
      <p:font typeface="Open Sans Light" panose="020B0604020202020204" charset="0"/>
      <p:regular r:id="rId42"/>
      <p:italic r:id="rId4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148E51E6-16BC-4460-8FEC-8A9E6CDB5E1A}">
          <p14:sldIdLst>
            <p14:sldId id="257"/>
            <p14:sldId id="278"/>
            <p14:sldId id="280"/>
            <p14:sldId id="261"/>
            <p14:sldId id="281"/>
            <p14:sldId id="275"/>
            <p14:sldId id="259"/>
            <p14:sldId id="276"/>
            <p14:sldId id="270"/>
          </p14:sldIdLst>
        </p14:section>
        <p14:section name="Pupil facing slides" id="{6426DDC9-3476-4499-A402-C5047D3C9974}">
          <p14:sldIdLst>
            <p14:sldId id="271"/>
            <p14:sldId id="264"/>
            <p14:sldId id="265"/>
            <p14:sldId id="272"/>
            <p14:sldId id="266"/>
            <p14:sldId id="287"/>
            <p14:sldId id="268"/>
            <p14:sldId id="283"/>
            <p14:sldId id="288"/>
            <p14:sldId id="285"/>
            <p14:sldId id="286"/>
            <p14:sldId id="273"/>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62" clrIdx="0">
    <p:extLst/>
  </p:cmAuthor>
  <p:cmAuthor id="2" name="Karen" initials="KS" lastIdx="20" clrIdx="1"/>
  <p:cmAuthor id="3" name="Jenny Barksfield" initials="JB" lastIdx="8" clrIdx="2">
    <p:extLst/>
  </p:cmAuthor>
  <p:cmAuthor id="4" name="Jenny Fox" initials="JF" lastIdx="17" clrIdx="3">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747679"/>
    <a:srgbClr val="CC66FF"/>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9058" autoAdjust="0"/>
  </p:normalViewPr>
  <p:slideViewPr>
    <p:cSldViewPr snapToGrid="0">
      <p:cViewPr varScale="1">
        <p:scale>
          <a:sx n="69" d="100"/>
          <a:sy n="69" d="100"/>
        </p:scale>
        <p:origin x="1234" y="6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9" Type="http://schemas.openxmlformats.org/officeDocument/2006/relationships/font" Target="fonts/font16.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1.fntdata"/><Relationship Id="rId42" Type="http://schemas.openxmlformats.org/officeDocument/2006/relationships/font" Target="fonts/font19.fntdata"/><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font" Target="fonts/font15.fntdata"/><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41" Type="http://schemas.openxmlformats.org/officeDocument/2006/relationships/font" Target="fonts/font1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font" Target="fonts/font14.fntdata"/><Relationship Id="rId40" Type="http://schemas.openxmlformats.org/officeDocument/2006/relationships/font" Target="fonts/font17.fntdata"/><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5.fntdata"/><Relationship Id="rId36"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8.fntdata"/><Relationship Id="rId44"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font" Target="fonts/font12.fntdata"/><Relationship Id="rId43" Type="http://schemas.openxmlformats.org/officeDocument/2006/relationships/font" Target="fonts/font20.fntdata"/><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22/12/2020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dirty="0"/>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dirty="0"/>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dirty="0"/>
          </a:p>
        </p:txBody>
      </p:sp>
    </p:spTree>
    <p:extLst>
      <p:ext uri="{BB962C8B-B14F-4D97-AF65-F5344CB8AC3E}">
        <p14:creationId xmlns:p14="http://schemas.microsoft.com/office/powerpoint/2010/main" val="640399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dirty="0"/>
          </a:p>
        </p:txBody>
      </p:sp>
    </p:spTree>
    <p:extLst>
      <p:ext uri="{BB962C8B-B14F-4D97-AF65-F5344CB8AC3E}">
        <p14:creationId xmlns:p14="http://schemas.microsoft.com/office/powerpoint/2010/main" val="3484355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dirty="0"/>
          </a:p>
        </p:txBody>
      </p:sp>
    </p:spTree>
    <p:extLst>
      <p:ext uri="{BB962C8B-B14F-4D97-AF65-F5344CB8AC3E}">
        <p14:creationId xmlns:p14="http://schemas.microsoft.com/office/powerpoint/2010/main" val="77168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dirty="0"/>
          </a:p>
        </p:txBody>
      </p:sp>
    </p:spTree>
    <p:extLst>
      <p:ext uri="{BB962C8B-B14F-4D97-AF65-F5344CB8AC3E}">
        <p14:creationId xmlns:p14="http://schemas.microsoft.com/office/powerpoint/2010/main" val="38717084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dirty="0"/>
          </a:p>
        </p:txBody>
      </p:sp>
    </p:spTree>
    <p:extLst>
      <p:ext uri="{BB962C8B-B14F-4D97-AF65-F5344CB8AC3E}">
        <p14:creationId xmlns:p14="http://schemas.microsoft.com/office/powerpoint/2010/main" val="37590850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dirty="0"/>
          </a:p>
        </p:txBody>
      </p:sp>
    </p:spTree>
    <p:extLst>
      <p:ext uri="{BB962C8B-B14F-4D97-AF65-F5344CB8AC3E}">
        <p14:creationId xmlns:p14="http://schemas.microsoft.com/office/powerpoint/2010/main" val="34516128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dirty="0"/>
          </a:p>
        </p:txBody>
      </p:sp>
    </p:spTree>
    <p:extLst>
      <p:ext uri="{BB962C8B-B14F-4D97-AF65-F5344CB8AC3E}">
        <p14:creationId xmlns:p14="http://schemas.microsoft.com/office/powerpoint/2010/main" val="41545305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dirty="0"/>
          </a:p>
        </p:txBody>
      </p:sp>
    </p:spTree>
    <p:extLst>
      <p:ext uri="{BB962C8B-B14F-4D97-AF65-F5344CB8AC3E}">
        <p14:creationId xmlns:p14="http://schemas.microsoft.com/office/powerpoint/2010/main" val="42906192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smtClean="0"/>
          </a:p>
          <a:p>
            <a:r>
              <a:rPr lang="en-GB" b="0" i="0" dirty="0" smtClean="0"/>
              <a:t>Image: </a:t>
            </a:r>
          </a:p>
          <a:p>
            <a:r>
              <a:rPr lang="en-GB" b="0" i="0" dirty="0" smtClean="0"/>
              <a:t>https://pixabay.com/illustrations/watercolour-watercolor-paint-ink-1768921/</a:t>
            </a:r>
          </a:p>
          <a:p>
            <a:endParaRPr lang="en-GB" b="0" i="0" dirty="0" smtClean="0"/>
          </a:p>
          <a:p>
            <a:endParaRPr lang="en-GB" b="0" i="0" dirty="0" smtClean="0"/>
          </a:p>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dirty="0"/>
          </a:p>
        </p:txBody>
      </p:sp>
    </p:spTree>
    <p:extLst>
      <p:ext uri="{BB962C8B-B14F-4D97-AF65-F5344CB8AC3E}">
        <p14:creationId xmlns:p14="http://schemas.microsoft.com/office/powerpoint/2010/main" val="15196744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smtClean="0"/>
              <a:t>Teacher Notes </a:t>
            </a:r>
          </a:p>
          <a:p>
            <a:r>
              <a:rPr lang="en-GB" b="0" baseline="0" dirty="0" smtClean="0"/>
              <a:t>Use this slide to display your class agreement / ground rules for PSHE education lessons.  See </a:t>
            </a:r>
            <a:r>
              <a:rPr lang="en-GB" b="1" baseline="0" dirty="0" smtClean="0"/>
              <a:t>Accompanying Teacher Guidance Notes </a:t>
            </a:r>
            <a:r>
              <a:rPr lang="en-GB" b="0" baseline="0" dirty="0" smtClean="0"/>
              <a:t>(separate document). </a:t>
            </a:r>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dirty="0"/>
          </a:p>
        </p:txBody>
      </p:sp>
    </p:spTree>
    <p:extLst>
      <p:ext uri="{BB962C8B-B14F-4D97-AF65-F5344CB8AC3E}">
        <p14:creationId xmlns:p14="http://schemas.microsoft.com/office/powerpoint/2010/main" val="31798795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baseline="0" dirty="0" smtClean="0"/>
              <a:t>Teacher Notes - </a:t>
            </a:r>
            <a:r>
              <a:rPr lang="en-US" b="1" dirty="0" smtClean="0"/>
              <a:t>Baseline assessment (10  mins)</a:t>
            </a:r>
          </a:p>
          <a:p>
            <a:pPr marL="0" marR="0" indent="0" algn="l" defTabSz="914400" rtl="0" eaLnBrk="1" fontAlgn="auto" latinLnBrk="0" hangingPunct="1">
              <a:lnSpc>
                <a:spcPct val="100000"/>
              </a:lnSpc>
              <a:spcBef>
                <a:spcPts val="0"/>
              </a:spcBef>
              <a:spcAft>
                <a:spcPts val="0"/>
              </a:spcAft>
              <a:buClrTx/>
              <a:buSzTx/>
              <a:buFontTx/>
              <a:buNone/>
              <a:tabLst/>
              <a:defRPr/>
            </a:pPr>
            <a:r>
              <a:rPr lang="en-GB" b="1" dirty="0" smtClean="0">
                <a:effectLst/>
                <a:latin typeface="Calibri" panose="020F0502020204030204" pitchFamily="34" charset="0"/>
              </a:rPr>
              <a:t>Ensure this activity is completed before delivering the lesson. </a:t>
            </a:r>
            <a:r>
              <a:rPr lang="en-GB" dirty="0" smtClean="0">
                <a:effectLst/>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effectLst/>
                <a:latin typeface="Calibri" panose="020F0502020204030204" pitchFamily="34" charset="0"/>
              </a:rPr>
              <a:t>Provide pupils with a piece of blank A4 paper</a:t>
            </a:r>
            <a:r>
              <a:rPr lang="en-GB" baseline="0" dirty="0" smtClean="0">
                <a:effectLst/>
                <a:latin typeface="Calibri" panose="020F0502020204030204" pitchFamily="34" charset="0"/>
              </a:rPr>
              <a:t> and ask them to write down all the words, feelings and emotions they think are associated with mental health.  Alternatively, pupils may prefer to draw or make a collage from magazine and newspaper cuttings.  </a:t>
            </a:r>
            <a:r>
              <a:rPr lang="en-GB" dirty="0" smtClean="0">
                <a:effectLst/>
                <a:latin typeface="Calibri" panose="020F0502020204030204" pitchFamily="34" charset="0"/>
              </a:rPr>
              <a:t>The purpose of this activity is to enable you to find out pupils’ existing knowledge, skills and attitudes towards mental</a:t>
            </a:r>
            <a:r>
              <a:rPr lang="en-GB" baseline="0" dirty="0" smtClean="0">
                <a:effectLst/>
                <a:latin typeface="Calibri" panose="020F0502020204030204" pitchFamily="34" charset="0"/>
              </a:rPr>
              <a:t> health</a:t>
            </a:r>
            <a:r>
              <a:rPr lang="en-GB" dirty="0" smtClean="0">
                <a:effectLst/>
                <a:latin typeface="Calibri" panose="020F0502020204030204" pitchFamily="34" charset="0"/>
              </a:rPr>
              <a:t>.  Pupils should work individually. Whilst they are working, do not prompt them in any way.  When complete, ensure pupils write their name at the top of their paper.  Collect in and check pupil responses, noting any </a:t>
            </a:r>
            <a:r>
              <a:rPr lang="en-GB" dirty="0" smtClean="0">
                <a:effectLst/>
              </a:rPr>
              <a:t>responses and any misconceptions that need addressing through the lesson.  Keep the papers - pupils will return to this activity at the end of the lesson and the results used to assess their learning.</a:t>
            </a:r>
          </a:p>
        </p:txBody>
      </p:sp>
      <p:sp>
        <p:nvSpPr>
          <p:cNvPr id="4" name="Slide Number Placeholder 3"/>
          <p:cNvSpPr>
            <a:spLocks noGrp="1"/>
          </p:cNvSpPr>
          <p:nvPr>
            <p:ph type="sldNum" sz="quarter" idx="10"/>
          </p:nvPr>
        </p:nvSpPr>
        <p:spPr/>
        <p:txBody>
          <a:bodyPr/>
          <a:lstStyle/>
          <a:p>
            <a:fld id="{567DB251-18AC-41D5-959F-F289AB917537}" type="slidenum">
              <a:rPr lang="en-GB" smtClean="0"/>
              <a:t>12</a:t>
            </a:fld>
            <a:endParaRPr lang="en-GB" dirty="0"/>
          </a:p>
        </p:txBody>
      </p:sp>
    </p:spTree>
    <p:extLst>
      <p:ext uri="{BB962C8B-B14F-4D97-AF65-F5344CB8AC3E}">
        <p14:creationId xmlns:p14="http://schemas.microsoft.com/office/powerpoint/2010/main" val="25398634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Learning objective and outcomes</a:t>
            </a:r>
            <a:endParaRPr lang="en-GB" b="1"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Introduce the learning objectives and outcomes, explaining that this lesson will explore what mental health means and the different ways in which we can take care of it.</a:t>
            </a: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13</a:t>
            </a:fld>
            <a:endParaRPr lang="en-GB" dirty="0"/>
          </a:p>
        </p:txBody>
      </p:sp>
    </p:spTree>
    <p:extLst>
      <p:ext uri="{BB962C8B-B14F-4D97-AF65-F5344CB8AC3E}">
        <p14:creationId xmlns:p14="http://schemas.microsoft.com/office/powerpoint/2010/main" val="30371514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What is mental health? (5- 10 mins)</a:t>
            </a:r>
            <a:endParaRPr lang="en-GB" b="1" dirty="0" smtClean="0"/>
          </a:p>
          <a:p>
            <a:r>
              <a:rPr lang="en-US" dirty="0" smtClean="0"/>
              <a:t>Display definitions of</a:t>
            </a:r>
            <a:r>
              <a:rPr lang="en-US" baseline="0" dirty="0" smtClean="0"/>
              <a:t> mental health </a:t>
            </a:r>
            <a:r>
              <a:rPr lang="en-US" dirty="0" smtClean="0"/>
              <a:t>around the classroom: </a:t>
            </a:r>
            <a:r>
              <a:rPr lang="en-US" b="0" u="none" dirty="0" smtClean="0"/>
              <a:t>Resource 1: </a:t>
            </a:r>
            <a:r>
              <a:rPr lang="en-US" b="0" i="1" u="none" dirty="0" smtClean="0"/>
              <a:t>Mental</a:t>
            </a:r>
            <a:r>
              <a:rPr lang="en-US" b="0" i="1" u="none" baseline="0" dirty="0" smtClean="0"/>
              <a:t> health definitions</a:t>
            </a:r>
            <a:r>
              <a:rPr lang="en-US" b="0" u="none" baseline="0" dirty="0" smtClean="0"/>
              <a:t>. Invite pupils to stand next to the definition they feel best sums up what mental health means to them.  Ask pupils to explain and give reasons for why they have decided to stand next to a particular definition.  </a:t>
            </a:r>
          </a:p>
          <a:p>
            <a:endParaRPr lang="en-US" b="0" u="none" baseline="0" dirty="0" smtClean="0"/>
          </a:p>
          <a:p>
            <a:r>
              <a:rPr lang="en-US" b="0" u="none" baseline="0" dirty="0" smtClean="0"/>
              <a:t>It may be useful for the class to come up with a shared definition of mental health as there is a lot of a confusion surrounding the term ‘mental health’.  You may wish to share the below definitions with the class.</a:t>
            </a:r>
          </a:p>
          <a:p>
            <a:endParaRPr lang="en-US" b="0" u="none" baseline="0" dirty="0" smtClean="0"/>
          </a:p>
          <a:p>
            <a:r>
              <a:rPr lang="en-US" b="1" u="none" baseline="0" dirty="0" smtClean="0"/>
              <a:t>The World Health Organisation </a:t>
            </a:r>
            <a:r>
              <a:rPr lang="en-US" b="0" u="none" baseline="0" dirty="0" smtClean="0"/>
              <a:t>describes mental health as being:</a:t>
            </a:r>
          </a:p>
          <a:p>
            <a:r>
              <a:rPr lang="en-US" b="0" i="1" u="none" baseline="0" dirty="0" smtClean="0"/>
              <a:t>‘A state of well-being in which every individual realises  his or her own potential, can cope with the normal stresses of life, can work productively and fruitfully, and is able to make a contribution to her or his community.’</a:t>
            </a:r>
            <a:endParaRPr lang="en-US" i="1" dirty="0" smtClean="0"/>
          </a:p>
          <a:p>
            <a:endParaRPr lang="en-US" b="1" i="1" baseline="0" dirty="0" smtClean="0"/>
          </a:p>
          <a:p>
            <a:r>
              <a:rPr lang="en-US" b="1" i="0" baseline="0" dirty="0" smtClean="0"/>
              <a:t>NHS England </a:t>
            </a:r>
            <a:r>
              <a:rPr lang="en-US" b="0" i="0" baseline="0" dirty="0" smtClean="0"/>
              <a:t>describes it as</a:t>
            </a:r>
          </a:p>
          <a:p>
            <a:r>
              <a:rPr lang="en-US" b="0" i="1" baseline="0" dirty="0" smtClean="0"/>
              <a:t>‘How we think, feel and behave’.</a:t>
            </a:r>
          </a:p>
          <a:p>
            <a:endParaRPr lang="en-US" b="0" i="1" baseline="0" dirty="0" smtClean="0"/>
          </a:p>
          <a:p>
            <a:endParaRPr lang="en-US" b="0" dirty="0" smtClean="0"/>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14</a:t>
            </a:fld>
            <a:endParaRPr lang="en-GB" dirty="0"/>
          </a:p>
        </p:txBody>
      </p:sp>
    </p:spTree>
    <p:extLst>
      <p:ext uri="{BB962C8B-B14F-4D97-AF65-F5344CB8AC3E}">
        <p14:creationId xmlns:p14="http://schemas.microsoft.com/office/powerpoint/2010/main" val="20582098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What is mental health? (5- 10 mins)</a:t>
            </a:r>
            <a:endParaRPr lang="en-GB" b="1" dirty="0" smtClean="0"/>
          </a:p>
          <a:p>
            <a:r>
              <a:rPr lang="en-GB" sz="1200" kern="1200" dirty="0" smtClean="0">
                <a:solidFill>
                  <a:schemeClr val="tx1"/>
                </a:solidFill>
                <a:effectLst/>
                <a:latin typeface="+mn-lt"/>
                <a:ea typeface="+mn-ea"/>
                <a:cs typeface="+mn-cs"/>
              </a:rPr>
              <a:t>Display Resource 1a: Mental health thermometer.  Explain that our mental health can be thought of as being on a scale that can move up or down, a bit like a thermometer.  Mental health can move anywhere up or down the thermometer, between being healthy or unwell.  We can all move along the scale at any time, but there are things that we can do to support us to stay in the healthy and coping areas. Sometimes, we may go in to the struggling or unwell areas. To support us with our mental health, we can put things in place to help us feel better and move out of the struggling or unwell areas.</a:t>
            </a:r>
          </a:p>
          <a:p>
            <a:endParaRPr lang="en-GB" sz="1200" i="1" kern="1200" dirty="0" smtClean="0">
              <a:solidFill>
                <a:schemeClr val="tx1"/>
              </a:solidFill>
              <a:effectLst/>
              <a:latin typeface="+mn-lt"/>
              <a:ea typeface="+mn-ea"/>
              <a:cs typeface="+mn-cs"/>
            </a:endParaRPr>
          </a:p>
          <a:p>
            <a:r>
              <a:rPr lang="en-GB" sz="1200" i="1" kern="1200" dirty="0" smtClean="0">
                <a:solidFill>
                  <a:schemeClr val="tx1"/>
                </a:solidFill>
                <a:effectLst/>
                <a:latin typeface="+mn-lt"/>
                <a:ea typeface="+mn-ea"/>
                <a:cs typeface="+mn-cs"/>
              </a:rPr>
              <a:t>Leave the thermometer on display through out the lesson. </a:t>
            </a:r>
          </a:p>
          <a:p>
            <a:endParaRPr lang="en-US" b="0" u="none" baseline="0" dirty="0" smtClean="0"/>
          </a:p>
          <a:p>
            <a:endParaRPr lang="en-US" b="1" i="1" baseline="0" dirty="0" smtClean="0"/>
          </a:p>
          <a:p>
            <a:endParaRPr lang="en-US" b="0" dirty="0" smtClean="0"/>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15</a:t>
            </a:fld>
            <a:endParaRPr lang="en-GB" dirty="0"/>
          </a:p>
        </p:txBody>
      </p:sp>
    </p:spTree>
    <p:extLst>
      <p:ext uri="{BB962C8B-B14F-4D97-AF65-F5344CB8AC3E}">
        <p14:creationId xmlns:p14="http://schemas.microsoft.com/office/powerpoint/2010/main" val="20582098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Class discussion (10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i="0" dirty="0" smtClean="0"/>
              <a:t>Display</a:t>
            </a:r>
            <a:r>
              <a:rPr lang="en-GB" i="0" baseline="0" dirty="0" smtClean="0"/>
              <a:t> a drawing of a person on a piece of flipchart paper (a stick-person is fine).  Discuss with the class how we know if someone feels good in their body (physical health) and their mind (mental health).  Write the pupils’ ideas around the body outline.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i="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i="0" baseline="0" dirty="0" smtClean="0"/>
              <a:t>Pupils might say things like: </a:t>
            </a:r>
            <a:r>
              <a:rPr lang="en-GB" i="1" baseline="0" dirty="0" smtClean="0"/>
              <a:t>they seem happy most of the time; can talk about they feel; take exercise; get out and about; skin and hair look fresh and glossy, look clean and tidy.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i="1"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i="0" baseline="0" dirty="0" smtClean="0"/>
              <a:t>Then discuss clues that might mean someone does not feel good in their body.  How do we know?  What about if someone does not feel good in their mind?  Are there similar clues?  Are we always able to tell how someone feels (physically or mentally)?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i="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i="0" baseline="0" dirty="0" smtClean="0"/>
              <a:t>Pupils might say things like: </a:t>
            </a:r>
            <a:r>
              <a:rPr lang="en-GB" i="1" baseline="0" dirty="0" smtClean="0"/>
              <a:t>they feel ill, are tired all the time, look sad, don’t have any get-up-and-go, skin looks pale or grey; need to take medicine.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i="1"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i="0" baseline="0" dirty="0" smtClean="0"/>
              <a:t>Explain that how a person looks or behaves can suggest how they are feeling (in their mind or body), but we cannot always tell – sometimes illness or ill-health is not obvious to others.</a:t>
            </a:r>
          </a:p>
        </p:txBody>
      </p:sp>
      <p:sp>
        <p:nvSpPr>
          <p:cNvPr id="4" name="Slide Number Placeholder 3"/>
          <p:cNvSpPr>
            <a:spLocks noGrp="1"/>
          </p:cNvSpPr>
          <p:nvPr>
            <p:ph type="sldNum" sz="quarter" idx="10"/>
          </p:nvPr>
        </p:nvSpPr>
        <p:spPr/>
        <p:txBody>
          <a:bodyPr/>
          <a:lstStyle/>
          <a:p>
            <a:fld id="{567DB251-18AC-41D5-959F-F289AB917537}" type="slidenum">
              <a:rPr lang="en-GB" smtClean="0"/>
              <a:t>16</a:t>
            </a:fld>
            <a:endParaRPr lang="en-GB" dirty="0"/>
          </a:p>
        </p:txBody>
      </p:sp>
    </p:spTree>
    <p:extLst>
      <p:ext uri="{BB962C8B-B14F-4D97-AF65-F5344CB8AC3E}">
        <p14:creationId xmlns:p14="http://schemas.microsoft.com/office/powerpoint/2010/main" val="18198388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Card Sort: activities for health (15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smtClean="0"/>
              <a:t>Working in small groups, pupils organise Resource 2a: </a:t>
            </a:r>
            <a:r>
              <a:rPr lang="en-GB" b="0" i="1" dirty="0" smtClean="0"/>
              <a:t>Activities for</a:t>
            </a:r>
            <a:r>
              <a:rPr lang="en-GB" b="0" i="1" baseline="0" dirty="0" smtClean="0"/>
              <a:t> health cards </a:t>
            </a:r>
            <a:r>
              <a:rPr lang="en-GB" b="0" i="0" baseline="0" dirty="0" smtClean="0"/>
              <a:t>under headings written on flipchart paper: things we should do ‘everyday’; ‘sometimes’; if there is a problem; rarely or not at all.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baseline="0" dirty="0" smtClean="0"/>
              <a:t>First, ask pupils to do this for physical health (looking after bodies).  Then ask them to repeat this activity, but this time considering mental health (looking after minds – feelings and emotions).  Pupils should place the cards according to what they consider to be a ‘best fit’.  For possible responses, see Resource 2b: </a:t>
            </a:r>
            <a:r>
              <a:rPr lang="en-GB" b="0" i="1" baseline="0" dirty="0" smtClean="0"/>
              <a:t>Activities for health cards – teacher guide.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1"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baseline="0" dirty="0" smtClean="0"/>
              <a:t>Compare pupils responses.  Draw out that taking care of our mental health is just as important as taking care of our physical health and that the two are closely linked; many of the activities that help people’s physical health also support their mental health.</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baseline="0" dirty="0" smtClean="0"/>
              <a:t>It may also be worth pointing out that in order for some people to maintain good health (physical or mental) there may be things they have to do every day, that other people may only do sometimes, e.g. taking medication.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p>
        </p:txBody>
      </p:sp>
      <p:sp>
        <p:nvSpPr>
          <p:cNvPr id="4" name="Slide Number Placeholder 3"/>
          <p:cNvSpPr>
            <a:spLocks noGrp="1"/>
          </p:cNvSpPr>
          <p:nvPr>
            <p:ph type="sldNum" sz="quarter" idx="10"/>
          </p:nvPr>
        </p:nvSpPr>
        <p:spPr/>
        <p:txBody>
          <a:bodyPr/>
          <a:lstStyle/>
          <a:p>
            <a:fld id="{567DB251-18AC-41D5-959F-F289AB917537}" type="slidenum">
              <a:rPr lang="en-GB" smtClean="0"/>
              <a:t>17</a:t>
            </a:fld>
            <a:endParaRPr lang="en-GB" dirty="0"/>
          </a:p>
        </p:txBody>
      </p:sp>
    </p:spTree>
    <p:extLst>
      <p:ext uri="{BB962C8B-B14F-4D97-AF65-F5344CB8AC3E}">
        <p14:creationId xmlns:p14="http://schemas.microsoft.com/office/powerpoint/2010/main" val="18198388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Mental health thermometer (10 mins)</a:t>
            </a:r>
          </a:p>
          <a:p>
            <a:r>
              <a:rPr lang="en-GB" sz="1200" kern="1200" dirty="0" smtClean="0">
                <a:solidFill>
                  <a:schemeClr val="tx1"/>
                </a:solidFill>
                <a:effectLst/>
                <a:latin typeface="+mn-lt"/>
                <a:ea typeface="+mn-ea"/>
                <a:cs typeface="+mn-cs"/>
              </a:rPr>
              <a:t>Provide pupils with copies of Resource 1a: </a:t>
            </a:r>
            <a:r>
              <a:rPr lang="en-GB" sz="1200" i="1" kern="1200" dirty="0" smtClean="0">
                <a:solidFill>
                  <a:schemeClr val="tx1"/>
                </a:solidFill>
                <a:effectLst/>
                <a:latin typeface="+mn-lt"/>
                <a:ea typeface="+mn-ea"/>
                <a:cs typeface="+mn-cs"/>
              </a:rPr>
              <a:t>Mental health thermometer</a:t>
            </a:r>
            <a:r>
              <a:rPr lang="en-GB" sz="1200" kern="1200" dirty="0" smtClean="0">
                <a:solidFill>
                  <a:schemeClr val="tx1"/>
                </a:solidFill>
                <a:effectLst/>
                <a:latin typeface="+mn-lt"/>
                <a:ea typeface="+mn-ea"/>
                <a:cs typeface="+mn-cs"/>
              </a:rPr>
              <a:t>. Recap that mental health can move anywhere along the scale but there are things that we can do to look after it to reduce chances of being in the unwell area.  </a:t>
            </a:r>
            <a:endParaRPr lang="en-GB" dirty="0" smtClean="0">
              <a:effectLst/>
            </a:endParaRPr>
          </a:p>
          <a:p>
            <a:r>
              <a:rPr lang="en-GB" sz="1200" kern="1200" dirty="0" smtClean="0">
                <a:solidFill>
                  <a:schemeClr val="tx1"/>
                </a:solidFill>
                <a:effectLst/>
                <a:latin typeface="+mn-lt"/>
                <a:ea typeface="+mn-ea"/>
                <a:cs typeface="+mn-cs"/>
              </a:rPr>
              <a:t>Read pupils the following scenario. This is provided for pupils on Resource 3: </a:t>
            </a:r>
            <a:r>
              <a:rPr lang="en-GB" sz="1200" i="1" kern="1200" dirty="0" smtClean="0">
                <a:solidFill>
                  <a:schemeClr val="tx1"/>
                </a:solidFill>
                <a:effectLst/>
                <a:latin typeface="+mn-lt"/>
                <a:ea typeface="+mn-ea"/>
                <a:cs typeface="+mn-cs"/>
              </a:rPr>
              <a:t>Jay’s story</a:t>
            </a:r>
            <a:r>
              <a:rPr lang="en-GB" sz="1200" kern="1200" dirty="0" smtClean="0">
                <a:solidFill>
                  <a:schemeClr val="tx1"/>
                </a:solidFill>
                <a:effectLst/>
                <a:latin typeface="+mn-lt"/>
                <a:ea typeface="+mn-ea"/>
                <a:cs typeface="+mn-cs"/>
              </a:rPr>
              <a:t>:</a:t>
            </a:r>
            <a:endParaRPr lang="en-GB" dirty="0" smtClean="0">
              <a:effectLst/>
            </a:endParaRPr>
          </a:p>
          <a:p>
            <a:r>
              <a:rPr lang="en-GB" sz="1200" b="1" kern="1200" dirty="0" smtClean="0">
                <a:solidFill>
                  <a:schemeClr val="tx1"/>
                </a:solidFill>
                <a:effectLst/>
                <a:latin typeface="+mn-lt"/>
                <a:ea typeface="+mn-ea"/>
                <a:cs typeface="+mn-cs"/>
              </a:rPr>
              <a:t>Jay enjoys drawing cartoons and skateboarding.  Jay is quiet and thoughtful, has good friends and likes school.  Mostly Jay feels generally happy, although like everyone, Jay has ups and downs.  </a:t>
            </a:r>
          </a:p>
          <a:p>
            <a:endParaRPr lang="en-GB" sz="1200" b="1" kern="1200" dirty="0" smtClean="0">
              <a:solidFill>
                <a:schemeClr val="tx1"/>
              </a:solidFill>
              <a:effectLst/>
              <a:latin typeface="+mn-lt"/>
              <a:ea typeface="+mn-ea"/>
              <a:cs typeface="+mn-cs"/>
            </a:endParaRPr>
          </a:p>
          <a:p>
            <a:r>
              <a:rPr lang="en-GB" sz="1200" b="1" kern="1200" dirty="0" smtClean="0">
                <a:solidFill>
                  <a:schemeClr val="tx1"/>
                </a:solidFill>
                <a:effectLst/>
                <a:latin typeface="+mn-lt"/>
                <a:ea typeface="+mn-ea"/>
                <a:cs typeface="+mn-cs"/>
              </a:rPr>
              <a:t>Jay has recently started feeling sad.  Most days the sadness seems to come and go, but some days it feels as though a dark cloud is gathering above and following Jay around all day.  Skateboarding takes Jay’s mind off it and when the feelings start to get stronger Jay draws a cartoon that shows the feelings and the cloud. </a:t>
            </a:r>
          </a:p>
          <a:p>
            <a:endParaRPr lang="en-GB" sz="1200" b="1" kern="1200" dirty="0" smtClean="0">
              <a:solidFill>
                <a:schemeClr val="tx1"/>
              </a:solidFill>
              <a:effectLst/>
              <a:latin typeface="+mn-lt"/>
              <a:ea typeface="+mn-ea"/>
              <a:cs typeface="+mn-cs"/>
            </a:endParaRPr>
          </a:p>
          <a:p>
            <a:r>
              <a:rPr lang="en-GB" sz="1200" b="1" kern="1200" dirty="0" smtClean="0">
                <a:solidFill>
                  <a:schemeClr val="tx1"/>
                </a:solidFill>
                <a:effectLst/>
                <a:latin typeface="+mn-lt"/>
                <a:ea typeface="+mn-ea"/>
                <a:cs typeface="+mn-cs"/>
              </a:rPr>
              <a:t>Jay feels very sad most of the time.  Every day when Jay wakes up, Jay feels the day ahead is just too much.  Everything feels grey and dark.  Jay is finding it hard to concentrate at school and some days doesn’t want to go to school at all.  Nothing seems enjoyable anymore, not even skateboarding!  Jay’s friends are worried.</a:t>
            </a:r>
          </a:p>
          <a:p>
            <a:endParaRPr lang="en-GB" sz="1200" b="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Pupils should plot Jay’s mental health on the thermometer, then suggest ways to strengthen Jay’s ability to cope, so that Jay can manage his wellbeing to avoid moving in to the struggling zone, and reduce his chances of being in the unwell area.</a:t>
            </a:r>
            <a:endParaRPr lang="en-GB" dirty="0" smtClean="0">
              <a:effectLst/>
            </a:endParaRPr>
          </a:p>
          <a:p>
            <a:r>
              <a:rPr lang="en-GB" sz="1200" b="1" kern="1200" dirty="0" smtClean="0">
                <a:solidFill>
                  <a:schemeClr val="tx1"/>
                </a:solidFill>
                <a:effectLst/>
                <a:latin typeface="+mn-lt"/>
                <a:ea typeface="+mn-ea"/>
                <a:cs typeface="+mn-cs"/>
              </a:rPr>
              <a:t>Support: </a:t>
            </a:r>
            <a:r>
              <a:rPr lang="en-GB" sz="1200" kern="1200" dirty="0" smtClean="0">
                <a:solidFill>
                  <a:schemeClr val="tx1"/>
                </a:solidFill>
                <a:effectLst/>
                <a:latin typeface="+mn-lt"/>
                <a:ea typeface="+mn-ea"/>
                <a:cs typeface="+mn-cs"/>
              </a:rPr>
              <a:t>pupils may need additional support for this activity, and can be supported by Resource 2a: </a:t>
            </a:r>
            <a:r>
              <a:rPr lang="en-GB" sz="1200" i="1" kern="1200" dirty="0" smtClean="0">
                <a:solidFill>
                  <a:schemeClr val="tx1"/>
                </a:solidFill>
                <a:effectLst/>
                <a:latin typeface="+mn-lt"/>
                <a:ea typeface="+mn-ea"/>
                <a:cs typeface="+mn-cs"/>
              </a:rPr>
              <a:t>Activities for health cards</a:t>
            </a:r>
            <a:endParaRPr lang="en-GB" dirty="0" smtClean="0">
              <a:effectLst/>
            </a:endParaRPr>
          </a:p>
          <a:p>
            <a:r>
              <a:rPr lang="en-GB" sz="1200" b="1" kern="1200" dirty="0" smtClean="0">
                <a:solidFill>
                  <a:schemeClr val="tx1"/>
                </a:solidFill>
                <a:effectLst/>
                <a:latin typeface="+mn-lt"/>
                <a:ea typeface="+mn-ea"/>
                <a:cs typeface="+mn-cs"/>
              </a:rPr>
              <a:t>Challenge: </a:t>
            </a:r>
            <a:r>
              <a:rPr lang="en-GB" sz="1200" kern="1200" dirty="0" smtClean="0">
                <a:solidFill>
                  <a:schemeClr val="tx1"/>
                </a:solidFill>
                <a:effectLst/>
                <a:latin typeface="+mn-lt"/>
                <a:ea typeface="+mn-ea"/>
                <a:cs typeface="+mn-cs"/>
              </a:rPr>
              <a:t>pupils work individually or in pairs</a:t>
            </a:r>
            <a:endParaRPr lang="en-GB" sz="1200" b="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18</a:t>
            </a:fld>
            <a:endParaRPr lang="en-GB" dirty="0"/>
          </a:p>
        </p:txBody>
      </p:sp>
    </p:spTree>
    <p:extLst>
      <p:ext uri="{BB962C8B-B14F-4D97-AF65-F5344CB8AC3E}">
        <p14:creationId xmlns:p14="http://schemas.microsoft.com/office/powerpoint/2010/main" val="20582098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Plenary and signposting support (5 mins)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dirty="0" smtClean="0"/>
              <a:t>Remind pupils that if they, or someone they know, does not feel good, help and support are available.  In the first instance and if possible, they should talk to a trusted adult (at home or school).  Advice can also be accessed at ChildLine: www.childline.org.uk, 0800 1111, including for mental health.  Ask pupils to show on the thermometer scale where seeking help and advice would be a good idea.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dirty="0" smtClean="0"/>
              <a:t>Invite pupils to consider one strategy from today’s lesson that they think they could use in their own lives, to support their own mental health and wellbeing.  Ask them to write it on a sticky note and to keep it as a reminder.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19</a:t>
            </a:fld>
            <a:endParaRPr lang="en-GB" dirty="0"/>
          </a:p>
        </p:txBody>
      </p:sp>
    </p:spTree>
    <p:extLst>
      <p:ext uri="{BB962C8B-B14F-4D97-AF65-F5344CB8AC3E}">
        <p14:creationId xmlns:p14="http://schemas.microsoft.com/office/powerpoint/2010/main" val="18198388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End-point assessment (5-10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i="0" dirty="0" smtClean="0"/>
              <a:t>Ask</a:t>
            </a:r>
            <a:r>
              <a:rPr lang="en-GB" i="0" baseline="0" dirty="0" smtClean="0"/>
              <a:t> pupils to revisit their mental health – first thoughts activity from the beginning of the lesson, amend it in the light of their new learning or add any further ideas or thoughts, words or images, using a different coloured pen or pencil or additional collage materials.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i="0" baseline="0" dirty="0" smtClean="0"/>
              <a:t>Image: https://pixabay.com/photos/artistic-bright-color-colored-2069/</a:t>
            </a:r>
            <a:endParaRPr lang="en-GB" i="0" dirty="0"/>
          </a:p>
        </p:txBody>
      </p:sp>
      <p:sp>
        <p:nvSpPr>
          <p:cNvPr id="4" name="Slide Number Placeholder 3"/>
          <p:cNvSpPr>
            <a:spLocks noGrp="1"/>
          </p:cNvSpPr>
          <p:nvPr>
            <p:ph type="sldNum" sz="quarter" idx="10"/>
          </p:nvPr>
        </p:nvSpPr>
        <p:spPr/>
        <p:txBody>
          <a:bodyPr/>
          <a:lstStyle/>
          <a:p>
            <a:fld id="{567DB251-18AC-41D5-959F-F289AB917537}" type="slidenum">
              <a:rPr lang="en-GB" smtClean="0"/>
              <a:t>20</a:t>
            </a:fld>
            <a:endParaRPr lang="en-GB" dirty="0"/>
          </a:p>
        </p:txBody>
      </p:sp>
    </p:spTree>
    <p:extLst>
      <p:ext uri="{BB962C8B-B14F-4D97-AF65-F5344CB8AC3E}">
        <p14:creationId xmlns:p14="http://schemas.microsoft.com/office/powerpoint/2010/main" val="18198388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smtClean="0">
                <a:ln>
                  <a:noFill/>
                </a:ln>
                <a:solidFill>
                  <a:prstClr val="black"/>
                </a:solidFill>
                <a:effectLst/>
                <a:uLnTx/>
                <a:uFillTx/>
                <a:latin typeface="+mn-lt"/>
                <a:ea typeface="+mn-ea"/>
                <a:cs typeface="+mn-cs"/>
              </a:rPr>
              <a:t>Teacher Notes – Extension activities</a:t>
            </a:r>
            <a:endParaRPr kumimoji="0" lang="en-GB" sz="1200" b="0" i="1" u="none" strike="noStrike" kern="1200" cap="none" spc="0" normalizeH="0" baseline="0" noProof="0" dirty="0" smtClean="0">
              <a:ln>
                <a:noFill/>
              </a:ln>
              <a:solidFill>
                <a:prstClr val="black"/>
              </a:solidFill>
              <a:effectLst/>
              <a:uLnTx/>
              <a:uFillTx/>
              <a:latin typeface="+mn-lt"/>
              <a:ea typeface="+mn-ea"/>
              <a:cs typeface="+mn-cs"/>
            </a:endParaRPr>
          </a:p>
          <a:p>
            <a:r>
              <a:rPr lang="en-GB" i="0" dirty="0" smtClean="0"/>
              <a:t>These activities</a:t>
            </a:r>
            <a:r>
              <a:rPr lang="en-GB" i="0" baseline="0" dirty="0" smtClean="0"/>
              <a:t> can be included if you have additional time in the lesson or afterwards, to challenge pupils who need to be stretched or for pupils who demonstrate a particular interest in this topic. </a:t>
            </a:r>
          </a:p>
          <a:p>
            <a:r>
              <a:rPr lang="en-GB" i="0" baseline="0" dirty="0" smtClean="0"/>
              <a:t>Pupils work in groups to compile a top tips checklist to help people take care of their mental health.  They could choose a specific audience to write for, such as other primary pupils, parents/grandparents or teachers.</a:t>
            </a:r>
          </a:p>
          <a:p>
            <a:endParaRPr lang="en-GB" i="0" baseline="0" dirty="0" smtClean="0"/>
          </a:p>
          <a:p>
            <a:r>
              <a:rPr lang="en-GB" i="0" baseline="0" dirty="0" smtClean="0"/>
              <a:t>These could be shared with the rest of the school community via the school website, class blog, in a school assembly, or form a display in a communal part of the building.  You might also include a selection of pupils’ ideas in the school prospectus or handbook so that parents can see the value placed on taking care of mental health within the school community.</a:t>
            </a:r>
          </a:p>
        </p:txBody>
      </p:sp>
      <p:sp>
        <p:nvSpPr>
          <p:cNvPr id="4" name="Slide Number Placeholder 3"/>
          <p:cNvSpPr>
            <a:spLocks noGrp="1"/>
          </p:cNvSpPr>
          <p:nvPr>
            <p:ph type="sldNum" sz="quarter" idx="10"/>
          </p:nvPr>
        </p:nvSpPr>
        <p:spPr/>
        <p:txBody>
          <a:bodyPr/>
          <a:lstStyle/>
          <a:p>
            <a:fld id="{567DB251-18AC-41D5-959F-F289AB917537}" type="slidenum">
              <a:rPr lang="en-GB" smtClean="0"/>
              <a:t>21</a:t>
            </a:fld>
            <a:endParaRPr lang="en-GB" dirty="0"/>
          </a:p>
        </p:txBody>
      </p:sp>
    </p:spTree>
    <p:extLst>
      <p:ext uri="{BB962C8B-B14F-4D97-AF65-F5344CB8AC3E}">
        <p14:creationId xmlns:p14="http://schemas.microsoft.com/office/powerpoint/2010/main" val="4048124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t>22/12/2020</a:t>
            </a:fld>
            <a:endParaRPr lang="en-GB" dirty="0"/>
          </a:p>
        </p:txBody>
      </p:sp>
      <p:sp>
        <p:nvSpPr>
          <p:cNvPr id="5" name="Footer Placeholder 4"/>
          <p:cNvSpPr>
            <a:spLocks noGrp="1"/>
          </p:cNvSpPr>
          <p:nvPr>
            <p:ph type="ftr" sz="quarter" idx="11"/>
          </p:nvPr>
        </p:nvSpPr>
        <p:spPr/>
        <p:txBody>
          <a:bodyPr/>
          <a:lstStyle/>
          <a:p>
            <a:r>
              <a:rPr lang="en-GB" dirty="0" smtClean="0"/>
              <a:t>© PSHE Association 2018   </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424268449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165499109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t>22/12/2020</a:t>
            </a:fld>
            <a:endParaRPr lang="en-GB" dirty="0"/>
          </a:p>
        </p:txBody>
      </p:sp>
      <p:sp>
        <p:nvSpPr>
          <p:cNvPr id="5" name="Footer Placeholder 4"/>
          <p:cNvSpPr>
            <a:spLocks noGrp="1"/>
          </p:cNvSpPr>
          <p:nvPr>
            <p:ph type="ftr" sz="quarter" idx="11"/>
          </p:nvPr>
        </p:nvSpPr>
        <p:spPr/>
        <p:txBody>
          <a:bodyPr/>
          <a:lstStyle/>
          <a:p>
            <a:r>
              <a:rPr lang="en-GB" dirty="0" smtClean="0"/>
              <a:t>© PSHE Association 2018   </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0344539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t>22/12/2020</a:t>
            </a:fld>
            <a:endParaRPr lang="en-GB" dirty="0"/>
          </a:p>
        </p:txBody>
      </p:sp>
      <p:sp>
        <p:nvSpPr>
          <p:cNvPr id="6" name="Footer Placeholder 5"/>
          <p:cNvSpPr>
            <a:spLocks noGrp="1"/>
          </p:cNvSpPr>
          <p:nvPr>
            <p:ph type="ftr" sz="quarter" idx="11"/>
          </p:nvPr>
        </p:nvSpPr>
        <p:spPr/>
        <p:txBody>
          <a:bodyPr/>
          <a:lstStyle/>
          <a:p>
            <a:r>
              <a:rPr lang="en-GB" dirty="0" smtClean="0"/>
              <a:t>© PSHE Association 2018   </a:t>
            </a:r>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t>22/12/2020</a:t>
            </a:fld>
            <a:endParaRPr lang="en-GB" dirty="0"/>
          </a:p>
        </p:txBody>
      </p:sp>
      <p:sp>
        <p:nvSpPr>
          <p:cNvPr id="8" name="Footer Placeholder 7"/>
          <p:cNvSpPr>
            <a:spLocks noGrp="1"/>
          </p:cNvSpPr>
          <p:nvPr>
            <p:ph type="ftr" sz="quarter" idx="11"/>
          </p:nvPr>
        </p:nvSpPr>
        <p:spPr/>
        <p:txBody>
          <a:bodyPr/>
          <a:lstStyle/>
          <a:p>
            <a:r>
              <a:rPr lang="en-GB" dirty="0" smtClean="0"/>
              <a:t>© PSHE Association 2018   </a:t>
            </a:r>
            <a:endParaRPr lang="en-GB" dirty="0"/>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t>22/12/2020</a:t>
            </a:fld>
            <a:endParaRPr lang="en-GB" dirty="0"/>
          </a:p>
        </p:txBody>
      </p:sp>
      <p:sp>
        <p:nvSpPr>
          <p:cNvPr id="4" name="Footer Placeholder 3"/>
          <p:cNvSpPr>
            <a:spLocks noGrp="1"/>
          </p:cNvSpPr>
          <p:nvPr>
            <p:ph type="ftr" sz="quarter" idx="11"/>
          </p:nvPr>
        </p:nvSpPr>
        <p:spPr/>
        <p:txBody>
          <a:bodyPr/>
          <a:lstStyle/>
          <a:p>
            <a:r>
              <a:rPr lang="en-GB" dirty="0" smtClean="0"/>
              <a:t>© PSHE Association 2018   </a:t>
            </a:r>
            <a:endParaRPr lang="en-GB" dirty="0"/>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smtClean="0"/>
              <a:t>© PSHE Association 2018   </a:t>
            </a:r>
            <a:endParaRPr lang="en-GB" dirty="0"/>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t>22/12/2020</a:t>
            </a:fld>
            <a:endParaRPr lang="en-GB" dirty="0"/>
          </a:p>
        </p:txBody>
      </p:sp>
      <p:sp>
        <p:nvSpPr>
          <p:cNvPr id="6" name="Footer Placeholder 5"/>
          <p:cNvSpPr>
            <a:spLocks noGrp="1"/>
          </p:cNvSpPr>
          <p:nvPr>
            <p:ph type="ftr" sz="quarter" idx="11"/>
          </p:nvPr>
        </p:nvSpPr>
        <p:spPr/>
        <p:txBody>
          <a:bodyPr/>
          <a:lstStyle/>
          <a:p>
            <a:r>
              <a:rPr lang="en-GB" dirty="0" smtClean="0"/>
              <a:t>© PSHE Association 2018   </a:t>
            </a:r>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t>22/12/2020</a:t>
            </a:fld>
            <a:endParaRPr lang="en-GB" dirty="0"/>
          </a:p>
        </p:txBody>
      </p:sp>
      <p:sp>
        <p:nvSpPr>
          <p:cNvPr id="6" name="Footer Placeholder 5"/>
          <p:cNvSpPr>
            <a:spLocks noGrp="1"/>
          </p:cNvSpPr>
          <p:nvPr>
            <p:ph type="ftr" sz="quarter" idx="11"/>
          </p:nvPr>
        </p:nvSpPr>
        <p:spPr/>
        <p:txBody>
          <a:bodyPr/>
          <a:lstStyle/>
          <a:p>
            <a:r>
              <a:rPr lang="en-GB" dirty="0" smtClean="0"/>
              <a:t>© PSHE Association 2018   </a:t>
            </a:r>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t>22/12/2020</a:t>
            </a:fld>
            <a:endParaRPr lang="en-GB" dirty="0"/>
          </a:p>
        </p:txBody>
      </p:sp>
      <p:sp>
        <p:nvSpPr>
          <p:cNvPr id="5" name="Footer Placeholder 4"/>
          <p:cNvSpPr>
            <a:spLocks noGrp="1"/>
          </p:cNvSpPr>
          <p:nvPr>
            <p:ph type="ftr" sz="quarter" idx="11"/>
          </p:nvPr>
        </p:nvSpPr>
        <p:spPr/>
        <p:txBody>
          <a:bodyPr/>
          <a:lstStyle/>
          <a:p>
            <a:r>
              <a:rPr lang="en-GB" dirty="0" smtClean="0"/>
              <a:t>© PSHE Association 2018   </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t>22/12/2020</a:t>
            </a:fld>
            <a:endParaRPr lang="en-GB" dirty="0"/>
          </a:p>
        </p:txBody>
      </p:sp>
      <p:sp>
        <p:nvSpPr>
          <p:cNvPr id="5" name="Footer Placeholder 4"/>
          <p:cNvSpPr>
            <a:spLocks noGrp="1"/>
          </p:cNvSpPr>
          <p:nvPr>
            <p:ph type="ftr" sz="quarter" idx="11"/>
          </p:nvPr>
        </p:nvSpPr>
        <p:spPr/>
        <p:txBody>
          <a:bodyPr/>
          <a:lstStyle/>
          <a:p>
            <a:r>
              <a:rPr lang="en-GB" dirty="0" smtClean="0"/>
              <a:t>© PSHE Association 2018   </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71142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smtClean="0"/>
              <a:t>© PSHE Association 2018   </a:t>
            </a:r>
            <a:endParaRPr lang="en-GB" dirty="0"/>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pshe-association.org.uk/system/files/Mental%20Health%20guidance%20online%20version%20(Updated%20for%202019)_0.pdf"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1.png"/><Relationship Id="rId7" Type="http://schemas.openxmlformats.org/officeDocument/2006/relationships/hyperlink" Target="http://www.pshe-association.org.uk/"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24.jpeg"/></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hyperlink" Target="http://www.childline.org.uk/" TargetMode="External"/><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4" name="Picture 13">
            <a:hlinkClick r:id="rId3"/>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11831" y="2366090"/>
            <a:ext cx="2957605" cy="4183667"/>
          </a:xfrm>
          <a:prstGeom prst="rect">
            <a:avLst/>
          </a:prstGeom>
          <a:ln>
            <a:noFill/>
          </a:ln>
          <a:effectLst>
            <a:outerShdw blurRad="292100" dist="139700" dir="2700000" algn="tl" rotWithShape="0">
              <a:srgbClr val="333333">
                <a:alpha val="65000"/>
              </a:srgbClr>
            </a:outerShdw>
          </a:effectLst>
        </p:spPr>
      </p:pic>
      <p:sp>
        <p:nvSpPr>
          <p:cNvPr id="17" name="TextBox 16"/>
          <p:cNvSpPr txBox="1"/>
          <p:nvPr/>
        </p:nvSpPr>
        <p:spPr>
          <a:xfrm>
            <a:off x="0" y="4547194"/>
            <a:ext cx="9052560" cy="1754326"/>
          </a:xfrm>
          <a:prstGeom prst="rect">
            <a:avLst/>
          </a:prstGeom>
          <a:noFill/>
        </p:spPr>
        <p:txBody>
          <a:bodyPr wrap="square" rtlCol="0">
            <a:spAutoFit/>
          </a:bodyPr>
          <a:lstStyle/>
          <a:p>
            <a:pPr algn="ctr"/>
            <a:r>
              <a:rPr lang="en-GB" sz="36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Year 5/6</a:t>
            </a:r>
          </a:p>
          <a:p>
            <a:pPr algn="ctr"/>
            <a:r>
              <a:rPr lang="en-GB" sz="36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Lesson 1: Mental health and</a:t>
            </a:r>
          </a:p>
          <a:p>
            <a:pPr algn="ctr"/>
            <a:r>
              <a:rPr lang="en-GB" sz="36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 </a:t>
            </a:r>
            <a:r>
              <a:rPr lang="en-GB" sz="36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      keeping well</a:t>
            </a:r>
            <a:endParaRPr lang="en-GB" sz="3600" dirty="0" smtClean="0">
              <a:solidFill>
                <a:schemeClr val="bg1">
                  <a:lumMod val="50000"/>
                </a:schemeClr>
              </a:solidFill>
              <a:latin typeface="Lucida Console" panose="020B0609040504020204" pitchFamily="49" charset="0"/>
            </a:endParaRPr>
          </a:p>
        </p:txBody>
      </p:sp>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p:nvSpPr>
        <p:spPr>
          <a:xfrm>
            <a:off x="629920" y="2600960"/>
            <a:ext cx="7451528" cy="1754326"/>
          </a:xfrm>
          <a:prstGeom prst="rect">
            <a:avLst/>
          </a:prstGeom>
          <a:solidFill>
            <a:srgbClr val="95519E"/>
          </a:solidFill>
        </p:spPr>
        <p:txBody>
          <a:bodyPr wrap="square" rtlCol="0">
            <a:spAutoFit/>
          </a:bodyPr>
          <a:lstStyle/>
          <a:p>
            <a:pPr algn="ctr"/>
            <a:r>
              <a:rPr lang="en-GB" sz="36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Mental health and emotional wellbeing</a:t>
            </a:r>
          </a:p>
          <a:p>
            <a:pPr algn="ctr"/>
            <a:r>
              <a:rPr lang="en-GB" sz="36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KS2</a:t>
            </a:r>
            <a:endParaRPr lang="en-GB" sz="36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2" name="Footer Placeholder 1"/>
          <p:cNvSpPr>
            <a:spLocks noGrp="1"/>
          </p:cNvSpPr>
          <p:nvPr>
            <p:ph type="ftr" sz="quarter" idx="4294967295"/>
          </p:nvPr>
        </p:nvSpPr>
        <p:spPr>
          <a:xfrm>
            <a:off x="0" y="6558386"/>
            <a:ext cx="12192000" cy="307975"/>
          </a:xfrm>
        </p:spPr>
        <p:txBody>
          <a:bodyPr/>
          <a:lstStyle/>
          <a:p>
            <a:r>
              <a:rPr lang="en-GB" dirty="0">
                <a:solidFill>
                  <a:schemeClr val="bg1"/>
                </a:solidFill>
              </a:rPr>
              <a:t>© PSHE Association </a:t>
            </a:r>
            <a:r>
              <a:rPr lang="en-GB" dirty="0" smtClean="0">
                <a:solidFill>
                  <a:schemeClr val="bg1"/>
                </a:solidFill>
              </a:rPr>
              <a:t>2018 </a:t>
            </a:r>
            <a:r>
              <a:rPr lang="en-GB" dirty="0">
                <a:solidFill>
                  <a:schemeClr val="bg1"/>
                </a:solidFill>
              </a:rPr>
              <a:t>	</a:t>
            </a:r>
            <a:r>
              <a:rPr lang="en-GB" dirty="0"/>
              <a:t> </a:t>
            </a:r>
          </a:p>
        </p:txBody>
      </p:sp>
      <p:sp>
        <p:nvSpPr>
          <p:cNvPr id="7" name="Cloud Callout 6"/>
          <p:cNvSpPr/>
          <p:nvPr/>
        </p:nvSpPr>
        <p:spPr>
          <a:xfrm>
            <a:off x="5909731" y="195939"/>
            <a:ext cx="3697080" cy="1932775"/>
          </a:xfrm>
          <a:prstGeom prst="cloudCallout">
            <a:avLst>
              <a:gd name="adj1" fmla="val 43850"/>
              <a:gd name="adj2" fmla="val 70087"/>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smtClean="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endPar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endParaRP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7393" y="363207"/>
            <a:ext cx="1814538" cy="1024390"/>
          </a:xfrm>
          <a:prstGeom prst="rect">
            <a:avLst/>
          </a:prstGeom>
        </p:spPr>
      </p:pic>
      <p:sp>
        <p:nvSpPr>
          <p:cNvPr id="13" name="TextBox 12"/>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240138" y="412779"/>
            <a:ext cx="2231091" cy="2075646"/>
          </a:xfrm>
          <a:prstGeom prst="rect">
            <a:avLst/>
          </a:prstGeom>
        </p:spPr>
      </p:pic>
    </p:spTree>
    <p:extLst>
      <p:ext uri="{BB962C8B-B14F-4D97-AF65-F5344CB8AC3E}">
        <p14:creationId xmlns:p14="http://schemas.microsoft.com/office/powerpoint/2010/main" val="17518267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pPr/>
              <a:t>2</a:t>
            </a:fld>
            <a:endParaRPr lang="en-GB" dirty="0"/>
          </a:p>
        </p:txBody>
      </p:sp>
      <p:sp>
        <p:nvSpPr>
          <p:cNvPr id="3" name="TextBox 2"/>
          <p:cNvSpPr txBox="1"/>
          <p:nvPr/>
        </p:nvSpPr>
        <p:spPr>
          <a:xfrm>
            <a:off x="434893" y="515456"/>
            <a:ext cx="9177913" cy="830997"/>
          </a:xfrm>
          <a:prstGeom prst="rect">
            <a:avLst/>
          </a:prstGeom>
          <a:solidFill>
            <a:srgbClr val="95519E"/>
          </a:solidFill>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Using this PowerPoint</a:t>
            </a:r>
            <a:endPar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5" name="TextBox 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6" name="TextBox 5"/>
          <p:cNvSpPr txBox="1"/>
          <p:nvPr/>
        </p:nvSpPr>
        <p:spPr>
          <a:xfrm>
            <a:off x="434893" y="1403653"/>
            <a:ext cx="11246384" cy="4893647"/>
          </a:xfrm>
          <a:prstGeom prst="rect">
            <a:avLst/>
          </a:prstGeom>
          <a:noFill/>
        </p:spPr>
        <p:txBody>
          <a:bodyPr wrap="square" rtlCol="0">
            <a:spAutoFit/>
          </a:bodyPr>
          <a:lstStyle/>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Teacher slides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(purple)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provide key information regarding lesson preparation</a:t>
            </a:r>
          </a:p>
          <a:p>
            <a:pPr marL="514350" indent="-514350">
              <a:lnSpc>
                <a:spcPct val="150000"/>
              </a:lnSpc>
              <a:buAutoNum type="romanLcParenBoth"/>
            </a:pPr>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marL="514350" indent="-514350">
              <a:lnSpc>
                <a:spcPct val="150000"/>
              </a:lnSpc>
              <a:buAutoNum type="romanLcParenBoth"/>
            </a:pP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pPr>
              <a:lnSpc>
                <a:spcPct val="150000"/>
              </a:lnSpc>
            </a:pP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Ensure that you select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U</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se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P</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resenter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V</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iew’ under the ‘Slide Show’ tab – this will allow you to preview the teaching notes on your monitor while the main presentation is displayed on a screen/smartboard.</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0" name="Footer Placeholder 1"/>
          <p:cNvSpPr txBox="1">
            <a:spLocks/>
          </p:cNvSpPr>
          <p:nvPr/>
        </p:nvSpPr>
        <p:spPr>
          <a:xfrm>
            <a:off x="0" y="6569537"/>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8438" y="5257739"/>
            <a:ext cx="1603562" cy="1491838"/>
          </a:xfrm>
          <a:prstGeom prst="rect">
            <a:avLst/>
          </a:prstGeom>
        </p:spPr>
      </p:pic>
    </p:spTree>
    <p:extLst>
      <p:ext uri="{BB962C8B-B14F-4D97-AF65-F5344CB8AC3E}">
        <p14:creationId xmlns:p14="http://schemas.microsoft.com/office/powerpoint/2010/main" val="3388793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4489547">
            <a:off x="9938657" y="3310406"/>
            <a:ext cx="1966668" cy="1660913"/>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50099">
            <a:off x="6386645" y="4148281"/>
            <a:ext cx="1966668" cy="1660913"/>
          </a:xfrm>
          <a:prstGeom prst="rect">
            <a:avLst/>
          </a:prstGeom>
        </p:spPr>
      </p:pic>
      <p:sp>
        <p:nvSpPr>
          <p:cNvPr id="2" name="Slide Number Placeholder 1"/>
          <p:cNvSpPr>
            <a:spLocks noGrp="1"/>
          </p:cNvSpPr>
          <p:nvPr>
            <p:ph type="sldNum" sz="quarter" idx="12"/>
          </p:nvPr>
        </p:nvSpPr>
        <p:spPr/>
        <p:txBody>
          <a:bodyPr/>
          <a:lstStyle/>
          <a:p>
            <a:fld id="{2D651D86-383D-45DB-A701-76B5BFCFE28F}" type="slidenum">
              <a:rPr lang="en-GB" smtClean="0"/>
              <a:pPr/>
              <a:t>3</a:t>
            </a:fld>
            <a:endParaRPr lang="en-GB" dirty="0"/>
          </a:p>
        </p:txBody>
      </p:sp>
      <p:sp>
        <p:nvSpPr>
          <p:cNvPr id="3" name="TextBox 2"/>
          <p:cNvSpPr txBox="1"/>
          <p:nvPr/>
        </p:nvSpPr>
        <p:spPr>
          <a:xfrm>
            <a:off x="408980" y="356720"/>
            <a:ext cx="9177913" cy="830997"/>
          </a:xfrm>
          <a:prstGeom prst="rect">
            <a:avLst/>
          </a:prstGeom>
          <a:solidFill>
            <a:srgbClr val="95519E"/>
          </a:solidFill>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Challenge and support</a:t>
            </a:r>
            <a:endParaRPr lang="en-GB" sz="4800" strike="sngStrike"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4" name="TextBox 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5" name="TextBox 4"/>
          <p:cNvSpPr txBox="1"/>
          <p:nvPr/>
        </p:nvSpPr>
        <p:spPr>
          <a:xfrm>
            <a:off x="605868" y="1535587"/>
            <a:ext cx="5352510" cy="5262979"/>
          </a:xfrm>
          <a:prstGeom prst="rect">
            <a:avLst/>
          </a:prstGeom>
          <a:noFill/>
        </p:spPr>
        <p:txBody>
          <a:bodyPr wrap="square" rtlCol="0">
            <a:spAutoFit/>
          </a:bodyPr>
          <a:lstStyle/>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Challenge activities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Support activities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l="59958" b="29919"/>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r>
              <a:rPr lang="en-GB" dirty="0" smtClean="0">
                <a:latin typeface="League Spartan" panose="00000800000000000000" pitchFamily="50" charset="0"/>
              </a:rPr>
              <a:t>Challenge</a:t>
            </a:r>
            <a:endParaRPr lang="en-GB" dirty="0">
              <a:latin typeface="League Spartan" panose="00000800000000000000" pitchFamily="50" charset="0"/>
            </a:endParaRPr>
          </a:p>
        </p:txBody>
      </p:sp>
      <p:sp>
        <p:nvSpPr>
          <p:cNvPr id="12" name="TextBox 11"/>
          <p:cNvSpPr txBox="1"/>
          <p:nvPr/>
        </p:nvSpPr>
        <p:spPr>
          <a:xfrm rot="1567822">
            <a:off x="10305885" y="4049209"/>
            <a:ext cx="1386585" cy="375666"/>
          </a:xfrm>
          <a:prstGeom prst="rect">
            <a:avLst/>
          </a:prstGeom>
          <a:noFill/>
        </p:spPr>
        <p:txBody>
          <a:bodyPr wrap="square" rtlCol="0">
            <a:spAutoFit/>
          </a:bodyPr>
          <a:lstStyle/>
          <a:p>
            <a:r>
              <a:rPr lang="en-GB" dirty="0" smtClean="0">
                <a:latin typeface="League Spartan" panose="00000800000000000000" pitchFamily="50" charset="0"/>
              </a:rPr>
              <a:t>Support</a:t>
            </a:r>
            <a:endParaRPr lang="en-GB" dirty="0">
              <a:latin typeface="League Spartan" panose="00000800000000000000" pitchFamily="50" charset="0"/>
            </a:endParaRPr>
          </a:p>
        </p:txBody>
      </p:sp>
      <p:sp>
        <p:nvSpPr>
          <p:cNvPr id="13" name="Footer Placeholder 1"/>
          <p:cNvSpPr txBox="1">
            <a:spLocks/>
          </p:cNvSpPr>
          <p:nvPr/>
        </p:nvSpPr>
        <p:spPr>
          <a:xfrm>
            <a:off x="0" y="6387150"/>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sp>
        <p:nvSpPr>
          <p:cNvPr id="17" name="TextBox 16"/>
          <p:cNvSpPr txBox="1"/>
          <p:nvPr/>
        </p:nvSpPr>
        <p:spPr>
          <a:xfrm>
            <a:off x="6412422" y="1532883"/>
            <a:ext cx="5291914" cy="1200329"/>
          </a:xfrm>
          <a:prstGeom prst="rect">
            <a:avLst/>
          </a:prstGeom>
          <a:noFill/>
        </p:spPr>
        <p:txBody>
          <a:bodyPr wrap="square" rtlCol="0">
            <a:spAutoFit/>
          </a:bodyPr>
          <a:lstStyle/>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Look for the logo on the 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See delivery notes for details of the activities.</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588438" y="5257739"/>
            <a:ext cx="1603562" cy="1491838"/>
          </a:xfrm>
          <a:prstGeom prst="rect">
            <a:avLst/>
          </a:prstGeom>
        </p:spPr>
      </p:pic>
    </p:spTree>
    <p:extLst>
      <p:ext uri="{BB962C8B-B14F-4D97-AF65-F5344CB8AC3E}">
        <p14:creationId xmlns:p14="http://schemas.microsoft.com/office/powerpoint/2010/main" val="24284863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764636" y="1595119"/>
            <a:ext cx="9893203" cy="3785652"/>
          </a:xfrm>
          <a:prstGeom prst="rect">
            <a:avLst/>
          </a:prstGeom>
          <a:noFill/>
        </p:spPr>
        <p:txBody>
          <a:bodyPr wrap="square" rtlCol="0">
            <a:spAutoFit/>
          </a:bodyPr>
          <a:lstStyle/>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This is the first in a series of three KS2 lessons for Year 5 or 6, exploring mental health and wellbeing.</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This first lesson builds on learning from lower KS2 about different feelings and emotions and shifts the focus to ‘mental health’ – what we mean by this and how we look after it.</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Neither this, nor any of the other lessons, is designed to be taught in isolation, but should always form part of a planned, developmental PSHE education programme.</a:t>
            </a:r>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Slide Number Placeholder 4"/>
          <p:cNvSpPr>
            <a:spLocks noGrp="1"/>
          </p:cNvSpPr>
          <p:nvPr>
            <p:ph type="sldNum" sz="quarter" idx="12"/>
          </p:nvPr>
        </p:nvSpPr>
        <p:spPr/>
        <p:txBody>
          <a:bodyPr/>
          <a:lstStyle/>
          <a:p>
            <a:fld id="{2D651D86-383D-45DB-A701-76B5BFCFE28F}" type="slidenum">
              <a:rPr lang="en-GB" smtClean="0"/>
              <a:t>4</a:t>
            </a:fld>
            <a:endParaRPr lang="en-GB" dirty="0"/>
          </a:p>
        </p:txBody>
      </p:sp>
      <p:sp>
        <p:nvSpPr>
          <p:cNvPr id="4" name="Footer Placeholder 3"/>
          <p:cNvSpPr>
            <a:spLocks noGrp="1"/>
          </p:cNvSpPr>
          <p:nvPr>
            <p:ph type="ftr" sz="quarter" idx="4294967295"/>
          </p:nvPr>
        </p:nvSpPr>
        <p:spPr>
          <a:xfrm>
            <a:off x="0" y="6450177"/>
            <a:ext cx="12192000" cy="307975"/>
          </a:xfrm>
        </p:spPr>
        <p:txBody>
          <a:bodyPr/>
          <a:lstStyle/>
          <a:p>
            <a:r>
              <a:rPr lang="en-GB" dirty="0" smtClean="0">
                <a:solidFill>
                  <a:schemeClr val="bg1"/>
                </a:solidFill>
              </a:rPr>
              <a:t>© PSHE Association 2018 	 </a:t>
            </a:r>
            <a:endParaRPr lang="en-GB" dirty="0">
              <a:solidFill>
                <a:schemeClr val="bg1"/>
              </a:solidFill>
            </a:endParaRPr>
          </a:p>
        </p:txBody>
      </p:sp>
      <p:sp>
        <p:nvSpPr>
          <p:cNvPr id="12" name="TextBox 11"/>
          <p:cNvSpPr txBox="1"/>
          <p:nvPr/>
        </p:nvSpPr>
        <p:spPr>
          <a:xfrm>
            <a:off x="764637" y="380604"/>
            <a:ext cx="3155553" cy="830997"/>
          </a:xfrm>
          <a:prstGeom prst="rect">
            <a:avLst/>
          </a:prstGeom>
          <a:solidFill>
            <a:srgbClr val="95519E"/>
          </a:solidFill>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Context</a:t>
            </a:r>
            <a:endPar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8438" y="5257739"/>
            <a:ext cx="1603562" cy="1491838"/>
          </a:xfrm>
          <a:prstGeom prst="rect">
            <a:avLst/>
          </a:prstGeom>
        </p:spPr>
      </p:pic>
    </p:spTree>
    <p:extLst>
      <p:ext uri="{BB962C8B-B14F-4D97-AF65-F5344CB8AC3E}">
        <p14:creationId xmlns:p14="http://schemas.microsoft.com/office/powerpoint/2010/main" val="4855739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TextBox 16"/>
          <p:cNvSpPr txBox="1"/>
          <p:nvPr/>
        </p:nvSpPr>
        <p:spPr>
          <a:xfrm>
            <a:off x="467481" y="1554526"/>
            <a:ext cx="11200242" cy="4154984"/>
          </a:xfrm>
          <a:prstGeom prst="rect">
            <a:avLst/>
          </a:prstGeom>
          <a:noFill/>
        </p:spPr>
        <p:txBody>
          <a:bodyPr wrap="square" rtlCol="0">
            <a:spAutoFit/>
          </a:bodyPr>
          <a:lstStyle/>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For pupils in KS2, we suggest using the terms ‘feelings’ and ‘emotions’ interchangeably as their definition is similar, but for your own subject knowledge these words can be defined as:</a:t>
            </a:r>
          </a:p>
          <a:p>
            <a:endParaRPr lang="en-US" sz="2400" b="1"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Emotion: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a strong feeling deriving from one’s circumstances, mood, or relationships with others; an instinctive or intuitive feeling as distinguished from reasoning or knowledge</a:t>
            </a:r>
          </a:p>
          <a:p>
            <a:endParaRPr lang="en-US" sz="2400" b="1"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Feeling: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an emotional state or reaction, an idea or belief, especially a vague or irrational one, or the adjective </a:t>
            </a:r>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feeling: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showing emotion or sensitivity</a:t>
            </a:r>
            <a:endPar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Slide Number Placeholder 4"/>
          <p:cNvSpPr>
            <a:spLocks noGrp="1"/>
          </p:cNvSpPr>
          <p:nvPr>
            <p:ph type="sldNum" sz="quarter" idx="12"/>
          </p:nvPr>
        </p:nvSpPr>
        <p:spPr/>
        <p:txBody>
          <a:bodyPr/>
          <a:lstStyle/>
          <a:p>
            <a:fld id="{2D651D86-383D-45DB-A701-76B5BFCFE28F}" type="slidenum">
              <a:rPr lang="en-GB" smtClean="0"/>
              <a:t>5</a:t>
            </a:fld>
            <a:endParaRPr lang="en-GB" dirty="0"/>
          </a:p>
        </p:txBody>
      </p:sp>
      <p:sp>
        <p:nvSpPr>
          <p:cNvPr id="4" name="Footer Placeholder 3"/>
          <p:cNvSpPr>
            <a:spLocks noGrp="1"/>
          </p:cNvSpPr>
          <p:nvPr>
            <p:ph type="ftr" sz="quarter" idx="4294967295"/>
          </p:nvPr>
        </p:nvSpPr>
        <p:spPr>
          <a:xfrm>
            <a:off x="219469" y="6397026"/>
            <a:ext cx="12192000" cy="307975"/>
          </a:xfrm>
        </p:spPr>
        <p:txBody>
          <a:bodyPr/>
          <a:lstStyle/>
          <a:p>
            <a:r>
              <a:rPr lang="en-GB" dirty="0" smtClean="0">
                <a:solidFill>
                  <a:schemeClr val="bg1"/>
                </a:solidFill>
              </a:rPr>
              <a:t>© PSHE Association 2018 	 </a:t>
            </a:r>
            <a:endParaRPr lang="en-GB" dirty="0">
              <a:solidFill>
                <a:schemeClr val="bg1"/>
              </a:solidFill>
            </a:endParaRPr>
          </a:p>
        </p:txBody>
      </p:sp>
      <p:sp>
        <p:nvSpPr>
          <p:cNvPr id="12" name="TextBox 11"/>
          <p:cNvSpPr txBox="1"/>
          <p:nvPr/>
        </p:nvSpPr>
        <p:spPr>
          <a:xfrm>
            <a:off x="467481" y="401437"/>
            <a:ext cx="9284346" cy="769441"/>
          </a:xfrm>
          <a:prstGeom prst="rect">
            <a:avLst/>
          </a:prstGeom>
          <a:solidFill>
            <a:srgbClr val="95519E"/>
          </a:solidFill>
        </p:spPr>
        <p:txBody>
          <a:bodyPr wrap="square" rtlCol="0">
            <a:spAutoFit/>
          </a:bodyPr>
          <a:lstStyle/>
          <a:p>
            <a:r>
              <a:rPr lang="en-GB" sz="44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Developing subject  knowledge</a:t>
            </a:r>
            <a:endParaRPr lang="en-GB" sz="4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8438" y="5257739"/>
            <a:ext cx="1603562" cy="1491838"/>
          </a:xfrm>
          <a:prstGeom prst="rect">
            <a:avLst/>
          </a:prstGeom>
        </p:spPr>
      </p:pic>
    </p:spTree>
    <p:extLst>
      <p:ext uri="{BB962C8B-B14F-4D97-AF65-F5344CB8AC3E}">
        <p14:creationId xmlns:p14="http://schemas.microsoft.com/office/powerpoint/2010/main" val="22756951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99697"/>
            <a:ext cx="0" cy="6658303"/>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94201" y="1256486"/>
            <a:ext cx="7426640" cy="2210175"/>
          </a:xfrm>
          <a:prstGeom prst="rect">
            <a:avLst/>
          </a:prstGeom>
          <a:noFill/>
          <a:ln>
            <a:solidFill>
              <a:srgbClr val="95519E"/>
            </a:solidFill>
          </a:ln>
        </p:spPr>
        <p:txBody>
          <a:bodyPr wrap="square" tIns="180000" bIns="180000" rtlCol="0">
            <a:spAutoFit/>
          </a:bodyPr>
          <a:lstStyle/>
          <a:p>
            <a:r>
              <a:rPr lang="en-GB" sz="2400" dirty="0" smtClean="0">
                <a:solidFill>
                  <a:schemeClr val="bg1"/>
                </a:solidFill>
                <a:latin typeface="Lato" panose="020F0502020204030203" pitchFamily="34" charset="0"/>
                <a:ea typeface="Lato" panose="020F0502020204030203" pitchFamily="34" charset="0"/>
                <a:cs typeface="Lato" panose="020F0502020204030203" pitchFamily="34" charset="0"/>
              </a:rPr>
              <a:t>The engagement of parents in this topic would be advantageous.  Parents could be informed via the school newsletter, website or blog – this would enable them to be supportive of this aspect of their child’s learning.</a:t>
            </a:r>
          </a:p>
        </p:txBody>
      </p:sp>
      <p:sp>
        <p:nvSpPr>
          <p:cNvPr id="11" name="TextBox 10"/>
          <p:cNvSpPr txBox="1"/>
          <p:nvPr/>
        </p:nvSpPr>
        <p:spPr>
          <a:xfrm>
            <a:off x="365767" y="373634"/>
            <a:ext cx="8729765" cy="769441"/>
          </a:xfrm>
          <a:prstGeom prst="rect">
            <a:avLst/>
          </a:prstGeom>
          <a:noFill/>
          <a:ln>
            <a:noFill/>
          </a:ln>
        </p:spPr>
        <p:txBody>
          <a:bodyPr wrap="square" rtlCol="0">
            <a:spAutoFit/>
          </a:bodyPr>
          <a:lstStyle/>
          <a:p>
            <a:r>
              <a:rPr lang="en-GB" sz="44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Working with parents</a:t>
            </a:r>
            <a:endParaRPr lang="en-GB" sz="4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6</a:t>
            </a:fld>
            <a:endParaRPr lang="en-GB" dirty="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12116" t="19164" r="13261" b="17890"/>
          <a:stretch/>
        </p:blipFill>
        <p:spPr>
          <a:xfrm>
            <a:off x="2954040" y="4118924"/>
            <a:ext cx="2449231" cy="2065954"/>
          </a:xfrm>
          <a:prstGeom prst="rect">
            <a:avLst/>
          </a:prstGeom>
        </p:spPr>
      </p:pic>
      <p:sp>
        <p:nvSpPr>
          <p:cNvPr id="12" name="TextBox 11"/>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5" name="Footer Placeholder 3"/>
          <p:cNvSpPr txBox="1">
            <a:spLocks/>
          </p:cNvSpPr>
          <p:nvPr/>
        </p:nvSpPr>
        <p:spPr>
          <a:xfrm>
            <a:off x="95003" y="6476239"/>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88438" y="5257739"/>
            <a:ext cx="1603562" cy="1491838"/>
          </a:xfrm>
          <a:prstGeom prst="rect">
            <a:avLst/>
          </a:prstGeom>
        </p:spPr>
      </p:pic>
    </p:spTree>
    <p:extLst>
      <p:ext uri="{BB962C8B-B14F-4D97-AF65-F5344CB8AC3E}">
        <p14:creationId xmlns:p14="http://schemas.microsoft.com/office/powerpoint/2010/main" val="3569696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ext uri="{D42A27DB-BD31-4B8C-83A1-F6EECF244321}">
                <p14:modId xmlns:p14="http://schemas.microsoft.com/office/powerpoint/2010/main" val="2309574400"/>
              </p:ext>
            </p:extLst>
          </p:nvPr>
        </p:nvGraphicFramePr>
        <p:xfrm>
          <a:off x="218449" y="66561"/>
          <a:ext cx="9786975" cy="1666612"/>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Open Sans Extrabold" panose="020B0906030804020204" pitchFamily="34" charset="0"/>
                        <a:cs typeface="Open Sans Extrabold" panose="020B0906030804020204"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smtClean="0">
                <a:ln>
                  <a:noFill/>
                </a:ln>
                <a:solidFill>
                  <a:schemeClr val="tx1"/>
                </a:solidFill>
                <a:effectLst/>
                <a:latin typeface="Arial" panose="020B0604020202020204" pitchFamily="34" charset="0"/>
              </a:rPr>
              <a:t/>
            </a:r>
            <a:br>
              <a:rPr kumimoji="0" lang="en-GB" altLang="en-US" sz="1800" b="0" i="0" u="none" strike="noStrike" cap="none" normalizeH="0" baseline="0" dirty="0" smtClean="0">
                <a:ln>
                  <a:noFill/>
                </a:ln>
                <a:solidFill>
                  <a:schemeClr val="tx1"/>
                </a:solidFill>
                <a:effectLst/>
                <a:latin typeface="Arial" panose="020B0604020202020204" pitchFamily="34" charset="0"/>
              </a:rPr>
            </a:b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7</a:t>
            </a:fld>
            <a:endParaRPr lang="en-GB" dirty="0"/>
          </a:p>
        </p:txBody>
      </p:sp>
      <p:sp>
        <p:nvSpPr>
          <p:cNvPr id="13" name="TextBox 12"/>
          <p:cNvSpPr txBox="1"/>
          <p:nvPr/>
        </p:nvSpPr>
        <p:spPr>
          <a:xfrm>
            <a:off x="513085" y="2800357"/>
            <a:ext cx="9431015" cy="3339376"/>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3200" b="1" dirty="0" smtClean="0">
                <a:latin typeface="League Spartan" panose="00000800000000000000" pitchFamily="50" charset="0"/>
              </a:rPr>
              <a:t>Learning outcomes</a:t>
            </a:r>
          </a:p>
          <a:p>
            <a:pPr lvl="1"/>
            <a:endParaRPr lang="en-GB" sz="1100" b="1" dirty="0">
              <a:latin typeface="Gill Sans MT" panose="020B0502020104020203" pitchFamily="34" charset="0"/>
            </a:endParaRPr>
          </a:p>
          <a:p>
            <a:pPr lvl="1"/>
            <a:endParaRPr lang="en-GB" sz="1100" b="1" dirty="0" smtClean="0">
              <a:latin typeface="Gill Sans MT" panose="020B0502020104020203" pitchFamily="34" charset="0"/>
            </a:endParaRPr>
          </a:p>
          <a:p>
            <a:pPr lvl="1"/>
            <a:endParaRPr lang="en-GB" sz="1100" b="1" dirty="0">
              <a:latin typeface="Gill Sans MT" panose="020B0502020104020203" pitchFamily="34" charset="0"/>
            </a:endParaRPr>
          </a:p>
          <a:p>
            <a:r>
              <a:rPr lang="en-GB" b="1" dirty="0" smtClean="0">
                <a:latin typeface="League Spartan" panose="00000800000000000000" pitchFamily="50" charset="0"/>
              </a:rPr>
              <a:t>Pupils will be able to:</a:t>
            </a:r>
          </a:p>
          <a:p>
            <a:pPr lvl="1"/>
            <a:endParaRPr lang="en-GB" b="1" dirty="0" smtClean="0">
              <a:latin typeface="League Spartan" panose="00000800000000000000" pitchFamily="50" charset="0"/>
            </a:endParaRPr>
          </a:p>
          <a:p>
            <a:pPr lvl="3"/>
            <a:endParaRPr lang="en-GB" sz="400" b="1" dirty="0">
              <a:latin typeface="Gill Sans MT" panose="020B0502020104020203" pitchFamily="34" charset="0"/>
            </a:endParaRP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e</a:t>
            </a:r>
            <a:r>
              <a:rPr lang="en-GB" dirty="0" smtClean="0">
                <a:latin typeface="Lato" panose="020F0502020204030203" pitchFamily="34" charset="0"/>
                <a:ea typeface="Lato" panose="020F0502020204030203" pitchFamily="34" charset="0"/>
                <a:cs typeface="Lato" panose="020F0502020204030203" pitchFamily="34" charset="0"/>
              </a:rPr>
              <a:t>xplain what is meant by the term ‘mental health’</a:t>
            </a: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i</a:t>
            </a:r>
            <a:r>
              <a:rPr lang="en-GB" dirty="0" smtClean="0">
                <a:latin typeface="Lato" panose="020F0502020204030203" pitchFamily="34" charset="0"/>
                <a:ea typeface="Lato" panose="020F0502020204030203" pitchFamily="34" charset="0"/>
                <a:cs typeface="Lato" panose="020F0502020204030203" pitchFamily="34" charset="0"/>
              </a:rPr>
              <a:t>dentify everyday behaviours that can help to support mental (and physical) health</a:t>
            </a:r>
          </a:p>
          <a:p>
            <a:pPr marL="457200" indent="-457200">
              <a:lnSpc>
                <a:spcPct val="150000"/>
              </a:lnSpc>
              <a:buSzPct val="202000"/>
              <a:buBlip>
                <a:blip r:embed="rId3"/>
              </a:buBlip>
            </a:pPr>
            <a:r>
              <a:rPr lang="en-GB" dirty="0">
                <a:latin typeface="Lato" panose="020F0502020204030203" pitchFamily="34" charset="0"/>
                <a:ea typeface="Lato" panose="020F0502020204030203" pitchFamily="34" charset="0"/>
                <a:cs typeface="Lato" panose="020F0502020204030203" pitchFamily="34" charset="0"/>
              </a:rPr>
              <a:t>r</a:t>
            </a:r>
            <a:r>
              <a:rPr lang="en-GB" dirty="0" smtClean="0">
                <a:latin typeface="Lato" panose="020F0502020204030203" pitchFamily="34" charset="0"/>
                <a:ea typeface="Lato" panose="020F0502020204030203" pitchFamily="34" charset="0"/>
                <a:cs typeface="Lato" panose="020F0502020204030203" pitchFamily="34" charset="0"/>
              </a:rPr>
              <a:t>ecognise that we can take care of our mental health (as well as our physical health)</a:t>
            </a:r>
          </a:p>
          <a:p>
            <a:pPr marL="457200" indent="-457200">
              <a:lnSpc>
                <a:spcPct val="150000"/>
              </a:lnSpc>
              <a:buSzPct val="202000"/>
              <a:buBlip>
                <a:blip r:embed="rId3"/>
              </a:buBlip>
            </a:pPr>
            <a:endParaRPr lang="en-GB" sz="600" dirty="0">
              <a:latin typeface="Lato" panose="020F0502020204030203" pitchFamily="34" charset="0"/>
              <a:ea typeface="Lato" panose="020F0502020204030203" pitchFamily="34" charset="0"/>
              <a:cs typeface="Lato" panose="020F0502020204030203" pitchFamily="34" charset="0"/>
            </a:endParaRPr>
          </a:p>
        </p:txBody>
      </p:sp>
      <p:sp>
        <p:nvSpPr>
          <p:cNvPr id="16" name="TextBox 15"/>
          <p:cNvSpPr txBox="1"/>
          <p:nvPr/>
        </p:nvSpPr>
        <p:spPr>
          <a:xfrm>
            <a:off x="513084" y="538199"/>
            <a:ext cx="9431015" cy="2015936"/>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3200" b="1" dirty="0" smtClean="0">
                <a:latin typeface="League Spartan" panose="00000800000000000000" pitchFamily="50" charset="0"/>
              </a:rPr>
              <a:t>Learning objective</a:t>
            </a:r>
          </a:p>
          <a:p>
            <a:pPr lvl="3"/>
            <a:endParaRPr lang="en-GB" sz="1100" b="1" dirty="0" smtClean="0">
              <a:latin typeface="Gill Sans MT" panose="020B0502020104020203" pitchFamily="34" charset="0"/>
            </a:endParaRPr>
          </a:p>
          <a:p>
            <a:pPr lvl="3"/>
            <a:endParaRPr lang="en-GB" sz="1600" b="1" dirty="0" smtClean="0">
              <a:latin typeface="Gill Sans MT" panose="020B0502020104020203" pitchFamily="34" charset="0"/>
            </a:endParaRPr>
          </a:p>
          <a:p>
            <a:pPr lvl="3"/>
            <a:endParaRPr lang="en-GB" sz="400" b="1" dirty="0" smtClean="0">
              <a:latin typeface="Gill Sans MT" panose="020B0502020104020203" pitchFamily="34" charset="0"/>
            </a:endParaRPr>
          </a:p>
          <a:p>
            <a:pPr marL="457200" indent="-457200">
              <a:lnSpc>
                <a:spcPct val="200000"/>
              </a:lnSpc>
              <a:buSzPct val="202000"/>
              <a:buBlip>
                <a:blip r:embed="rId3"/>
              </a:buBlip>
            </a:pPr>
            <a:r>
              <a:rPr lang="en-GB" dirty="0" smtClean="0">
                <a:latin typeface="Lato" panose="020F0502020204030203" pitchFamily="34" charset="0"/>
                <a:ea typeface="Lato" panose="020F0502020204030203" pitchFamily="34" charset="0"/>
                <a:cs typeface="Lato" panose="020F0502020204030203" pitchFamily="34" charset="0"/>
              </a:rPr>
              <a:t>about mental health; what it means and how we can take care of it.</a:t>
            </a:r>
            <a:endParaRPr lang="en-GB" sz="900" b="1" dirty="0">
              <a:latin typeface="Lato" panose="020F0502020204030203" pitchFamily="34" charset="0"/>
              <a:ea typeface="Lato" panose="020F0502020204030203" pitchFamily="34" charset="0"/>
              <a:cs typeface="Lato" panose="020F0502020204030203" pitchFamily="34" charset="0"/>
            </a:endParaRPr>
          </a:p>
          <a:p>
            <a:pPr lvl="1">
              <a:lnSpc>
                <a:spcPct val="200000"/>
              </a:lnSpc>
              <a:buSzPct val="202000"/>
            </a:pPr>
            <a:endParaRPr lang="en-GB" sz="500" b="1" dirty="0" smtClean="0">
              <a:latin typeface="Lato" panose="020F0502020204030203" pitchFamily="3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7211" y="538199"/>
            <a:ext cx="962364" cy="962364"/>
          </a:xfrm>
          <a:prstGeom prst="rect">
            <a:avLst/>
          </a:prstGeom>
        </p:spPr>
      </p:pic>
      <p:pic>
        <p:nvPicPr>
          <p:cNvPr id="17" name="Picture 16"/>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687044" y="2800357"/>
            <a:ext cx="877333" cy="1001704"/>
          </a:xfrm>
          <a:prstGeom prst="rect">
            <a:avLst/>
          </a:prstGeom>
        </p:spPr>
      </p:pic>
      <p:sp>
        <p:nvSpPr>
          <p:cNvPr id="15" name="TextBox 14"/>
          <p:cNvSpPr txBox="1"/>
          <p:nvPr/>
        </p:nvSpPr>
        <p:spPr>
          <a:xfrm>
            <a:off x="10020300" y="257494"/>
            <a:ext cx="1960418"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20" name="Footer Placeholder 3"/>
          <p:cNvSpPr txBox="1">
            <a:spLocks/>
          </p:cNvSpPr>
          <p:nvPr/>
        </p:nvSpPr>
        <p:spPr>
          <a:xfrm>
            <a:off x="0" y="6447718"/>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pic>
        <p:nvPicPr>
          <p:cNvPr id="12" name="Pictur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588438" y="5257739"/>
            <a:ext cx="1603562" cy="1491838"/>
          </a:xfrm>
          <a:prstGeom prst="rect">
            <a:avLst/>
          </a:prstGeom>
        </p:spPr>
      </p:pic>
      <p:sp>
        <p:nvSpPr>
          <p:cNvPr id="19" name="Rectangle 18"/>
          <p:cNvSpPr/>
          <p:nvPr/>
        </p:nvSpPr>
        <p:spPr>
          <a:xfrm>
            <a:off x="1856892" y="1164217"/>
            <a:ext cx="6096000" cy="584775"/>
          </a:xfrm>
          <a:prstGeom prst="rect">
            <a:avLst/>
          </a:prstGeom>
        </p:spPr>
        <p:txBody>
          <a:bodyPr>
            <a:spAutoFit/>
          </a:bodyPr>
          <a:lstStyle/>
          <a:p>
            <a:pPr lvl="1"/>
            <a:endParaRPr lang="en-GB" sz="1200" b="1" dirty="0">
              <a:latin typeface="Gill Sans MT" panose="020B0502020104020203" pitchFamily="34" charset="0"/>
            </a:endParaRPr>
          </a:p>
          <a:p>
            <a:r>
              <a:rPr lang="en-GB" sz="2000" b="1" dirty="0">
                <a:latin typeface="League Spartan" panose="00000800000000000000" pitchFamily="50" charset="0"/>
              </a:rPr>
              <a:t>Pupils will </a:t>
            </a:r>
            <a:r>
              <a:rPr lang="en-GB" sz="2000" b="1" dirty="0" smtClean="0">
                <a:latin typeface="League Spartan" panose="00000800000000000000" pitchFamily="50" charset="0"/>
              </a:rPr>
              <a:t>learn:</a:t>
            </a:r>
            <a:endParaRPr lang="en-GB" sz="2000" b="1" dirty="0">
              <a:latin typeface="League Spartan" panose="00000800000000000000" pitchFamily="50" charset="0"/>
            </a:endParaRPr>
          </a:p>
        </p:txBody>
      </p:sp>
    </p:spTree>
    <p:extLst>
      <p:ext uri="{BB962C8B-B14F-4D97-AF65-F5344CB8AC3E}">
        <p14:creationId xmlns:p14="http://schemas.microsoft.com/office/powerpoint/2010/main" val="12446603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15614"/>
            <a:ext cx="0" cy="6547945"/>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smtClean="0">
                <a:ln>
                  <a:noFill/>
                </a:ln>
                <a:solidFill>
                  <a:schemeClr val="tx1"/>
                </a:solidFill>
                <a:effectLst/>
                <a:latin typeface="Arial" panose="020B0604020202020204" pitchFamily="34" charset="0"/>
              </a:rPr>
              <a:t/>
            </a:r>
            <a:br>
              <a:rPr kumimoji="0" lang="en-GB" altLang="en-US" sz="1800" b="0" i="0" u="none" strike="noStrike" cap="none" normalizeH="0" baseline="0" dirty="0" smtClean="0">
                <a:ln>
                  <a:noFill/>
                </a:ln>
                <a:solidFill>
                  <a:schemeClr val="tx1"/>
                </a:solidFill>
                <a:effectLst/>
                <a:latin typeface="Arial" panose="020B0604020202020204" pitchFamily="34" charset="0"/>
              </a:rPr>
            </a:b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6" name="TextBox 5"/>
          <p:cNvSpPr txBox="1"/>
          <p:nvPr/>
        </p:nvSpPr>
        <p:spPr>
          <a:xfrm>
            <a:off x="0" y="417350"/>
            <a:ext cx="6181725" cy="830997"/>
          </a:xfrm>
          <a:prstGeom prst="rect">
            <a:avLst/>
          </a:prstGeom>
          <a:noFill/>
          <a:ln>
            <a:noFill/>
          </a:ln>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Preparing to teach</a:t>
            </a:r>
            <a:endPar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8</a:t>
            </a:fld>
            <a:endParaRPr lang="en-GB" dirty="0"/>
          </a:p>
        </p:txBody>
      </p:sp>
      <p:sp>
        <p:nvSpPr>
          <p:cNvPr id="16" name="TextBox 15"/>
          <p:cNvSpPr txBox="1"/>
          <p:nvPr/>
        </p:nvSpPr>
        <p:spPr>
          <a:xfrm>
            <a:off x="357232" y="1473704"/>
            <a:ext cx="5494464" cy="3293209"/>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2800" b="1" dirty="0" smtClean="0">
                <a:latin typeface="League Spartan" panose="00000800000000000000" pitchFamily="50" charset="0"/>
              </a:rPr>
              <a:t>Climate for </a:t>
            </a:r>
            <a:r>
              <a:rPr lang="en-GB" sz="2800" b="1" dirty="0">
                <a:latin typeface="League Spartan" panose="00000800000000000000" pitchFamily="50" charset="0"/>
              </a:rPr>
              <a:t>l</a:t>
            </a:r>
            <a:r>
              <a:rPr lang="en-GB" sz="2800" b="1" dirty="0" smtClean="0">
                <a:latin typeface="League Spartan" panose="00000800000000000000" pitchFamily="50" charset="0"/>
              </a:rPr>
              <a:t>earning</a:t>
            </a:r>
          </a:p>
          <a:p>
            <a:pPr lvl="3"/>
            <a:endParaRPr lang="en-GB" sz="1100" b="1" dirty="0" smtClean="0">
              <a:latin typeface="Gill Sans MT" panose="020B0502020104020203" pitchFamily="34" charset="0"/>
            </a:endParaRPr>
          </a:p>
          <a:p>
            <a:pPr lvl="3"/>
            <a:endParaRPr lang="en-GB" sz="1600" b="1" dirty="0">
              <a:latin typeface="Gill Sans MT" panose="020B0502020104020203" pitchFamily="34" charset="0"/>
            </a:endParaRPr>
          </a:p>
          <a:p>
            <a:pPr lvl="3"/>
            <a:endParaRPr lang="en-GB" sz="400" b="1" dirty="0" smtClean="0">
              <a:latin typeface="Gill Sans MT" panose="020B0502020104020203" pitchFamily="34" charset="0"/>
            </a:endParaRPr>
          </a:p>
          <a:p>
            <a:pPr>
              <a:buSzPct val="202000"/>
            </a:pPr>
            <a:r>
              <a:rPr lang="en-GB" b="1" dirty="0" smtClean="0">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 – for guidance on establishing ground rules, the limits of confidentiality, communication and handling questions effectively.</a:t>
            </a:r>
            <a:endParaRPr lang="en-GB" sz="1600" b="1" dirty="0">
              <a:latin typeface="Lato" panose="020F0502020204030203" pitchFamily="34" charset="0"/>
              <a:ea typeface="Lato" panose="020F0502020204030203" pitchFamily="34" charset="0"/>
              <a:cs typeface="Lato" panose="020F0502020204030203" pitchFamily="34" charset="0"/>
            </a:endParaRPr>
          </a:p>
          <a:p>
            <a:pPr>
              <a:buSzPct val="202000"/>
            </a:pPr>
            <a:endParaRPr lang="en-GB" sz="3200" b="1" dirty="0" smtClean="0">
              <a:latin typeface="Lato" panose="020F0502020204030203" pitchFamily="34" charset="0"/>
              <a:ea typeface="Lato" panose="020F0502020204030203" pitchFamily="34" charset="0"/>
              <a:cs typeface="Lato" panose="020F0502020204030203" pitchFamily="34" charset="0"/>
            </a:endParaRPr>
          </a:p>
          <a:p>
            <a:pPr>
              <a:buSzPct val="202000"/>
            </a:pPr>
            <a:endParaRPr lang="en-GB" sz="1100" b="1" dirty="0" smtClean="0">
              <a:latin typeface="Lato" panose="020F0502020204030203" pitchFamily="34" charset="0"/>
              <a:ea typeface="Lato" panose="020F0502020204030203" pitchFamily="34" charset="0"/>
              <a:cs typeface="Lato" panose="020F0502020204030203" pitchFamily="34" charset="0"/>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8616" y="1570391"/>
            <a:ext cx="887768" cy="887768"/>
          </a:xfrm>
          <a:prstGeom prst="rect">
            <a:avLst/>
          </a:prstGeom>
        </p:spPr>
      </p:pic>
      <p:sp>
        <p:nvSpPr>
          <p:cNvPr id="21" name="TextBox 20"/>
          <p:cNvSpPr txBox="1"/>
          <p:nvPr/>
        </p:nvSpPr>
        <p:spPr>
          <a:xfrm>
            <a:off x="6132387" y="788303"/>
            <a:ext cx="5857875" cy="3985706"/>
          </a:xfrm>
          <a:prstGeom prst="rect">
            <a:avLst/>
          </a:prstGeom>
          <a:solidFill>
            <a:schemeClr val="bg1"/>
          </a:solidFill>
        </p:spPr>
        <p:txBody>
          <a:bodyPr wrap="square" rtlCol="0">
            <a:spAutoFit/>
          </a:bodyPr>
          <a:lstStyle/>
          <a:p>
            <a:pPr lvl="3"/>
            <a:endParaRPr lang="en-GB" sz="100" b="1" dirty="0">
              <a:latin typeface="Gill Sans MT" panose="020B0502020104020203" pitchFamily="34" charset="0"/>
            </a:endParaRPr>
          </a:p>
          <a:p>
            <a:pPr lvl="3"/>
            <a:r>
              <a:rPr lang="en-GB" sz="2800" b="1" dirty="0" smtClean="0">
                <a:latin typeface="League Spartan" panose="00000800000000000000" pitchFamily="50" charset="0"/>
              </a:rPr>
              <a:t>Resources required</a:t>
            </a:r>
          </a:p>
          <a:p>
            <a:pPr marL="457200" indent="-457200">
              <a:lnSpc>
                <a:spcPct val="200000"/>
              </a:lnSpc>
              <a:buSzPct val="202000"/>
              <a:buBlip>
                <a:blip r:embed="rId4"/>
              </a:buBlip>
            </a:pPr>
            <a:r>
              <a:rPr lang="en-GB" sz="1400" b="1" dirty="0" smtClean="0">
                <a:latin typeface="Lato" panose="020F0502020204030203" pitchFamily="34" charset="0"/>
                <a:ea typeface="Lato" panose="020F0502020204030203" pitchFamily="34" charset="0"/>
                <a:cs typeface="Lato" panose="020F0502020204030203" pitchFamily="34" charset="0"/>
              </a:rPr>
              <a:t>Box/envelope </a:t>
            </a:r>
            <a:r>
              <a:rPr lang="en-GB" sz="1400" b="1" dirty="0">
                <a:latin typeface="Lato" panose="020F0502020204030203" pitchFamily="34" charset="0"/>
                <a:ea typeface="Lato" panose="020F0502020204030203" pitchFamily="34" charset="0"/>
                <a:cs typeface="Lato" panose="020F0502020204030203" pitchFamily="34" charset="0"/>
              </a:rPr>
              <a:t>for anonymous </a:t>
            </a:r>
            <a:r>
              <a:rPr lang="en-GB" sz="1400" b="1" dirty="0" smtClean="0">
                <a:latin typeface="Lato" panose="020F0502020204030203" pitchFamily="34" charset="0"/>
                <a:ea typeface="Lato" panose="020F0502020204030203" pitchFamily="34" charset="0"/>
                <a:cs typeface="Lato" panose="020F0502020204030203" pitchFamily="34" charset="0"/>
              </a:rPr>
              <a:t>questions</a:t>
            </a:r>
          </a:p>
          <a:p>
            <a:pPr marL="457200" indent="-457200">
              <a:lnSpc>
                <a:spcPct val="200000"/>
              </a:lnSpc>
              <a:buSzPct val="202000"/>
              <a:buBlip>
                <a:blip r:embed="rId4"/>
              </a:buBlip>
            </a:pPr>
            <a:r>
              <a:rPr lang="en-GB" sz="1400" b="1" dirty="0" smtClean="0">
                <a:latin typeface="Lato" panose="020F0502020204030203" pitchFamily="34" charset="0"/>
                <a:ea typeface="Lato" panose="020F0502020204030203" pitchFamily="34" charset="0"/>
                <a:cs typeface="Lato" panose="020F0502020204030203" pitchFamily="34" charset="0"/>
              </a:rPr>
              <a:t>Sticky </a:t>
            </a:r>
            <a:r>
              <a:rPr lang="en-GB" sz="1400" b="1" dirty="0">
                <a:latin typeface="Lato" panose="020F0502020204030203" pitchFamily="34" charset="0"/>
                <a:ea typeface="Lato" panose="020F0502020204030203" pitchFamily="34" charset="0"/>
                <a:cs typeface="Lato" panose="020F0502020204030203" pitchFamily="34" charset="0"/>
              </a:rPr>
              <a:t>notes/A4 paper (blank)/pens and pencils</a:t>
            </a:r>
          </a:p>
          <a:p>
            <a:pPr marL="457200" indent="-457200">
              <a:lnSpc>
                <a:spcPct val="200000"/>
              </a:lnSpc>
              <a:buSzPct val="202000"/>
              <a:buBlip>
                <a:blip r:embed="rId4"/>
              </a:buBlip>
            </a:pPr>
            <a:r>
              <a:rPr lang="en-GB" sz="1400" b="1" dirty="0" smtClean="0">
                <a:latin typeface="Lato" panose="020F0502020204030203" pitchFamily="34" charset="0"/>
                <a:ea typeface="Lato" panose="020F0502020204030203" pitchFamily="34" charset="0"/>
                <a:cs typeface="Lato" panose="020F0502020204030203" pitchFamily="34" charset="0"/>
              </a:rPr>
              <a:t>Resource 1: Mental health definitions</a:t>
            </a:r>
          </a:p>
          <a:p>
            <a:pPr marL="457200" indent="-457200">
              <a:lnSpc>
                <a:spcPct val="200000"/>
              </a:lnSpc>
              <a:buSzPct val="202000"/>
              <a:buBlip>
                <a:blip r:embed="rId4"/>
              </a:buBlip>
            </a:pPr>
            <a:r>
              <a:rPr lang="en-GB" sz="1400" b="1" dirty="0" smtClean="0">
                <a:latin typeface="Lato" panose="020F0502020204030203" pitchFamily="34" charset="0"/>
                <a:ea typeface="Lato" panose="020F0502020204030203" pitchFamily="34" charset="0"/>
                <a:cs typeface="Lato" panose="020F0502020204030203" pitchFamily="34" charset="0"/>
              </a:rPr>
              <a:t>Resource 1a: Mental health thermometer</a:t>
            </a:r>
          </a:p>
          <a:p>
            <a:pPr marL="457200" indent="-457200">
              <a:lnSpc>
                <a:spcPct val="200000"/>
              </a:lnSpc>
              <a:buSzPct val="202000"/>
              <a:buBlip>
                <a:blip r:embed="rId4"/>
              </a:buBlip>
            </a:pPr>
            <a:r>
              <a:rPr lang="en-GB" sz="1400" b="1" dirty="0" smtClean="0">
                <a:latin typeface="Lato" panose="020F0502020204030203" pitchFamily="34" charset="0"/>
                <a:ea typeface="Lato" panose="020F0502020204030203" pitchFamily="34" charset="0"/>
                <a:cs typeface="Lato" panose="020F0502020204030203" pitchFamily="34" charset="0"/>
              </a:rPr>
              <a:t>Resource 2a: Activities for health cards  </a:t>
            </a:r>
          </a:p>
          <a:p>
            <a:pPr marL="457200" indent="-457200">
              <a:lnSpc>
                <a:spcPct val="200000"/>
              </a:lnSpc>
              <a:buSzPct val="202000"/>
              <a:buBlip>
                <a:blip r:embed="rId4"/>
              </a:buBlip>
            </a:pPr>
            <a:r>
              <a:rPr lang="en-GB" sz="1400" b="1" dirty="0" smtClean="0">
                <a:latin typeface="Lato" panose="020F0502020204030203" pitchFamily="34" charset="0"/>
                <a:ea typeface="Lato" panose="020F0502020204030203" pitchFamily="34" charset="0"/>
                <a:cs typeface="Lato" panose="020F0502020204030203" pitchFamily="34" charset="0"/>
              </a:rPr>
              <a:t>Resource 2b: Activities for health cards – teacher guide</a:t>
            </a:r>
          </a:p>
          <a:p>
            <a:pPr marL="457200" indent="-457200">
              <a:lnSpc>
                <a:spcPct val="200000"/>
              </a:lnSpc>
              <a:buSzPct val="202000"/>
              <a:buBlip>
                <a:blip r:embed="rId4"/>
              </a:buBlip>
            </a:pPr>
            <a:r>
              <a:rPr lang="en-GB" sz="1400" b="1" dirty="0" smtClean="0">
                <a:latin typeface="Lato" panose="020F0502020204030203" pitchFamily="34" charset="0"/>
                <a:ea typeface="Lato" panose="020F0502020204030203" pitchFamily="34" charset="0"/>
                <a:cs typeface="Lato" panose="020F0502020204030203" pitchFamily="34" charset="0"/>
              </a:rPr>
              <a:t>Resource 3: Jay’s story</a:t>
            </a:r>
          </a:p>
          <a:p>
            <a:pPr marL="457200" indent="-457200">
              <a:lnSpc>
                <a:spcPct val="200000"/>
              </a:lnSpc>
              <a:buSzPct val="202000"/>
              <a:buBlip>
                <a:blip r:embed="rId4"/>
              </a:buBlip>
            </a:pPr>
            <a:r>
              <a:rPr lang="en-GB" sz="1400" b="1" dirty="0" smtClean="0">
                <a:latin typeface="Lato" panose="020F0502020204030203" pitchFamily="34" charset="0"/>
                <a:ea typeface="Lato" panose="020F0502020204030203" pitchFamily="34" charset="0"/>
                <a:cs typeface="Lato" panose="020F0502020204030203" pitchFamily="34" charset="0"/>
              </a:rPr>
              <a:t>Optional: magazines and newspapers, scissors, glue or sticky-tape</a:t>
            </a:r>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74057" y="788303"/>
            <a:ext cx="608205" cy="608205"/>
          </a:xfrm>
          <a:prstGeom prst="rect">
            <a:avLst/>
          </a:prstGeom>
        </p:spPr>
      </p:pic>
      <p:sp>
        <p:nvSpPr>
          <p:cNvPr id="23" name="TextBox 22"/>
          <p:cNvSpPr txBox="1"/>
          <p:nvPr/>
        </p:nvSpPr>
        <p:spPr>
          <a:xfrm>
            <a:off x="334237" y="4897402"/>
            <a:ext cx="5517459" cy="1677382"/>
          </a:xfrm>
          <a:prstGeom prst="rect">
            <a:avLst/>
          </a:prstGeom>
          <a:solidFill>
            <a:schemeClr val="bg1"/>
          </a:solidFill>
        </p:spPr>
        <p:txBody>
          <a:bodyPr wrap="square" rtlCol="0">
            <a:spAutoFit/>
          </a:bodyPr>
          <a:lstStyle/>
          <a:p>
            <a:pPr lvl="3"/>
            <a:r>
              <a:rPr lang="en-GB" sz="3200" b="1" dirty="0" smtClean="0">
                <a:latin typeface="Gill Sans MT" panose="020B0502020104020203" pitchFamily="34" charset="0"/>
              </a:rPr>
              <a:t>Duration</a:t>
            </a:r>
          </a:p>
          <a:p>
            <a:pPr lvl="3"/>
            <a:endParaRPr lang="en-GB" sz="400" b="1" dirty="0" smtClean="0">
              <a:latin typeface="Gill Sans MT" panose="020B0502020104020203" pitchFamily="34" charset="0"/>
            </a:endParaRPr>
          </a:p>
          <a:p>
            <a:pPr lvl="3">
              <a:buSzPct val="202000"/>
            </a:pPr>
            <a:r>
              <a:rPr lang="en-GB" sz="1600" b="1" dirty="0" smtClean="0">
                <a:latin typeface="Lato" panose="020F0502020204030203" pitchFamily="34" charset="0"/>
                <a:ea typeface="Lato" panose="020F0502020204030203" pitchFamily="34" charset="0"/>
                <a:cs typeface="Lato" panose="020F0502020204030203" pitchFamily="34" charset="0"/>
              </a:rPr>
              <a:t>This has been designed to be taught as a sixty minute PSHE education lesson.</a:t>
            </a:r>
          </a:p>
          <a:p>
            <a:pPr lvl="3">
              <a:buSzPct val="202000"/>
            </a:pPr>
            <a:endParaRPr lang="en-GB" sz="1200" b="1" dirty="0" smtClean="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600" b="1" dirty="0" smtClean="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smtClean="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p:txBody>
      </p:sp>
      <p:pic>
        <p:nvPicPr>
          <p:cNvPr id="22" name="Picture 21"/>
          <p:cNvPicPr>
            <a:picLocks noChangeAspect="1"/>
          </p:cNvPicPr>
          <p:nvPr/>
        </p:nvPicPr>
        <p:blipFill rotWithShape="1">
          <a:blip r:embed="rId6" cstate="print">
            <a:extLst>
              <a:ext uri="{28A0092B-C50C-407E-A947-70E740481C1C}">
                <a14:useLocalDpi xmlns:a14="http://schemas.microsoft.com/office/drawing/2010/main" val="0"/>
              </a:ext>
            </a:extLst>
          </a:blip>
          <a:srcRect l="1883" t="3815" r="51546" b="4366"/>
          <a:stretch/>
        </p:blipFill>
        <p:spPr>
          <a:xfrm>
            <a:off x="548990" y="4915490"/>
            <a:ext cx="817394" cy="1611545"/>
          </a:xfrm>
          <a:prstGeom prst="rect">
            <a:avLst/>
          </a:prstGeom>
        </p:spPr>
      </p:pic>
      <p:sp>
        <p:nvSpPr>
          <p:cNvPr id="24" name="TextBox 23"/>
          <p:cNvSpPr txBox="1"/>
          <p:nvPr/>
        </p:nvSpPr>
        <p:spPr>
          <a:xfrm>
            <a:off x="647728" y="5893713"/>
            <a:ext cx="619917" cy="461665"/>
          </a:xfrm>
          <a:prstGeom prst="rect">
            <a:avLst/>
          </a:prstGeom>
          <a:noFill/>
        </p:spPr>
        <p:txBody>
          <a:bodyPr wrap="square" rtlCol="0">
            <a:spAutoFit/>
          </a:bodyPr>
          <a:lstStyle/>
          <a:p>
            <a:pPr algn="ctr"/>
            <a:r>
              <a:rPr lang="en-GB" sz="2400" b="1" dirty="0" smtClean="0">
                <a:solidFill>
                  <a:srgbClr val="95519E"/>
                </a:solidFill>
                <a:latin typeface="Gill Sans MT" panose="020B0502020104020203" pitchFamily="34" charset="0"/>
              </a:rPr>
              <a:t>60</a:t>
            </a:r>
            <a:endParaRPr lang="en-GB" sz="2400" b="1" dirty="0">
              <a:solidFill>
                <a:srgbClr val="95519E"/>
              </a:solidFill>
              <a:latin typeface="Gill Sans MT" panose="020B0502020104020203" pitchFamily="34" charset="0"/>
            </a:endParaRPr>
          </a:p>
        </p:txBody>
      </p:sp>
      <p:sp>
        <p:nvSpPr>
          <p:cNvPr id="18" name="Footer Placeholder 3"/>
          <p:cNvSpPr txBox="1">
            <a:spLocks/>
          </p:cNvSpPr>
          <p:nvPr/>
        </p:nvSpPr>
        <p:spPr>
          <a:xfrm>
            <a:off x="304298" y="6567015"/>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sp>
        <p:nvSpPr>
          <p:cNvPr id="19" name="TextBox 18"/>
          <p:cNvSpPr txBox="1"/>
          <p:nvPr/>
        </p:nvSpPr>
        <p:spPr>
          <a:xfrm>
            <a:off x="6122844" y="4897402"/>
            <a:ext cx="5857874" cy="1692771"/>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3200" b="1" dirty="0" smtClean="0">
                <a:latin typeface="Gill Sans MT" panose="020B0502020104020203" pitchFamily="34" charset="0"/>
              </a:rPr>
              <a:t>Further guidance</a:t>
            </a:r>
            <a:endParaRPr lang="en-GB" b="1" dirty="0" smtClean="0">
              <a:latin typeface="Gill Sans MT" panose="020B0502020104020203" pitchFamily="34" charset="0"/>
            </a:endParaRPr>
          </a:p>
          <a:p>
            <a:pPr lvl="3">
              <a:buSzPct val="202000"/>
            </a:pPr>
            <a:r>
              <a:rPr lang="en-GB" b="1" dirty="0" smtClean="0">
                <a:latin typeface="Lato" panose="020F0502020204030203" pitchFamily="34" charset="0"/>
                <a:ea typeface="Lato" panose="020F0502020204030203" pitchFamily="34" charset="0"/>
                <a:cs typeface="Lato" panose="020F0502020204030203" pitchFamily="34" charset="0"/>
              </a:rPr>
              <a:t>Members of the PSHE Association can access our website for further guidance</a:t>
            </a:r>
            <a:r>
              <a:rPr lang="en-GB" b="1" dirty="0">
                <a:latin typeface="Lato" panose="020F0502020204030203" pitchFamily="34" charset="0"/>
                <a:ea typeface="Lato" panose="020F0502020204030203" pitchFamily="34" charset="0"/>
                <a:cs typeface="Lato" panose="020F0502020204030203" pitchFamily="34" charset="0"/>
              </a:rPr>
              <a:t> </a:t>
            </a:r>
            <a:r>
              <a:rPr lang="en-GB" b="1" dirty="0" smtClean="0">
                <a:latin typeface="Lato" panose="020F0502020204030203" pitchFamily="34" charset="0"/>
                <a:ea typeface="Lato" panose="020F0502020204030203" pitchFamily="34" charset="0"/>
                <a:cs typeface="Lato" panose="020F0502020204030203" pitchFamily="34" charset="0"/>
                <a:hlinkClick r:id="rId7"/>
              </a:rPr>
              <a:t>www.pshe-association.org.uk</a:t>
            </a:r>
            <a:endParaRPr lang="en-GB" b="1" dirty="0" smtClean="0">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8" cstate="print">
            <a:extLst>
              <a:ext uri="{28A0092B-C50C-407E-A947-70E740481C1C}">
                <a14:useLocalDpi xmlns:a14="http://schemas.microsoft.com/office/drawing/2010/main" val="0"/>
              </a:ext>
            </a:extLst>
          </a:blip>
          <a:srcRect l="17297" t="28576" r="16674" b="28576"/>
          <a:stretch/>
        </p:blipFill>
        <p:spPr>
          <a:xfrm>
            <a:off x="6400298" y="5344141"/>
            <a:ext cx="1094363" cy="710172"/>
          </a:xfrm>
          <a:prstGeom prst="rect">
            <a:avLst/>
          </a:prstGeom>
        </p:spPr>
      </p:pic>
      <p:sp>
        <p:nvSpPr>
          <p:cNvPr id="20" name="TextBox 19"/>
          <p:cNvSpPr txBox="1"/>
          <p:nvPr/>
        </p:nvSpPr>
        <p:spPr>
          <a:xfrm>
            <a:off x="10352690" y="94184"/>
            <a:ext cx="1628028" cy="646331"/>
          </a:xfrm>
          <a:prstGeom prst="rect">
            <a:avLst/>
          </a:prstGeom>
          <a:solidFill>
            <a:srgbClr val="95519E"/>
          </a:solidFill>
          <a:ln>
            <a:solidFill>
              <a:schemeClr val="bg1"/>
            </a:solidFill>
            <a:prstDash val="dash"/>
          </a:ln>
        </p:spPr>
        <p:txBody>
          <a:bodyPr wrap="square" rtlCol="0" anchor="ctr" anchorCtr="1">
            <a:spAutoFit/>
          </a:bodyPr>
          <a:lstStyle/>
          <a:p>
            <a:r>
              <a:rPr lang="en-GB"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Tree>
    <p:extLst>
      <p:ext uri="{BB962C8B-B14F-4D97-AF65-F5344CB8AC3E}">
        <p14:creationId xmlns:p14="http://schemas.microsoft.com/office/powerpoint/2010/main" val="9633356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9</a:t>
            </a:fld>
            <a:endParaRPr lang="en-GB" dirty="0"/>
          </a:p>
        </p:txBody>
      </p:sp>
      <p:sp>
        <p:nvSpPr>
          <p:cNvPr id="6" name="TextBox 5"/>
          <p:cNvSpPr txBox="1"/>
          <p:nvPr/>
        </p:nvSpPr>
        <p:spPr>
          <a:xfrm>
            <a:off x="317742" y="264027"/>
            <a:ext cx="6377352" cy="830997"/>
          </a:xfrm>
          <a:prstGeom prst="rect">
            <a:avLst/>
          </a:prstGeom>
          <a:noFill/>
        </p:spPr>
        <p:txBody>
          <a:bodyPr wrap="square" rtlCol="0">
            <a:spAutoFit/>
          </a:bodyPr>
          <a:lstStyle/>
          <a:p>
            <a:r>
              <a:rPr lang="en-GB" sz="4800" dirty="0" smtClean="0">
                <a:solidFill>
                  <a:schemeClr val="bg1"/>
                </a:solidFill>
                <a:latin typeface="League Spartan" panose="00000800000000000000" pitchFamily="50" charset="0"/>
              </a:rPr>
              <a:t>Lesson summary</a:t>
            </a:r>
            <a:endParaRPr lang="en-GB" sz="4800" dirty="0">
              <a:solidFill>
                <a:schemeClr val="bg1"/>
              </a:solidFill>
              <a:latin typeface="League Spartan" panose="00000800000000000000" pitchFamily="50" charset="0"/>
            </a:endParaRPr>
          </a:p>
        </p:txBody>
      </p:sp>
      <p:graphicFrame>
        <p:nvGraphicFramePr>
          <p:cNvPr id="11" name="Table 10"/>
          <p:cNvGraphicFramePr>
            <a:graphicFrameLocks noGrp="1"/>
          </p:cNvGraphicFramePr>
          <p:nvPr>
            <p:extLst>
              <p:ext uri="{D42A27DB-BD31-4B8C-83A1-F6EECF244321}">
                <p14:modId xmlns:p14="http://schemas.microsoft.com/office/powerpoint/2010/main" val="732042767"/>
              </p:ext>
            </p:extLst>
          </p:nvPr>
        </p:nvGraphicFramePr>
        <p:xfrm>
          <a:off x="317742" y="1095024"/>
          <a:ext cx="11451695" cy="5550582"/>
        </p:xfrm>
        <a:graphic>
          <a:graphicData uri="http://schemas.openxmlformats.org/drawingml/2006/table">
            <a:tbl>
              <a:tblPr firstRow="1" bandRow="1">
                <a:tableStyleId>{5940675A-B579-460E-94D1-54222C63F5DA}</a:tableStyleId>
              </a:tblPr>
              <a:tblGrid>
                <a:gridCol w="3103304">
                  <a:extLst>
                    <a:ext uri="{9D8B030D-6E8A-4147-A177-3AD203B41FA5}">
                      <a16:colId xmlns:a16="http://schemas.microsoft.com/office/drawing/2014/main" val="4041274174"/>
                    </a:ext>
                  </a:extLst>
                </a:gridCol>
                <a:gridCol w="7379584">
                  <a:extLst>
                    <a:ext uri="{9D8B030D-6E8A-4147-A177-3AD203B41FA5}">
                      <a16:colId xmlns:a16="http://schemas.microsoft.com/office/drawing/2014/main" val="2234187062"/>
                    </a:ext>
                  </a:extLst>
                </a:gridCol>
                <a:gridCol w="968807">
                  <a:extLst>
                    <a:ext uri="{9D8B030D-6E8A-4147-A177-3AD203B41FA5}">
                      <a16:colId xmlns:a16="http://schemas.microsoft.com/office/drawing/2014/main" val="3063766827"/>
                    </a:ext>
                  </a:extLst>
                </a:gridCol>
              </a:tblGrid>
              <a:tr h="493285">
                <a:tc>
                  <a:txBody>
                    <a:bodyPr/>
                    <a:lstStyle/>
                    <a:p>
                      <a:pPr algn="ctr"/>
                      <a:r>
                        <a:rPr lang="en-GB" sz="2400" dirty="0" smtClean="0">
                          <a:latin typeface="League Spartan" panose="00000800000000000000" pitchFamily="50" charset="0"/>
                        </a:rPr>
                        <a:t>Activity</a:t>
                      </a:r>
                      <a:endParaRPr lang="en-GB" sz="2400" dirty="0">
                        <a:latin typeface="League Spartan" panose="00000800000000000000" pitchFamily="50" charset="0"/>
                      </a:endParaRPr>
                    </a:p>
                  </a:txBody>
                  <a:tcPr>
                    <a:solidFill>
                      <a:schemeClr val="bg1">
                        <a:lumMod val="95000"/>
                      </a:schemeClr>
                    </a:solidFill>
                  </a:tcPr>
                </a:tc>
                <a:tc>
                  <a:txBody>
                    <a:bodyPr/>
                    <a:lstStyle/>
                    <a:p>
                      <a:pPr algn="ctr"/>
                      <a:r>
                        <a:rPr lang="en-GB" sz="2400" dirty="0" smtClean="0">
                          <a:latin typeface="League Spartan" panose="00000800000000000000" pitchFamily="50" charset="0"/>
                        </a:rPr>
                        <a:t>Description</a:t>
                      </a:r>
                      <a:endParaRPr lang="en-GB" sz="2400" dirty="0">
                        <a:latin typeface="League Spartan" panose="00000800000000000000" pitchFamily="50" charset="0"/>
                      </a:endParaRPr>
                    </a:p>
                  </a:txBody>
                  <a:tcPr>
                    <a:solidFill>
                      <a:schemeClr val="bg1">
                        <a:lumMod val="95000"/>
                      </a:schemeClr>
                    </a:solidFill>
                  </a:tcPr>
                </a:tc>
                <a:tc>
                  <a:txBody>
                    <a:bodyPr/>
                    <a:lstStyle/>
                    <a:p>
                      <a:pPr algn="ctr"/>
                      <a:r>
                        <a:rPr lang="en-GB" sz="2400" dirty="0" smtClean="0">
                          <a:latin typeface="League Spartan" panose="00000800000000000000" pitchFamily="50" charset="0"/>
                        </a:rPr>
                        <a:t>Time</a:t>
                      </a:r>
                      <a:endParaRPr lang="en-GB" sz="2400" dirty="0">
                        <a:latin typeface="League Spartan" panose="00000800000000000000" pitchFamily="50" charset="0"/>
                      </a:endParaRPr>
                    </a:p>
                  </a:txBody>
                  <a:tcPr>
                    <a:solidFill>
                      <a:schemeClr val="bg1">
                        <a:lumMod val="95000"/>
                      </a:schemeClr>
                    </a:solidFill>
                  </a:tcPr>
                </a:tc>
                <a:extLst>
                  <a:ext uri="{0D108BD9-81ED-4DB2-BD59-A6C34878D82A}">
                    <a16:rowId xmlns:a16="http://schemas.microsoft.com/office/drawing/2014/main" val="128198059"/>
                  </a:ext>
                </a:extLst>
              </a:tr>
              <a:tr h="957553">
                <a:tc>
                  <a:txBody>
                    <a:bodyPr/>
                    <a:lstStyle/>
                    <a:p>
                      <a:pPr marL="342900" indent="-342900">
                        <a:buAutoNum type="arabicPeriod"/>
                      </a:pPr>
                      <a:r>
                        <a:rPr lang="en-GB" sz="1800" dirty="0" smtClean="0">
                          <a:latin typeface="League Spartan" panose="00000800000000000000" pitchFamily="50" charset="0"/>
                        </a:rPr>
                        <a:t>Baseline</a:t>
                      </a:r>
                      <a:r>
                        <a:rPr lang="en-GB" sz="1800" baseline="0" dirty="0" smtClean="0">
                          <a:latin typeface="League Spartan" panose="00000800000000000000" pitchFamily="50" charset="0"/>
                        </a:rPr>
                        <a:t> assessment: mental health/first thoughts</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Pupils</a:t>
                      </a:r>
                      <a:r>
                        <a:rPr lang="en-GB" sz="1600" baseline="0" dirty="0" smtClean="0">
                          <a:latin typeface="Lato" panose="020F0502020204030203" pitchFamily="34" charset="0"/>
                          <a:ea typeface="Lato" panose="020F0502020204030203" pitchFamily="34" charset="0"/>
                          <a:cs typeface="Lato" panose="020F0502020204030203" pitchFamily="34" charset="0"/>
                        </a:rPr>
                        <a:t> draw/write or make a collage of words/images associated with mental health</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10-15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2474858058"/>
                  </a:ext>
                </a:extLst>
              </a:tr>
              <a:tr h="703155">
                <a:tc>
                  <a:txBody>
                    <a:bodyPr/>
                    <a:lstStyle/>
                    <a:p>
                      <a:r>
                        <a:rPr lang="en-GB" sz="1800" dirty="0" smtClean="0">
                          <a:latin typeface="League Spartan" panose="00000800000000000000" pitchFamily="50" charset="0"/>
                        </a:rPr>
                        <a:t>2. Introduction: </a:t>
                      </a:r>
                    </a:p>
                    <a:p>
                      <a:r>
                        <a:rPr lang="en-GB" sz="1800" dirty="0" smtClean="0">
                          <a:latin typeface="League Spartan" panose="00000800000000000000" pitchFamily="50" charset="0"/>
                        </a:rPr>
                        <a:t>     definitions</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Pupils</a:t>
                      </a:r>
                      <a:r>
                        <a:rPr lang="en-GB" sz="1600" baseline="0" dirty="0" smtClean="0">
                          <a:latin typeface="Lato" panose="020F0502020204030203" pitchFamily="34" charset="0"/>
                          <a:ea typeface="Lato" panose="020F0502020204030203" pitchFamily="34" charset="0"/>
                          <a:cs typeface="Lato" panose="020F0502020204030203" pitchFamily="34" charset="0"/>
                        </a:rPr>
                        <a:t> choose and explain the best definition to sum up mental health</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5-10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2346566372"/>
                  </a:ext>
                </a:extLst>
              </a:tr>
              <a:tr h="552018">
                <a:tc>
                  <a:txBody>
                    <a:bodyPr/>
                    <a:lstStyle/>
                    <a:p>
                      <a:r>
                        <a:rPr lang="en-GB" sz="1800" dirty="0" smtClean="0">
                          <a:latin typeface="League Spartan" panose="00000800000000000000" pitchFamily="50" charset="0"/>
                        </a:rPr>
                        <a:t>3. Class discussion</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Pupils</a:t>
                      </a:r>
                      <a:r>
                        <a:rPr lang="en-GB" sz="1600" baseline="0" dirty="0" smtClean="0">
                          <a:latin typeface="Lato" panose="020F0502020204030203" pitchFamily="34" charset="0"/>
                          <a:ea typeface="Lato" panose="020F0502020204030203" pitchFamily="34" charset="0"/>
                          <a:cs typeface="Lato" panose="020F0502020204030203" pitchFamily="34" charset="0"/>
                        </a:rPr>
                        <a:t> discuss how we know if someone feels good in their body and their mind</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10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62548691"/>
                  </a:ext>
                </a:extLst>
              </a:tr>
              <a:tr h="735106">
                <a:tc>
                  <a:txBody>
                    <a:bodyPr/>
                    <a:lstStyle/>
                    <a:p>
                      <a:r>
                        <a:rPr lang="en-GB" sz="1800" dirty="0" smtClean="0">
                          <a:latin typeface="League Spartan" panose="00000800000000000000" pitchFamily="50" charset="0"/>
                        </a:rPr>
                        <a:t>4. Card sort: activities </a:t>
                      </a:r>
                    </a:p>
                    <a:p>
                      <a:r>
                        <a:rPr lang="en-GB" sz="1800" dirty="0" smtClean="0">
                          <a:latin typeface="League Spartan" panose="00000800000000000000" pitchFamily="50" charset="0"/>
                        </a:rPr>
                        <a:t>     for health</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Pupils</a:t>
                      </a:r>
                      <a:r>
                        <a:rPr lang="en-GB" sz="1600" baseline="0" dirty="0" smtClean="0">
                          <a:latin typeface="Lato" panose="020F0502020204030203" pitchFamily="34" charset="0"/>
                          <a:ea typeface="Lato" panose="020F0502020204030203" pitchFamily="34" charset="0"/>
                          <a:cs typeface="Lato" panose="020F0502020204030203" pitchFamily="34" charset="0"/>
                        </a:rPr>
                        <a:t> work in groups to sort activities that support physical health, then mental health – </a:t>
                      </a:r>
                      <a:r>
                        <a:rPr lang="en-GB" sz="1600" i="1" baseline="0" dirty="0" smtClean="0">
                          <a:latin typeface="Lato" panose="020F0502020204030203" pitchFamily="34" charset="0"/>
                          <a:ea typeface="Lato" panose="020F0502020204030203" pitchFamily="34" charset="0"/>
                          <a:cs typeface="Lato" panose="020F0502020204030203" pitchFamily="34" charset="0"/>
                        </a:rPr>
                        <a:t>everyday, sometimes, if there is a problem, rarely, or not at all</a:t>
                      </a:r>
                      <a:endParaRPr lang="en-GB" sz="1600" i="1"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15</a:t>
                      </a:r>
                      <a:r>
                        <a:rPr lang="en-GB" sz="1400" baseline="0" dirty="0" smtClean="0">
                          <a:latin typeface="Lato" panose="020F0502020204030203" pitchFamily="34" charset="0"/>
                          <a:ea typeface="Lato" panose="020F0502020204030203" pitchFamily="34" charset="0"/>
                          <a:cs typeface="Lato" panose="020F0502020204030203" pitchFamily="34" charset="0"/>
                        </a:rPr>
                        <a:t>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1658251162"/>
                  </a:ext>
                </a:extLst>
              </a:tr>
              <a:tr h="703155">
                <a:tc>
                  <a:txBody>
                    <a:bodyPr/>
                    <a:lstStyle/>
                    <a:p>
                      <a:r>
                        <a:rPr lang="en-GB" sz="1800" dirty="0" smtClean="0">
                          <a:latin typeface="League Spartan" panose="00000800000000000000" pitchFamily="50" charset="0"/>
                        </a:rPr>
                        <a:t>5. Mental</a:t>
                      </a:r>
                      <a:r>
                        <a:rPr lang="en-GB" sz="1800" baseline="0" dirty="0" smtClean="0">
                          <a:latin typeface="League Spartan" panose="00000800000000000000" pitchFamily="50" charset="0"/>
                        </a:rPr>
                        <a:t> health </a:t>
                      </a:r>
                    </a:p>
                    <a:p>
                      <a:r>
                        <a:rPr lang="en-GB" sz="1800" baseline="0" dirty="0" smtClean="0">
                          <a:latin typeface="League Spartan" panose="00000800000000000000" pitchFamily="50" charset="0"/>
                        </a:rPr>
                        <a:t>     thermometer</a:t>
                      </a:r>
                      <a:endParaRPr lang="en-GB" sz="1800" dirty="0" smtClean="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Pupils</a:t>
                      </a:r>
                      <a:r>
                        <a:rPr lang="en-GB" sz="1600" baseline="0" dirty="0" smtClean="0">
                          <a:latin typeface="Lato" panose="020F0502020204030203" pitchFamily="34" charset="0"/>
                          <a:ea typeface="Lato" panose="020F0502020204030203" pitchFamily="34" charset="0"/>
                          <a:cs typeface="Lato" panose="020F0502020204030203" pitchFamily="34" charset="0"/>
                        </a:rPr>
                        <a:t> apply the thermometer to a scenario and suggest ways to support being mentally healthy</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10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780862879"/>
                  </a:ext>
                </a:extLst>
              </a:tr>
              <a:tr h="703155">
                <a:tc>
                  <a:txBody>
                    <a:bodyPr/>
                    <a:lstStyle/>
                    <a:p>
                      <a:pPr marL="0" indent="0">
                        <a:buFontTx/>
                        <a:buNone/>
                      </a:pPr>
                      <a:r>
                        <a:rPr lang="en-GB" sz="1800" dirty="0" smtClean="0">
                          <a:latin typeface="League Spartan" panose="00000800000000000000" pitchFamily="50" charset="0"/>
                        </a:rPr>
                        <a:t>6. Plenary</a:t>
                      </a:r>
                      <a:r>
                        <a:rPr lang="en-GB" sz="1800" baseline="0" dirty="0" smtClean="0">
                          <a:latin typeface="League Spartan" panose="00000800000000000000" pitchFamily="50" charset="0"/>
                        </a:rPr>
                        <a:t> and </a:t>
                      </a:r>
                    </a:p>
                    <a:p>
                      <a:pPr marL="0" indent="0">
                        <a:buFontTx/>
                        <a:buNone/>
                      </a:pPr>
                      <a:r>
                        <a:rPr lang="en-GB" sz="1800" baseline="0" dirty="0" smtClean="0">
                          <a:latin typeface="League Spartan" panose="00000800000000000000" pitchFamily="50" charset="0"/>
                        </a:rPr>
                        <a:t>     signposting support</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Pupils</a:t>
                      </a:r>
                      <a:r>
                        <a:rPr lang="en-GB" sz="1600" baseline="0" dirty="0" smtClean="0">
                          <a:latin typeface="Lato" panose="020F0502020204030203" pitchFamily="34" charset="0"/>
                          <a:ea typeface="Lato" panose="020F0502020204030203" pitchFamily="34" charset="0"/>
                          <a:cs typeface="Lato" panose="020F0502020204030203" pitchFamily="34" charset="0"/>
                        </a:rPr>
                        <a:t> consider one strategy they could use in their own lives to help support their mental health</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5</a:t>
                      </a:r>
                      <a:r>
                        <a:rPr lang="en-GB" sz="1400" baseline="0" dirty="0" smtClean="0">
                          <a:latin typeface="Lato" panose="020F0502020204030203" pitchFamily="34" charset="0"/>
                          <a:ea typeface="Lato" panose="020F0502020204030203" pitchFamily="34" charset="0"/>
                          <a:cs typeface="Lato" panose="020F0502020204030203" pitchFamily="34" charset="0"/>
                        </a:rPr>
                        <a:t>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654759657"/>
                  </a:ext>
                </a:extLst>
              </a:tr>
              <a:tr h="703155">
                <a:tc>
                  <a:txBody>
                    <a:bodyPr/>
                    <a:lstStyle/>
                    <a:p>
                      <a:r>
                        <a:rPr lang="en-GB" sz="1800" dirty="0" smtClean="0">
                          <a:latin typeface="League Spartan" panose="00000800000000000000" pitchFamily="50" charset="0"/>
                        </a:rPr>
                        <a:t>7. Endpoint assessment</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Pupils</a:t>
                      </a:r>
                      <a:r>
                        <a:rPr lang="en-GB" sz="1600" baseline="0" dirty="0" smtClean="0">
                          <a:latin typeface="Lato" panose="020F0502020204030203" pitchFamily="34" charset="0"/>
                          <a:ea typeface="Lato" panose="020F0502020204030203" pitchFamily="34" charset="0"/>
                          <a:cs typeface="Lato" panose="020F0502020204030203" pitchFamily="34" charset="0"/>
                        </a:rPr>
                        <a:t> go back to their ‘mental health words wall’ they completed at the beginning of the lesson and add to or amend them in light of their new learning</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5-10 </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3697777433"/>
                  </a:ext>
                </a:extLst>
              </a:tr>
            </a:tbl>
          </a:graphicData>
        </a:graphic>
      </p:graphicFrame>
      <p:sp>
        <p:nvSpPr>
          <p:cNvPr id="9" name="TextBox 8"/>
          <p:cNvSpPr txBox="1"/>
          <p:nvPr/>
        </p:nvSpPr>
        <p:spPr>
          <a:xfrm>
            <a:off x="9869891" y="24412"/>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Tree>
    <p:extLst>
      <p:ext uri="{BB962C8B-B14F-4D97-AF65-F5344CB8AC3E}">
        <p14:creationId xmlns:p14="http://schemas.microsoft.com/office/powerpoint/2010/main" val="21537256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383400" y="3596633"/>
            <a:ext cx="9509373" cy="36317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smtClean="0">
                <a:ln>
                  <a:noFill/>
                </a:ln>
                <a:effectLst/>
                <a:uLnTx/>
                <a:uFillTx/>
                <a:latin typeface="League Spartan" panose="00000800000000000000" pitchFamily="50" charset="0"/>
              </a:rPr>
              <a:t>Lesson 1:</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dirty="0" smtClean="0">
                <a:ln>
                  <a:noFill/>
                </a:ln>
                <a:solidFill>
                  <a:srgbClr val="95519E"/>
                </a:solidFill>
                <a:effectLst/>
                <a:uLnTx/>
                <a:uFillTx/>
                <a:latin typeface="League Spartan" panose="00000800000000000000" pitchFamily="50" charset="0"/>
              </a:rPr>
              <a:t>Mental health and keeping well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4400" b="1" i="0" u="none" strike="noStrike" kern="1200" cap="none" spc="0" normalizeH="0" baseline="0" noProof="0" dirty="0" smtClean="0">
              <a:ln>
                <a:noFill/>
              </a:ln>
              <a:effectLst/>
              <a:uLnTx/>
              <a:uFillTx/>
              <a:latin typeface="League Spartan" panose="00000800000000000000" pitchFamily="50"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smtClean="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sp>
        <p:nvSpPr>
          <p:cNvPr id="10" name="Footer Placeholder 3"/>
          <p:cNvSpPr>
            <a:spLocks noGrp="1"/>
          </p:cNvSpPr>
          <p:nvPr>
            <p:ph type="ftr" sz="quarter" idx="11"/>
          </p:nvPr>
        </p:nvSpPr>
        <p:spPr>
          <a:xfrm>
            <a:off x="-4412" y="6391510"/>
            <a:ext cx="12192000" cy="365125"/>
          </a:xfrm>
        </p:spPr>
        <p:txBody>
          <a:bodyPr/>
          <a:lstStyle/>
          <a:p>
            <a:r>
              <a:rPr lang="en-GB" sz="1050" dirty="0" smtClean="0"/>
              <a:t>© PSHE Association 2018 </a:t>
            </a:r>
            <a:r>
              <a:rPr lang="en-GB" dirty="0" smtClean="0"/>
              <a:t>	 </a:t>
            </a:r>
            <a:endParaRPr lang="en-GB" dirty="0"/>
          </a:p>
        </p:txBody>
      </p:sp>
      <p:pic>
        <p:nvPicPr>
          <p:cNvPr id="2052" name="Picture 4" descr="Watercolour, Watercolor, Paint, In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6306" y="358132"/>
            <a:ext cx="4848225" cy="3238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smtClean="0">
                <a:latin typeface="League Spartan" panose="00000800000000000000" pitchFamily="50" charset="0"/>
              </a:rPr>
              <a:t>Ground rules</a:t>
            </a:r>
            <a:endParaRPr lang="en-GB" sz="4400" b="1" dirty="0">
              <a:latin typeface="League Spartan" panose="00000800000000000000" pitchFamily="50" charset="0"/>
            </a:endParaRP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r>
              <a:rPr lang="en-GB" sz="2800" dirty="0" smtClean="0">
                <a:latin typeface="Lato" panose="020F0502020204030203" pitchFamily="34" charset="0"/>
                <a:ea typeface="Lato" panose="020F0502020204030203" pitchFamily="34" charset="0"/>
                <a:cs typeface="Lato" panose="020F0502020204030203" pitchFamily="34" charset="0"/>
              </a:rPr>
              <a:t>[Add your class rules here]</a:t>
            </a: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p:txBody>
      </p:sp>
      <p:sp>
        <p:nvSpPr>
          <p:cNvPr id="4" name="Footer Placeholder 3"/>
          <p:cNvSpPr>
            <a:spLocks noGrp="1"/>
          </p:cNvSpPr>
          <p:nvPr>
            <p:ph type="ftr" sz="quarter" idx="11"/>
          </p:nvPr>
        </p:nvSpPr>
        <p:spPr>
          <a:xfrm>
            <a:off x="-19051" y="6405273"/>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11</a:t>
            </a:fld>
            <a:endParaRPr lang="en-GB" dirty="0"/>
          </a:p>
        </p:txBody>
      </p:sp>
    </p:spTree>
    <p:extLst>
      <p:ext uri="{BB962C8B-B14F-4D97-AF65-F5344CB8AC3E}">
        <p14:creationId xmlns:p14="http://schemas.microsoft.com/office/powerpoint/2010/main" val="27572448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80474" y="687185"/>
            <a:ext cx="10714182" cy="1446550"/>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Mental health:</a:t>
            </a:r>
          </a:p>
          <a:p>
            <a:r>
              <a:rPr lang="en-GB" sz="4400" b="1" dirty="0" smtClean="0">
                <a:solidFill>
                  <a:srgbClr val="95519E"/>
                </a:solidFill>
                <a:latin typeface="League Spartan" panose="00000800000000000000" pitchFamily="50" charset="0"/>
              </a:rPr>
              <a:t>What’s our starting point? </a:t>
            </a:r>
            <a:endParaRPr lang="en-GB" sz="4400" b="1" dirty="0">
              <a:solidFill>
                <a:srgbClr val="95519E"/>
              </a:solidFill>
              <a:latin typeface="League Spartan" panose="00000800000000000000" pitchFamily="50" charset="0"/>
            </a:endParaRPr>
          </a:p>
        </p:txBody>
      </p:sp>
      <p:sp>
        <p:nvSpPr>
          <p:cNvPr id="8" name="TextBox 7"/>
          <p:cNvSpPr txBox="1"/>
          <p:nvPr/>
        </p:nvSpPr>
        <p:spPr>
          <a:xfrm>
            <a:off x="952500" y="2241446"/>
            <a:ext cx="4532985" cy="2677656"/>
          </a:xfrm>
          <a:prstGeom prst="rect">
            <a:avLst/>
          </a:prstGeom>
          <a:noFill/>
        </p:spPr>
        <p:txBody>
          <a:bodyPr wrap="square" rtlCol="0">
            <a:spAutoFit/>
          </a:bodyPr>
          <a:lstStyle/>
          <a:p>
            <a:r>
              <a:rPr lang="en-US" sz="2800" dirty="0" smtClean="0">
                <a:latin typeface="Lato" panose="020B0604020202020204" charset="0"/>
                <a:ea typeface="Lato" panose="020B0604020202020204" charset="0"/>
                <a:cs typeface="Lato" panose="020B0604020202020204" charset="0"/>
              </a:rPr>
              <a:t> </a:t>
            </a:r>
            <a:endParaRPr lang="en-US" sz="2800" dirty="0">
              <a:latin typeface="Lato" panose="020B0604020202020204" charset="0"/>
              <a:ea typeface="Lato" panose="020B0604020202020204" charset="0"/>
              <a:cs typeface="Lato" panose="020B0604020202020204" charset="0"/>
            </a:endParaRPr>
          </a:p>
          <a:p>
            <a:r>
              <a:rPr lang="en-US" sz="2800" b="1" dirty="0" smtClean="0">
                <a:latin typeface="Lato" panose="020B0604020202020204" charset="0"/>
                <a:ea typeface="Lato" panose="020B0604020202020204" charset="0"/>
                <a:cs typeface="Lato" panose="020B0604020202020204" charset="0"/>
              </a:rPr>
              <a:t>Write down all the words, feelings and emotions you think are associated with mental health.  </a:t>
            </a:r>
          </a:p>
          <a:p>
            <a:endParaRPr lang="en-US" sz="2800" b="1" dirty="0" smtClean="0">
              <a:latin typeface="Lato" panose="020B0604020202020204" charset="0"/>
              <a:ea typeface="Lato" panose="020B0604020202020204" charset="0"/>
              <a:cs typeface="Lato" panose="020B0604020202020204" charset="0"/>
            </a:endParaRPr>
          </a:p>
        </p:txBody>
      </p:sp>
      <p:sp>
        <p:nvSpPr>
          <p:cNvPr id="5" name="Footer Placeholder 4"/>
          <p:cNvSpPr>
            <a:spLocks noGrp="1"/>
          </p:cNvSpPr>
          <p:nvPr>
            <p:ph type="ftr" sz="quarter" idx="11"/>
          </p:nvPr>
        </p:nvSpPr>
        <p:spPr>
          <a:xfrm>
            <a:off x="0" y="6415306"/>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12</a:t>
            </a:fld>
            <a:endParaRPr lang="en-GB" dirty="0"/>
          </a:p>
        </p:txBody>
      </p:sp>
      <p:pic>
        <p:nvPicPr>
          <p:cNvPr id="3076" name="Picture 4" descr="Crayons, Coloring Book, Coloring, Boo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5400" y="2310466"/>
            <a:ext cx="4857750" cy="323850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Green, Flag, Pennon, Waving, Pennan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0782" flipH="1">
            <a:off x="10087819" y="238336"/>
            <a:ext cx="1417043" cy="125153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612931" y="4227989"/>
            <a:ext cx="956441" cy="956441"/>
          </a:xfrm>
          <a:prstGeom prst="rect">
            <a:avLst/>
          </a:prstGeom>
        </p:spPr>
      </p:pic>
    </p:spTree>
    <p:extLst>
      <p:ext uri="{BB962C8B-B14F-4D97-AF65-F5344CB8AC3E}">
        <p14:creationId xmlns:p14="http://schemas.microsoft.com/office/powerpoint/2010/main" val="5766368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223838" y="2660603"/>
            <a:ext cx="11744324" cy="3739485"/>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100" b="1" dirty="0" smtClean="0">
              <a:latin typeface="Gill Sans MT" panose="020B0502020104020203" pitchFamily="34" charset="0"/>
            </a:endParaRPr>
          </a:p>
          <a:p>
            <a:pPr marL="914400" lvl="1" indent="-457200">
              <a:lnSpc>
                <a:spcPct val="150000"/>
              </a:lnSpc>
              <a:buSzPct val="202000"/>
              <a:buBlip>
                <a:blip r:embed="rId3"/>
              </a:buBlip>
            </a:pPr>
            <a:r>
              <a:rPr lang="en-GB" sz="2400" dirty="0" smtClean="0">
                <a:latin typeface="Lato" panose="020F0502020204030203" pitchFamily="34" charset="0"/>
                <a:ea typeface="Lato" panose="020F0502020204030203" pitchFamily="34" charset="0"/>
                <a:cs typeface="Lato" panose="020F0502020204030203" pitchFamily="34" charset="0"/>
              </a:rPr>
              <a:t>explain what is meant by the term ‘mental health’</a:t>
            </a:r>
          </a:p>
          <a:p>
            <a:pPr marL="914400" lvl="1" indent="-457200">
              <a:lnSpc>
                <a:spcPct val="15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i</a:t>
            </a:r>
            <a:r>
              <a:rPr lang="en-GB" sz="2400" dirty="0" smtClean="0">
                <a:latin typeface="Lato" panose="020F0502020204030203" pitchFamily="34" charset="0"/>
                <a:ea typeface="Lato" panose="020F0502020204030203" pitchFamily="34" charset="0"/>
                <a:cs typeface="Lato" panose="020F0502020204030203" pitchFamily="34" charset="0"/>
              </a:rPr>
              <a:t>dentify everyday behaviours that can help to support mental (and physical) health</a:t>
            </a:r>
          </a:p>
          <a:p>
            <a:pPr marL="914400" lvl="1" indent="-457200">
              <a:lnSpc>
                <a:spcPct val="15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r</a:t>
            </a:r>
            <a:r>
              <a:rPr lang="en-GB" sz="2400" dirty="0" smtClean="0">
                <a:latin typeface="Lato" panose="020F0502020204030203" pitchFamily="34" charset="0"/>
                <a:ea typeface="Lato" panose="020F0502020204030203" pitchFamily="34" charset="0"/>
                <a:cs typeface="Lato" panose="020F0502020204030203" pitchFamily="34" charset="0"/>
              </a:rPr>
              <a:t>ecognise that we can take care of our mental health (as well as our physical health)</a:t>
            </a:r>
          </a:p>
          <a:p>
            <a:pPr lvl="1">
              <a:buSzPct val="202000"/>
            </a:pPr>
            <a:endParaRPr lang="en-GB" sz="2400" dirty="0">
              <a:latin typeface="Lato" panose="020F0502020204030203" pitchFamily="34" charset="0"/>
              <a:ea typeface="Lato" panose="020F0502020204030203" pitchFamily="34" charset="0"/>
              <a:cs typeface="Lato" panose="020F0502020204030203" pitchFamily="34" charset="0"/>
            </a:endParaRPr>
          </a:p>
        </p:txBody>
      </p:sp>
      <p:sp>
        <p:nvSpPr>
          <p:cNvPr id="3" name="Footer Placeholder 2"/>
          <p:cNvSpPr>
            <a:spLocks noGrp="1"/>
          </p:cNvSpPr>
          <p:nvPr>
            <p:ph type="ftr" sz="quarter" idx="11"/>
          </p:nvPr>
        </p:nvSpPr>
        <p:spPr>
          <a:xfrm>
            <a:off x="0" y="6320257"/>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13</a:t>
            </a:fld>
            <a:endParaRPr lang="en-GB" dirty="0"/>
          </a:p>
        </p:txBody>
      </p:sp>
      <p:sp>
        <p:nvSpPr>
          <p:cNvPr id="10" name="TextBox 9"/>
          <p:cNvSpPr txBox="1"/>
          <p:nvPr/>
        </p:nvSpPr>
        <p:spPr>
          <a:xfrm>
            <a:off x="613048" y="445206"/>
            <a:ext cx="10893151" cy="1077218"/>
          </a:xfrm>
          <a:prstGeom prst="rect">
            <a:avLst/>
          </a:prstGeom>
          <a:solidFill>
            <a:schemeClr val="bg1"/>
          </a:solidFill>
        </p:spPr>
        <p:txBody>
          <a:bodyPr wrap="square" rtlCol="0">
            <a:spAutoFit/>
          </a:bodyPr>
          <a:lstStyle/>
          <a:p>
            <a:pPr lvl="3"/>
            <a:r>
              <a:rPr lang="en-GB" sz="3200" b="1" dirty="0" smtClean="0">
                <a:latin typeface="League Spartan" panose="00000800000000000000" pitchFamily="50" charset="0"/>
              </a:rPr>
              <a:t>We are learning about mental health; what it means and how we can take care of it</a:t>
            </a:r>
            <a:endParaRPr lang="en-GB" sz="900" b="1" dirty="0" smtClean="0">
              <a:latin typeface="Lato" panose="020F0502020204030203" pitchFamily="34" charset="0"/>
              <a:ea typeface="Lato" panose="020F0502020204030203" pitchFamily="34" charset="0"/>
              <a:cs typeface="Lato" panose="020F0502020204030203" pitchFamily="34" charset="0"/>
            </a:endParaRP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5244" y="445207"/>
            <a:ext cx="968621" cy="1076313"/>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649603" y="2014866"/>
            <a:ext cx="877333" cy="1001704"/>
          </a:xfrm>
          <a:prstGeom prst="rect">
            <a:avLst/>
          </a:prstGeom>
        </p:spPr>
      </p:pic>
    </p:spTree>
    <p:extLst>
      <p:ext uri="{BB962C8B-B14F-4D97-AF65-F5344CB8AC3E}">
        <p14:creationId xmlns:p14="http://schemas.microsoft.com/office/powerpoint/2010/main" val="155948844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6201" y="382612"/>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What is mental health?</a:t>
            </a:r>
            <a:endParaRPr lang="en-GB" sz="4400" b="1" dirty="0">
              <a:solidFill>
                <a:srgbClr val="95519E"/>
              </a:solidFill>
              <a:latin typeface="League Spartan" panose="00000800000000000000" pitchFamily="50" charset="0"/>
            </a:endParaRPr>
          </a:p>
        </p:txBody>
      </p:sp>
      <p:sp>
        <p:nvSpPr>
          <p:cNvPr id="19" name="Footer Placeholder 18"/>
          <p:cNvSpPr>
            <a:spLocks noGrp="1"/>
          </p:cNvSpPr>
          <p:nvPr>
            <p:ph type="ftr" sz="quarter" idx="11"/>
          </p:nvPr>
        </p:nvSpPr>
        <p:spPr>
          <a:xfrm>
            <a:off x="0" y="6355382"/>
            <a:ext cx="12192000" cy="365125"/>
          </a:xfrm>
        </p:spPr>
        <p:txBody>
          <a:bodyPr/>
          <a:lstStyle/>
          <a:p>
            <a:r>
              <a:rPr lang="en-GB" sz="1050" dirty="0" smtClean="0"/>
              <a:t>© PSHE Association 2018 </a:t>
            </a:r>
            <a:r>
              <a:rPr lang="en-GB" dirty="0" smtClean="0"/>
              <a:t>	 </a:t>
            </a:r>
            <a:endParaRPr lang="en-GB" dirty="0"/>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14</a:t>
            </a:fld>
            <a:endParaRPr lang="en-GB" dirty="0"/>
          </a:p>
        </p:txBody>
      </p:sp>
      <p:sp>
        <p:nvSpPr>
          <p:cNvPr id="2" name="TextBox 1"/>
          <p:cNvSpPr txBox="1"/>
          <p:nvPr/>
        </p:nvSpPr>
        <p:spPr>
          <a:xfrm>
            <a:off x="527213" y="1947297"/>
            <a:ext cx="5855657" cy="2677656"/>
          </a:xfrm>
          <a:prstGeom prst="rect">
            <a:avLst/>
          </a:prstGeom>
          <a:noFill/>
        </p:spPr>
        <p:txBody>
          <a:bodyPr wrap="square" rtlCol="0">
            <a:spAutoFit/>
          </a:bodyPr>
          <a:lstStyle/>
          <a:p>
            <a:r>
              <a:rPr lang="en-GB" sz="2400" dirty="0" smtClean="0">
                <a:latin typeface="Lato" panose="020B0604020202020204" charset="0"/>
                <a:ea typeface="Lato" panose="020B0604020202020204" charset="0"/>
                <a:cs typeface="Lato" panose="020B0604020202020204" charset="0"/>
              </a:rPr>
              <a:t>Look at the definitions of mental health displayed around the classroom.</a:t>
            </a:r>
          </a:p>
          <a:p>
            <a:endParaRPr lang="en-GB" sz="2400" dirty="0">
              <a:latin typeface="Lato" panose="020B0604020202020204" charset="0"/>
              <a:ea typeface="Lato" panose="020B0604020202020204" charset="0"/>
              <a:cs typeface="Lato" panose="020B0604020202020204" charset="0"/>
            </a:endParaRPr>
          </a:p>
          <a:p>
            <a:r>
              <a:rPr lang="en-GB" sz="2400" dirty="0" smtClean="0">
                <a:latin typeface="Lato" panose="020B0604020202020204" charset="0"/>
                <a:ea typeface="Lato" panose="020B0604020202020204" charset="0"/>
                <a:cs typeface="Lato" panose="020B0604020202020204" charset="0"/>
              </a:rPr>
              <a:t>Stand next to the one which you feel best sums up what mental health is.</a:t>
            </a:r>
          </a:p>
          <a:p>
            <a:r>
              <a:rPr lang="en-GB" sz="2400" dirty="0" smtClean="0">
                <a:latin typeface="Lato" panose="020B0604020202020204" charset="0"/>
                <a:ea typeface="Lato" panose="020B0604020202020204" charset="0"/>
                <a:cs typeface="Lato" panose="020B0604020202020204" charset="0"/>
              </a:rPr>
              <a:t>  </a:t>
            </a:r>
          </a:p>
          <a:p>
            <a:r>
              <a:rPr lang="en-GB" sz="2400" dirty="0" smtClean="0">
                <a:latin typeface="Lato" panose="020B0604020202020204" charset="0"/>
                <a:ea typeface="Lato" panose="020B0604020202020204" charset="0"/>
                <a:cs typeface="Lato" panose="020B0604020202020204" charset="0"/>
              </a:rPr>
              <a:t>Be ready to give reasons for your choice.</a:t>
            </a:r>
            <a:endParaRPr lang="en-GB" sz="2400" dirty="0">
              <a:latin typeface="Lato" panose="020B0604020202020204" charset="0"/>
              <a:ea typeface="Lato" panose="020B0604020202020204" charset="0"/>
              <a:cs typeface="Lato" panose="020B0604020202020204" charset="0"/>
            </a:endParaRPr>
          </a:p>
        </p:txBody>
      </p:sp>
      <p:pic>
        <p:nvPicPr>
          <p:cNvPr id="4" name="Picture 2" descr="Family, Feet Closeup, Blue, Baby Bo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1476" y="1666875"/>
            <a:ext cx="4857750" cy="3238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3530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6201" y="382612"/>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What is mental health?</a:t>
            </a:r>
            <a:endParaRPr lang="en-GB" sz="4400" b="1" dirty="0">
              <a:solidFill>
                <a:srgbClr val="95519E"/>
              </a:solidFill>
              <a:latin typeface="League Spartan" panose="00000800000000000000" pitchFamily="50" charset="0"/>
            </a:endParaRPr>
          </a:p>
        </p:txBody>
      </p:sp>
      <p:sp>
        <p:nvSpPr>
          <p:cNvPr id="19" name="Footer Placeholder 18"/>
          <p:cNvSpPr>
            <a:spLocks noGrp="1"/>
          </p:cNvSpPr>
          <p:nvPr>
            <p:ph type="ftr" sz="quarter" idx="11"/>
          </p:nvPr>
        </p:nvSpPr>
        <p:spPr>
          <a:xfrm>
            <a:off x="0" y="6355382"/>
            <a:ext cx="12192000" cy="365125"/>
          </a:xfrm>
        </p:spPr>
        <p:txBody>
          <a:bodyPr/>
          <a:lstStyle/>
          <a:p>
            <a:r>
              <a:rPr lang="en-GB" sz="1050" dirty="0" smtClean="0"/>
              <a:t>© PSHE Association 2018 </a:t>
            </a:r>
            <a:r>
              <a:rPr lang="en-GB" dirty="0" smtClean="0"/>
              <a:t>	 </a:t>
            </a:r>
            <a:endParaRPr lang="en-GB" dirty="0"/>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15</a:t>
            </a:fld>
            <a:endParaRPr lang="en-GB" dirty="0"/>
          </a:p>
        </p:txBody>
      </p:sp>
      <p:sp>
        <p:nvSpPr>
          <p:cNvPr id="2" name="TextBox 1"/>
          <p:cNvSpPr txBox="1"/>
          <p:nvPr/>
        </p:nvSpPr>
        <p:spPr>
          <a:xfrm>
            <a:off x="276201" y="1666875"/>
            <a:ext cx="8039123" cy="3046988"/>
          </a:xfrm>
          <a:prstGeom prst="rect">
            <a:avLst/>
          </a:prstGeom>
          <a:noFill/>
        </p:spPr>
        <p:txBody>
          <a:bodyPr wrap="square" rtlCol="0">
            <a:spAutoFit/>
          </a:bodyPr>
          <a:lstStyle/>
          <a:p>
            <a:r>
              <a:rPr lang="en-GB" sz="2400" dirty="0" smtClean="0">
                <a:latin typeface="Lato" panose="020B0604020202020204" charset="0"/>
                <a:ea typeface="Lato" panose="020B0604020202020204" charset="0"/>
                <a:cs typeface="Lato" panose="020B0604020202020204" charset="0"/>
              </a:rPr>
              <a:t>Mental health can be thought of as being on a scale that can move up or down, a bit like a thermometer.</a:t>
            </a:r>
          </a:p>
          <a:p>
            <a:endParaRPr lang="en-GB" sz="2400" dirty="0">
              <a:latin typeface="Lato" panose="020B0604020202020204" charset="0"/>
              <a:ea typeface="Lato" panose="020B0604020202020204" charset="0"/>
              <a:cs typeface="Lato" panose="020B0604020202020204" charset="0"/>
            </a:endParaRPr>
          </a:p>
          <a:p>
            <a:r>
              <a:rPr lang="en-GB" sz="2400" dirty="0" smtClean="0">
                <a:latin typeface="Lato" panose="020B0604020202020204" charset="0"/>
                <a:ea typeface="Lato" panose="020B0604020202020204" charset="0"/>
                <a:cs typeface="Lato" panose="020B0604020202020204" charset="0"/>
              </a:rPr>
              <a:t>We can move along the scale at any time, between being healthy or unwell.</a:t>
            </a:r>
          </a:p>
          <a:p>
            <a:r>
              <a:rPr lang="en-GB" sz="2400" dirty="0" smtClean="0">
                <a:latin typeface="Lato" panose="020B0604020202020204" charset="0"/>
                <a:ea typeface="Lato" panose="020B0604020202020204" charset="0"/>
                <a:cs typeface="Lato" panose="020B0604020202020204" charset="0"/>
              </a:rPr>
              <a:t>  </a:t>
            </a:r>
          </a:p>
          <a:p>
            <a:r>
              <a:rPr lang="en-GB" sz="2400" dirty="0" smtClean="0">
                <a:latin typeface="Lato" panose="020B0604020202020204" charset="0"/>
                <a:ea typeface="Lato" panose="020B0604020202020204" charset="0"/>
                <a:cs typeface="Lato" panose="020B0604020202020204" charset="0"/>
              </a:rPr>
              <a:t>There are things we can put in place to help us feel better and move out of the struggling or unwell areas.</a:t>
            </a:r>
            <a:endParaRPr lang="en-GB" sz="2400" dirty="0">
              <a:latin typeface="Lato" panose="020B0604020202020204" charset="0"/>
              <a:ea typeface="Lato" panose="020B0604020202020204" charset="0"/>
              <a:cs typeface="Lato" panose="020B0604020202020204" charset="0"/>
            </a:endParaRPr>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30055" t="7050" r="29188" b="3168"/>
          <a:stretch/>
        </p:blipFill>
        <p:spPr>
          <a:xfrm>
            <a:off x="9179195" y="322627"/>
            <a:ext cx="1975945" cy="6157292"/>
          </a:xfrm>
          <a:prstGeom prst="rect">
            <a:avLst/>
          </a:prstGeom>
        </p:spPr>
      </p:pic>
    </p:spTree>
    <p:extLst>
      <p:ext uri="{BB962C8B-B14F-4D97-AF65-F5344CB8AC3E}">
        <p14:creationId xmlns:p14="http://schemas.microsoft.com/office/powerpoint/2010/main" val="864272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41433" y="401538"/>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Signs of wellbeing</a:t>
            </a:r>
            <a:endParaRPr lang="en-GB" sz="4400" b="1" dirty="0">
              <a:solidFill>
                <a:srgbClr val="95519E"/>
              </a:solidFill>
              <a:latin typeface="League Spartan" panose="00000800000000000000" pitchFamily="50" charset="0"/>
            </a:endParaRPr>
          </a:p>
        </p:txBody>
      </p:sp>
      <p:sp>
        <p:nvSpPr>
          <p:cNvPr id="8" name="TextBox 7"/>
          <p:cNvSpPr txBox="1"/>
          <p:nvPr/>
        </p:nvSpPr>
        <p:spPr>
          <a:xfrm>
            <a:off x="657226" y="1681084"/>
            <a:ext cx="8839200" cy="4031873"/>
          </a:xfrm>
          <a:prstGeom prst="rect">
            <a:avLst/>
          </a:prstGeom>
          <a:noFill/>
        </p:spPr>
        <p:txBody>
          <a:bodyPr wrap="square" rtlCol="0">
            <a:spAutoFit/>
          </a:bodyPr>
          <a:lstStyle/>
          <a:p>
            <a:r>
              <a:rPr lang="en-US" sz="2800" dirty="0" smtClean="0">
                <a:latin typeface="League Spartan" panose="00000800000000000000" pitchFamily="50" charset="0"/>
              </a:rPr>
              <a:t>How do we know if someone feels good: </a:t>
            </a:r>
          </a:p>
          <a:p>
            <a:r>
              <a:rPr lang="en-US" sz="2400" dirty="0" smtClean="0">
                <a:latin typeface="Lato" panose="020B0604020202020204" charset="0"/>
                <a:ea typeface="Lato" panose="020B0604020202020204" charset="0"/>
                <a:cs typeface="Lato" panose="020B0604020202020204" charset="0"/>
              </a:rPr>
              <a:t>- in their body (physical health)?</a:t>
            </a:r>
          </a:p>
          <a:p>
            <a:r>
              <a:rPr lang="en-US" sz="2400" dirty="0" smtClean="0">
                <a:latin typeface="Lato" panose="020B0604020202020204" charset="0"/>
                <a:ea typeface="Lato" panose="020B0604020202020204" charset="0"/>
                <a:cs typeface="Lato" panose="020B0604020202020204" charset="0"/>
              </a:rPr>
              <a:t>- in their mind (mental health)?</a:t>
            </a:r>
          </a:p>
          <a:p>
            <a:endParaRPr lang="en-US" sz="2800" dirty="0">
              <a:latin typeface="League Spartan" panose="00000800000000000000" pitchFamily="50" charset="0"/>
            </a:endParaRPr>
          </a:p>
          <a:p>
            <a:r>
              <a:rPr lang="en-US" sz="2800" dirty="0" smtClean="0">
                <a:latin typeface="League Spartan" panose="00000800000000000000" pitchFamily="50" charset="0"/>
              </a:rPr>
              <a:t>How do we know if someone </a:t>
            </a:r>
            <a:r>
              <a:rPr lang="en-US" sz="2800" i="1" u="sng" dirty="0" smtClean="0">
                <a:latin typeface="League Spartan" panose="00000800000000000000" pitchFamily="50" charset="0"/>
              </a:rPr>
              <a:t>does not </a:t>
            </a:r>
            <a:r>
              <a:rPr lang="en-US" sz="2800" i="1" dirty="0" smtClean="0">
                <a:latin typeface="League Spartan" panose="00000800000000000000" pitchFamily="50" charset="0"/>
              </a:rPr>
              <a:t> </a:t>
            </a:r>
            <a:r>
              <a:rPr lang="en-US" sz="2800" dirty="0" smtClean="0">
                <a:latin typeface="League Spartan" panose="00000800000000000000" pitchFamily="50" charset="0"/>
              </a:rPr>
              <a:t>feel good:</a:t>
            </a:r>
          </a:p>
          <a:p>
            <a:pPr marL="457200" indent="-457200">
              <a:buFontTx/>
              <a:buChar char="-"/>
            </a:pPr>
            <a:r>
              <a:rPr lang="en-US" sz="2400" dirty="0" smtClean="0">
                <a:latin typeface="Lato" panose="020B0604020202020204" charset="0"/>
                <a:ea typeface="Lato" panose="020B0604020202020204" charset="0"/>
                <a:cs typeface="Lato" panose="020B0604020202020204" charset="0"/>
              </a:rPr>
              <a:t>in their body (physical health)?</a:t>
            </a:r>
          </a:p>
          <a:p>
            <a:pPr marL="457200" indent="-457200">
              <a:buFontTx/>
              <a:buChar char="-"/>
            </a:pPr>
            <a:r>
              <a:rPr lang="en-US" sz="2400" dirty="0" smtClean="0">
                <a:latin typeface="Lato" panose="020B0604020202020204" charset="0"/>
                <a:ea typeface="Lato" panose="020B0604020202020204" charset="0"/>
                <a:cs typeface="Lato" panose="020B0604020202020204" charset="0"/>
              </a:rPr>
              <a:t>in their mind (mental health)?</a:t>
            </a:r>
          </a:p>
          <a:p>
            <a:endParaRPr lang="en-US" sz="1600" dirty="0" smtClean="0"/>
          </a:p>
          <a:p>
            <a:endParaRPr lang="en-US" sz="2400" dirty="0" smtClean="0">
              <a:latin typeface="Lato" panose="020F0502020204030203" pitchFamily="34" charset="0"/>
              <a:ea typeface="Lato" panose="020F0502020204030203" pitchFamily="34" charset="0"/>
              <a:cs typeface="Lato" panose="020F0502020204030203" pitchFamily="34" charset="0"/>
            </a:endParaRPr>
          </a:p>
        </p:txBody>
      </p:sp>
      <p:sp>
        <p:nvSpPr>
          <p:cNvPr id="5" name="Footer Placeholder 4"/>
          <p:cNvSpPr>
            <a:spLocks noGrp="1"/>
          </p:cNvSpPr>
          <p:nvPr>
            <p:ph type="ftr" sz="quarter" idx="11"/>
          </p:nvPr>
        </p:nvSpPr>
        <p:spPr>
          <a:xfrm>
            <a:off x="0" y="6416534"/>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16</a:t>
            </a:fld>
            <a:endParaRPr lang="en-GB" dirty="0"/>
          </a:p>
        </p:txBody>
      </p:sp>
      <p:sp>
        <p:nvSpPr>
          <p:cNvPr id="6" name="TextBox 5"/>
          <p:cNvSpPr txBox="1"/>
          <p:nvPr/>
        </p:nvSpPr>
        <p:spPr>
          <a:xfrm>
            <a:off x="520700" y="5486400"/>
            <a:ext cx="9105900" cy="830997"/>
          </a:xfrm>
          <a:prstGeom prst="rect">
            <a:avLst/>
          </a:prstGeom>
          <a:noFill/>
        </p:spPr>
        <p:txBody>
          <a:bodyPr wrap="square" rtlCol="0">
            <a:spAutoFit/>
          </a:bodyPr>
          <a:lstStyle/>
          <a:p>
            <a:r>
              <a:rPr lang="en-GB" sz="2400" dirty="0" smtClean="0">
                <a:solidFill>
                  <a:srgbClr val="95519E"/>
                </a:solidFill>
                <a:latin typeface="Lato" panose="020B0604020202020204" charset="0"/>
                <a:ea typeface="Lato" panose="020B0604020202020204" charset="0"/>
                <a:cs typeface="Lato" panose="020B0604020202020204" charset="0"/>
              </a:rPr>
              <a:t>Remember we cannot always tell – sometimes illness or ill-health is not obvious to others (either physical or mental health) </a:t>
            </a:r>
            <a:endParaRPr lang="en-GB" sz="2400" dirty="0">
              <a:solidFill>
                <a:srgbClr val="95519E"/>
              </a:solidFill>
              <a:latin typeface="Lato" panose="020B0604020202020204" charset="0"/>
              <a:ea typeface="Lato" panose="020B0604020202020204" charset="0"/>
              <a:cs typeface="Lato" panose="020B0604020202020204" charset="0"/>
            </a:endParaRPr>
          </a:p>
        </p:txBody>
      </p:sp>
      <p:pic>
        <p:nvPicPr>
          <p:cNvPr id="9" name="Picture 8" descr="Image result for stick person"/>
          <p:cNvPicPr/>
          <p:nvPr/>
        </p:nvPicPr>
        <p:blipFill rotWithShape="1">
          <a:blip r:embed="rId3">
            <a:extLst>
              <a:ext uri="{28A0092B-C50C-407E-A947-70E740481C1C}">
                <a14:useLocalDpi xmlns:a14="http://schemas.microsoft.com/office/drawing/2010/main" val="0"/>
              </a:ext>
            </a:extLst>
          </a:blip>
          <a:srcRect l="15539" r="15710"/>
          <a:stretch/>
        </p:blipFill>
        <p:spPr bwMode="auto">
          <a:xfrm>
            <a:off x="9108142" y="1270116"/>
            <a:ext cx="2617694" cy="4879975"/>
          </a:xfrm>
          <a:prstGeom prst="rect">
            <a:avLst/>
          </a:prstGeom>
          <a:noFill/>
          <a:ln>
            <a:noFill/>
          </a:ln>
        </p:spPr>
      </p:pic>
    </p:spTree>
    <p:extLst>
      <p:ext uri="{BB962C8B-B14F-4D97-AF65-F5344CB8AC3E}">
        <p14:creationId xmlns:p14="http://schemas.microsoft.com/office/powerpoint/2010/main" val="2575053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5" grpId="0"/>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05491" y="375215"/>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Activities for health</a:t>
            </a:r>
            <a:endParaRPr lang="en-GB" sz="4400" b="1" dirty="0">
              <a:solidFill>
                <a:srgbClr val="95519E"/>
              </a:solidFill>
              <a:latin typeface="League Spartan" panose="00000800000000000000" pitchFamily="50" charset="0"/>
            </a:endParaRPr>
          </a:p>
        </p:txBody>
      </p:sp>
      <p:sp>
        <p:nvSpPr>
          <p:cNvPr id="8" name="TextBox 7"/>
          <p:cNvSpPr txBox="1"/>
          <p:nvPr/>
        </p:nvSpPr>
        <p:spPr>
          <a:xfrm>
            <a:off x="737689" y="1325122"/>
            <a:ext cx="4864100" cy="2554545"/>
          </a:xfrm>
          <a:prstGeom prst="rect">
            <a:avLst/>
          </a:prstGeom>
          <a:noFill/>
        </p:spPr>
        <p:txBody>
          <a:bodyPr wrap="square" rtlCol="0">
            <a:spAutoFit/>
          </a:bodyPr>
          <a:lstStyle/>
          <a:p>
            <a:r>
              <a:rPr lang="en-US" sz="2400" dirty="0" smtClean="0">
                <a:solidFill>
                  <a:srgbClr val="95519E"/>
                </a:solidFill>
                <a:latin typeface="League Spartan" panose="00000800000000000000" pitchFamily="50" charset="0"/>
              </a:rPr>
              <a:t>Card Sort – </a:t>
            </a:r>
            <a:r>
              <a:rPr lang="en-US" sz="2400" i="1" dirty="0" smtClean="0">
                <a:solidFill>
                  <a:srgbClr val="95519E"/>
                </a:solidFill>
                <a:latin typeface="League Spartan" panose="00000800000000000000" pitchFamily="50" charset="0"/>
              </a:rPr>
              <a:t>Physical health</a:t>
            </a:r>
          </a:p>
          <a:p>
            <a:endParaRPr lang="en-US" sz="1400" i="1" dirty="0">
              <a:solidFill>
                <a:srgbClr val="95519E"/>
              </a:solidFill>
              <a:latin typeface="League Spartan" panose="00000800000000000000" pitchFamily="50" charset="0"/>
            </a:endParaRPr>
          </a:p>
          <a:p>
            <a:r>
              <a:rPr lang="en-US" sz="2400" i="1" dirty="0" smtClean="0">
                <a:solidFill>
                  <a:srgbClr val="95519E"/>
                </a:solidFill>
                <a:latin typeface="League Spartan" panose="00000800000000000000" pitchFamily="50" charset="0"/>
              </a:rPr>
              <a:t> </a:t>
            </a:r>
            <a:r>
              <a:rPr lang="en-US" sz="2400" dirty="0" smtClean="0">
                <a:latin typeface="Lato" panose="020F0502020204030203" pitchFamily="34" charset="0"/>
                <a:ea typeface="Lato" panose="020F0502020204030203" pitchFamily="34" charset="0"/>
                <a:cs typeface="Lato" panose="020F0502020204030203" pitchFamily="34" charset="0"/>
              </a:rPr>
              <a:t>Things we should do:</a:t>
            </a:r>
          </a:p>
          <a:p>
            <a:r>
              <a:rPr lang="en-US" sz="2400" dirty="0" smtClean="0">
                <a:latin typeface="Lato" panose="020F0502020204030203" pitchFamily="34" charset="0"/>
                <a:ea typeface="Lato" panose="020F0502020204030203" pitchFamily="34" charset="0"/>
                <a:cs typeface="Lato" panose="020F0502020204030203" pitchFamily="34" charset="0"/>
              </a:rPr>
              <a:t>- </a:t>
            </a:r>
            <a:r>
              <a:rPr lang="en-US" sz="2400" dirty="0">
                <a:latin typeface="Lato" panose="020F0502020204030203" pitchFamily="34" charset="0"/>
                <a:ea typeface="Lato" panose="020F0502020204030203" pitchFamily="34" charset="0"/>
                <a:cs typeface="Lato" panose="020F0502020204030203" pitchFamily="34" charset="0"/>
              </a:rPr>
              <a:t>E</a:t>
            </a:r>
            <a:r>
              <a:rPr lang="en-US" sz="2400" dirty="0" smtClean="0">
                <a:latin typeface="Lato" panose="020F0502020204030203" pitchFamily="34" charset="0"/>
                <a:ea typeface="Lato" panose="020F0502020204030203" pitchFamily="34" charset="0"/>
                <a:cs typeface="Lato" panose="020F0502020204030203" pitchFamily="34" charset="0"/>
              </a:rPr>
              <a:t>very day</a:t>
            </a:r>
          </a:p>
          <a:p>
            <a:r>
              <a:rPr lang="en-US" sz="2400" dirty="0" smtClean="0">
                <a:latin typeface="Lato" panose="020F0502020204030203" pitchFamily="34" charset="0"/>
                <a:ea typeface="Lato" panose="020F0502020204030203" pitchFamily="34" charset="0"/>
                <a:cs typeface="Lato" panose="020F0502020204030203" pitchFamily="34" charset="0"/>
              </a:rPr>
              <a:t>- Sometimes</a:t>
            </a:r>
          </a:p>
          <a:p>
            <a:r>
              <a:rPr lang="en-US" sz="2400" dirty="0" smtClean="0">
                <a:latin typeface="Lato" panose="020F0502020204030203" pitchFamily="34" charset="0"/>
                <a:ea typeface="Lato" panose="020F0502020204030203" pitchFamily="34" charset="0"/>
                <a:cs typeface="Lato" panose="020F0502020204030203" pitchFamily="34" charset="0"/>
              </a:rPr>
              <a:t>- If there is a problem</a:t>
            </a:r>
          </a:p>
          <a:p>
            <a:r>
              <a:rPr lang="en-US" sz="2400" dirty="0" smtClean="0">
                <a:latin typeface="Lato" panose="020F0502020204030203" pitchFamily="34" charset="0"/>
                <a:ea typeface="Lato" panose="020F0502020204030203" pitchFamily="34" charset="0"/>
                <a:cs typeface="Lato" panose="020F0502020204030203" pitchFamily="34" charset="0"/>
              </a:rPr>
              <a:t>- Rarely or not at all</a:t>
            </a:r>
          </a:p>
        </p:txBody>
      </p:sp>
      <p:sp>
        <p:nvSpPr>
          <p:cNvPr id="5" name="Footer Placeholder 4"/>
          <p:cNvSpPr>
            <a:spLocks noGrp="1"/>
          </p:cNvSpPr>
          <p:nvPr>
            <p:ph type="ftr" sz="quarter" idx="11"/>
          </p:nvPr>
        </p:nvSpPr>
        <p:spPr>
          <a:xfrm>
            <a:off x="0" y="6416534"/>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17</a:t>
            </a:fld>
            <a:endParaRPr lang="en-GB" dirty="0"/>
          </a:p>
        </p:txBody>
      </p:sp>
      <p:sp>
        <p:nvSpPr>
          <p:cNvPr id="10" name="TextBox 9"/>
          <p:cNvSpPr txBox="1"/>
          <p:nvPr/>
        </p:nvSpPr>
        <p:spPr>
          <a:xfrm>
            <a:off x="7023145" y="1404281"/>
            <a:ext cx="4684761" cy="2816156"/>
          </a:xfrm>
          <a:prstGeom prst="rect">
            <a:avLst/>
          </a:prstGeom>
          <a:solidFill>
            <a:schemeClr val="bg1"/>
          </a:solidFill>
          <a:ln>
            <a:noFill/>
          </a:ln>
        </p:spPr>
        <p:txBody>
          <a:bodyPr wrap="square" rtlCol="0">
            <a:spAutoFit/>
          </a:bodyPr>
          <a:lstStyle/>
          <a:p>
            <a:r>
              <a:rPr lang="en-US" sz="2400" dirty="0" smtClean="0">
                <a:solidFill>
                  <a:srgbClr val="95519E"/>
                </a:solidFill>
                <a:latin typeface="League Spartan" panose="00000800000000000000" charset="0"/>
                <a:ea typeface="Lato" panose="020F0502020204030203" pitchFamily="34" charset="0"/>
                <a:cs typeface="Lato" panose="020F0502020204030203" pitchFamily="34" charset="0"/>
              </a:rPr>
              <a:t>Card Sort – </a:t>
            </a:r>
            <a:r>
              <a:rPr lang="en-US" sz="2400" i="1" dirty="0" smtClean="0">
                <a:solidFill>
                  <a:srgbClr val="95519E"/>
                </a:solidFill>
                <a:latin typeface="League Spartan" panose="00000800000000000000" charset="0"/>
                <a:ea typeface="Lato" panose="020F0502020204030203" pitchFamily="34" charset="0"/>
                <a:cs typeface="Lato" panose="020F0502020204030203" pitchFamily="34" charset="0"/>
              </a:rPr>
              <a:t>Mental health</a:t>
            </a:r>
          </a:p>
          <a:p>
            <a:endParaRPr lang="en-US" sz="900" dirty="0">
              <a:latin typeface="Lato" panose="020F0502020204030203" pitchFamily="34" charset="0"/>
              <a:ea typeface="Lato" panose="020F0502020204030203" pitchFamily="34" charset="0"/>
              <a:cs typeface="Lato" panose="020F0502020204030203" pitchFamily="34" charset="0"/>
            </a:endParaRPr>
          </a:p>
          <a:p>
            <a:r>
              <a:rPr lang="en-US" sz="2400" dirty="0" smtClean="0">
                <a:latin typeface="Lato" panose="020F0502020204030203" pitchFamily="34" charset="0"/>
                <a:ea typeface="Lato" panose="020F0502020204030203" pitchFamily="34" charset="0"/>
                <a:cs typeface="Lato" panose="020F0502020204030203" pitchFamily="34" charset="0"/>
              </a:rPr>
              <a:t>Things </a:t>
            </a:r>
            <a:r>
              <a:rPr lang="en-US" sz="2400" dirty="0">
                <a:latin typeface="Lato" panose="020F0502020204030203" pitchFamily="34" charset="0"/>
                <a:ea typeface="Lato" panose="020F0502020204030203" pitchFamily="34" charset="0"/>
                <a:cs typeface="Lato" panose="020F0502020204030203" pitchFamily="34" charset="0"/>
              </a:rPr>
              <a:t>we should </a:t>
            </a:r>
            <a:r>
              <a:rPr lang="en-US" sz="2400" dirty="0" smtClean="0">
                <a:latin typeface="Lato" panose="020F0502020204030203" pitchFamily="34" charset="0"/>
                <a:ea typeface="Lato" panose="020F0502020204030203" pitchFamily="34" charset="0"/>
                <a:cs typeface="Lato" panose="020F0502020204030203" pitchFamily="34" charset="0"/>
              </a:rPr>
              <a:t>do:</a:t>
            </a:r>
          </a:p>
          <a:p>
            <a:r>
              <a:rPr lang="en-US" sz="2400" dirty="0" smtClean="0">
                <a:latin typeface="Lato" panose="020F0502020204030203" pitchFamily="34" charset="0"/>
                <a:ea typeface="Lato" panose="020F0502020204030203" pitchFamily="34" charset="0"/>
                <a:cs typeface="Lato" panose="020F0502020204030203" pitchFamily="34" charset="0"/>
              </a:rPr>
              <a:t>- Every </a:t>
            </a:r>
            <a:r>
              <a:rPr lang="en-US" sz="2400" dirty="0">
                <a:latin typeface="Lato" panose="020F0502020204030203" pitchFamily="34" charset="0"/>
                <a:ea typeface="Lato" panose="020F0502020204030203" pitchFamily="34" charset="0"/>
                <a:cs typeface="Lato" panose="020F0502020204030203" pitchFamily="34" charset="0"/>
              </a:rPr>
              <a:t>day</a:t>
            </a:r>
          </a:p>
          <a:p>
            <a:r>
              <a:rPr lang="en-US" sz="2400" dirty="0">
                <a:latin typeface="Lato" panose="020F0502020204030203" pitchFamily="34" charset="0"/>
                <a:ea typeface="Lato" panose="020F0502020204030203" pitchFamily="34" charset="0"/>
                <a:cs typeface="Lato" panose="020F0502020204030203" pitchFamily="34" charset="0"/>
              </a:rPr>
              <a:t>- Sometimes</a:t>
            </a:r>
          </a:p>
          <a:p>
            <a:r>
              <a:rPr lang="en-US" sz="2400" dirty="0">
                <a:latin typeface="Lato" panose="020F0502020204030203" pitchFamily="34" charset="0"/>
                <a:ea typeface="Lato" panose="020F0502020204030203" pitchFamily="34" charset="0"/>
                <a:cs typeface="Lato" panose="020F0502020204030203" pitchFamily="34" charset="0"/>
              </a:rPr>
              <a:t>- If there is a problem</a:t>
            </a:r>
          </a:p>
          <a:p>
            <a:r>
              <a:rPr lang="en-US" sz="2400" dirty="0">
                <a:latin typeface="Lato" panose="020F0502020204030203" pitchFamily="34" charset="0"/>
                <a:ea typeface="Lato" panose="020F0502020204030203" pitchFamily="34" charset="0"/>
                <a:cs typeface="Lato" panose="020F0502020204030203" pitchFamily="34" charset="0"/>
              </a:rPr>
              <a:t>- Rarely or not at all</a:t>
            </a:r>
          </a:p>
          <a:p>
            <a:endParaRPr lang="en-GB" sz="2400" dirty="0">
              <a:solidFill>
                <a:srgbClr val="7030A0"/>
              </a:solidFill>
              <a:latin typeface="League Spartan" panose="00000800000000000000" charset="0"/>
              <a:ea typeface="Lato" panose="020F0502020204030203" pitchFamily="34" charset="0"/>
              <a:cs typeface="Lato" panose="020F0502020204030203" pitchFamily="34" charset="0"/>
            </a:endParaRPr>
          </a:p>
        </p:txBody>
      </p:sp>
      <p:pic>
        <p:nvPicPr>
          <p:cNvPr id="2050" name="Picture 2" descr="Children, Playing, Exercise, Pla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165" y="3668432"/>
            <a:ext cx="5335148" cy="2894673"/>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Watercolour, Watercolor, Art, Painting, Ink, Stain"/>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14711"/>
          <a:stretch/>
        </p:blipFill>
        <p:spPr bwMode="auto">
          <a:xfrm>
            <a:off x="7394642" y="3947703"/>
            <a:ext cx="3515941" cy="23963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1331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5" grpId="0"/>
      <p:bldP spid="2" grpId="0"/>
      <p:bldP spid="1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6201" y="38261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a:t>
            </a:r>
            <a:r>
              <a:rPr lang="en-GB" sz="4400" b="1" dirty="0" smtClean="0">
                <a:solidFill>
                  <a:srgbClr val="95519E"/>
                </a:solidFill>
                <a:latin typeface="League Spartan" panose="00000800000000000000" pitchFamily="50" charset="0"/>
              </a:rPr>
              <a:t>ental health thermometer</a:t>
            </a:r>
            <a:endParaRPr lang="en-GB" sz="4400" b="1" dirty="0">
              <a:solidFill>
                <a:srgbClr val="95519E"/>
              </a:solidFill>
              <a:latin typeface="League Spartan" panose="00000800000000000000" pitchFamily="50" charset="0"/>
            </a:endParaRPr>
          </a:p>
        </p:txBody>
      </p:sp>
      <p:sp>
        <p:nvSpPr>
          <p:cNvPr id="19" name="Footer Placeholder 18"/>
          <p:cNvSpPr>
            <a:spLocks noGrp="1"/>
          </p:cNvSpPr>
          <p:nvPr>
            <p:ph type="ftr" sz="quarter" idx="11"/>
          </p:nvPr>
        </p:nvSpPr>
        <p:spPr>
          <a:xfrm>
            <a:off x="0" y="6355382"/>
            <a:ext cx="12192000" cy="365125"/>
          </a:xfrm>
        </p:spPr>
        <p:txBody>
          <a:bodyPr/>
          <a:lstStyle/>
          <a:p>
            <a:r>
              <a:rPr lang="en-GB" sz="1050" dirty="0" smtClean="0"/>
              <a:t>© PSHE Association 2018 </a:t>
            </a:r>
            <a:r>
              <a:rPr lang="en-GB" dirty="0" smtClean="0"/>
              <a:t>	 </a:t>
            </a:r>
            <a:endParaRPr lang="en-GB" dirty="0"/>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18</a:t>
            </a:fld>
            <a:endParaRPr lang="en-GB" dirty="0"/>
          </a:p>
        </p:txBody>
      </p:sp>
      <p:sp>
        <p:nvSpPr>
          <p:cNvPr id="2" name="TextBox 1"/>
          <p:cNvSpPr txBox="1"/>
          <p:nvPr/>
        </p:nvSpPr>
        <p:spPr>
          <a:xfrm>
            <a:off x="276201" y="1666875"/>
            <a:ext cx="8039123" cy="2677656"/>
          </a:xfrm>
          <a:prstGeom prst="rect">
            <a:avLst/>
          </a:prstGeom>
          <a:noFill/>
        </p:spPr>
        <p:txBody>
          <a:bodyPr wrap="square" rtlCol="0">
            <a:spAutoFit/>
          </a:bodyPr>
          <a:lstStyle/>
          <a:p>
            <a:r>
              <a:rPr lang="en-GB" sz="2400" dirty="0" smtClean="0">
                <a:latin typeface="Lato" panose="020B0604020202020204" charset="0"/>
                <a:ea typeface="Lato" panose="020B0604020202020204" charset="0"/>
                <a:cs typeface="Lato" panose="020B0604020202020204" charset="0"/>
              </a:rPr>
              <a:t>Plot Jay’s mental health on the thermometer.</a:t>
            </a:r>
          </a:p>
          <a:p>
            <a:endParaRPr lang="en-GB" sz="2400" dirty="0">
              <a:latin typeface="Lato" panose="020B0604020202020204" charset="0"/>
              <a:ea typeface="Lato" panose="020B0604020202020204" charset="0"/>
              <a:cs typeface="Lato" panose="020B0604020202020204" charset="0"/>
            </a:endParaRPr>
          </a:p>
          <a:p>
            <a:r>
              <a:rPr lang="en-GB" sz="2400" dirty="0" smtClean="0">
                <a:latin typeface="Lato" panose="020B0604020202020204" charset="0"/>
                <a:ea typeface="Lato" panose="020B0604020202020204" charset="0"/>
                <a:cs typeface="Lato" panose="020B0604020202020204" charset="0"/>
              </a:rPr>
              <a:t>How could Jay strengthen the ability to cope in order to avoid moving into the struggling zone?</a:t>
            </a:r>
          </a:p>
          <a:p>
            <a:endParaRPr lang="en-GB" sz="2400" dirty="0">
              <a:latin typeface="Lato" panose="020B0604020202020204" charset="0"/>
              <a:ea typeface="Lato" panose="020B0604020202020204" charset="0"/>
              <a:cs typeface="Lato" panose="020B0604020202020204" charset="0"/>
            </a:endParaRPr>
          </a:p>
          <a:p>
            <a:r>
              <a:rPr lang="en-GB" sz="2400" dirty="0" smtClean="0">
                <a:latin typeface="Lato" panose="020B0604020202020204" charset="0"/>
                <a:ea typeface="Lato" panose="020B0604020202020204" charset="0"/>
                <a:cs typeface="Lato" panose="020B0604020202020204" charset="0"/>
              </a:rPr>
              <a:t>How could this reduce Jay’s chances of being in the unwell area?</a:t>
            </a:r>
            <a:endParaRPr lang="en-GB" sz="2400" dirty="0">
              <a:latin typeface="Lato" panose="020B0604020202020204" charset="0"/>
              <a:ea typeface="Lato" panose="020B0604020202020204" charset="0"/>
              <a:cs typeface="Lato" panose="020B0604020202020204" charset="0"/>
            </a:endParaRPr>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30055" t="7050" r="29188" b="3168"/>
          <a:stretch/>
        </p:blipFill>
        <p:spPr>
          <a:xfrm>
            <a:off x="9179195" y="322627"/>
            <a:ext cx="1975945" cy="6157292"/>
          </a:xfrm>
          <a:prstGeom prst="rect">
            <a:avLst/>
          </a:prstGeom>
        </p:spPr>
      </p:pic>
    </p:spTree>
    <p:extLst>
      <p:ext uri="{BB962C8B-B14F-4D97-AF65-F5344CB8AC3E}">
        <p14:creationId xmlns:p14="http://schemas.microsoft.com/office/powerpoint/2010/main" val="3684466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41433" y="401538"/>
            <a:ext cx="10714182" cy="769441"/>
          </a:xfrm>
          <a:prstGeom prst="rect">
            <a:avLst/>
          </a:prstGeom>
          <a:noFill/>
        </p:spPr>
        <p:txBody>
          <a:bodyPr wrap="square" rtlCol="0">
            <a:spAutoFit/>
          </a:bodyPr>
          <a:lstStyle/>
          <a:p>
            <a:endParaRPr lang="en-GB" sz="4400" b="1" dirty="0">
              <a:solidFill>
                <a:srgbClr val="95519E"/>
              </a:solidFill>
              <a:latin typeface="League Spartan" panose="00000800000000000000" pitchFamily="50" charset="0"/>
            </a:endParaRPr>
          </a:p>
        </p:txBody>
      </p:sp>
      <p:sp>
        <p:nvSpPr>
          <p:cNvPr id="8" name="TextBox 7"/>
          <p:cNvSpPr txBox="1"/>
          <p:nvPr/>
        </p:nvSpPr>
        <p:spPr>
          <a:xfrm>
            <a:off x="330201" y="401538"/>
            <a:ext cx="10523848" cy="1815882"/>
          </a:xfrm>
          <a:prstGeom prst="rect">
            <a:avLst/>
          </a:prstGeom>
          <a:noFill/>
        </p:spPr>
        <p:txBody>
          <a:bodyPr wrap="square" rtlCol="0">
            <a:spAutoFit/>
          </a:bodyPr>
          <a:lstStyle/>
          <a:p>
            <a:r>
              <a:rPr lang="en-US" sz="4400" dirty="0" smtClean="0">
                <a:solidFill>
                  <a:srgbClr val="95519E"/>
                </a:solidFill>
                <a:latin typeface="League Spartan" panose="00000800000000000000" charset="0"/>
              </a:rPr>
              <a:t>What strategy from today’s lesson could we use in our </a:t>
            </a:r>
            <a:r>
              <a:rPr lang="en-US" sz="4400" i="1" dirty="0" smtClean="0">
                <a:solidFill>
                  <a:srgbClr val="95519E"/>
                </a:solidFill>
                <a:latin typeface="League Spartan" panose="00000800000000000000" charset="0"/>
              </a:rPr>
              <a:t>own</a:t>
            </a:r>
            <a:r>
              <a:rPr lang="en-US" sz="4400" dirty="0" smtClean="0">
                <a:solidFill>
                  <a:srgbClr val="95519E"/>
                </a:solidFill>
                <a:latin typeface="League Spartan" panose="00000800000000000000" charset="0"/>
              </a:rPr>
              <a:t> lives?</a:t>
            </a:r>
          </a:p>
          <a:p>
            <a:endParaRPr lang="en-US" sz="2400" dirty="0" smtClean="0">
              <a:latin typeface="Lato" panose="020F0502020204030203" pitchFamily="34" charset="0"/>
              <a:ea typeface="Lato" panose="020F0502020204030203" pitchFamily="34" charset="0"/>
              <a:cs typeface="Lato" panose="020F0502020204030203" pitchFamily="34" charset="0"/>
            </a:endParaRPr>
          </a:p>
        </p:txBody>
      </p:sp>
      <p:sp>
        <p:nvSpPr>
          <p:cNvPr id="5" name="Footer Placeholder 4"/>
          <p:cNvSpPr>
            <a:spLocks noGrp="1"/>
          </p:cNvSpPr>
          <p:nvPr>
            <p:ph type="ftr" sz="quarter" idx="11"/>
          </p:nvPr>
        </p:nvSpPr>
        <p:spPr>
          <a:xfrm>
            <a:off x="0" y="6416534"/>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19</a:t>
            </a:fld>
            <a:endParaRPr lang="en-GB" dirty="0"/>
          </a:p>
        </p:txBody>
      </p:sp>
      <p:sp>
        <p:nvSpPr>
          <p:cNvPr id="10" name="TextBox 9"/>
          <p:cNvSpPr txBox="1"/>
          <p:nvPr/>
        </p:nvSpPr>
        <p:spPr>
          <a:xfrm rot="10619996" flipV="1">
            <a:off x="1105202" y="3900223"/>
            <a:ext cx="4856063" cy="461665"/>
          </a:xfrm>
          <a:prstGeom prst="rect">
            <a:avLst/>
          </a:prstGeom>
          <a:solidFill>
            <a:schemeClr val="bg1"/>
          </a:solidFill>
          <a:ln>
            <a:noFill/>
          </a:ln>
        </p:spPr>
        <p:txBody>
          <a:bodyPr wrap="square" rtlCol="0">
            <a:spAutoFit/>
          </a:bodyPr>
          <a:lstStyle/>
          <a:p>
            <a:endParaRPr lang="en-GB" sz="2400" dirty="0">
              <a:latin typeface="Lato" panose="020F0502020204030203" pitchFamily="34" charset="0"/>
              <a:ea typeface="Lato" panose="020F0502020204030203" pitchFamily="34" charset="0"/>
              <a:cs typeface="Lato" panose="020F0502020204030203" pitchFamily="34" charset="0"/>
            </a:endParaRPr>
          </a:p>
        </p:txBody>
      </p:sp>
      <p:pic>
        <p:nvPicPr>
          <p:cNvPr id="7172" name="Picture 4" descr="Post-It, Sticky Note, Note, Memo, Offi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629808">
            <a:off x="8806066" y="2253900"/>
            <a:ext cx="2987276" cy="1905266"/>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Directory, Wood, Shield, Signpost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2730500"/>
            <a:ext cx="9080500" cy="381158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032000" y="4953000"/>
            <a:ext cx="5422900" cy="830997"/>
          </a:xfrm>
          <a:prstGeom prst="rect">
            <a:avLst/>
          </a:prstGeom>
          <a:solidFill>
            <a:srgbClr val="FFFF00"/>
          </a:solidFill>
        </p:spPr>
        <p:txBody>
          <a:bodyPr wrap="square" rtlCol="0">
            <a:spAutoFit/>
          </a:bodyPr>
          <a:lstStyle/>
          <a:p>
            <a:r>
              <a:rPr lang="en-US" sz="2400" b="1" dirty="0">
                <a:latin typeface="Lato" panose="020F0502020204030203" pitchFamily="34" charset="0"/>
                <a:ea typeface="Lato" panose="020F0502020204030203" pitchFamily="34" charset="0"/>
                <a:cs typeface="Lato" panose="020F0502020204030203" pitchFamily="34" charset="0"/>
              </a:rPr>
              <a:t>ChildLine: </a:t>
            </a:r>
            <a:r>
              <a:rPr lang="en-US" sz="2400" b="1" dirty="0" smtClean="0">
                <a:latin typeface="Lato" panose="020F0502020204030203" pitchFamily="34" charset="0"/>
                <a:ea typeface="Lato" panose="020F0502020204030203" pitchFamily="34" charset="0"/>
                <a:cs typeface="Lato" panose="020F0502020204030203" pitchFamily="34" charset="0"/>
                <a:hlinkClick r:id="rId5"/>
              </a:rPr>
              <a:t>www.childline.org.uk</a:t>
            </a:r>
            <a:r>
              <a:rPr lang="en-US" sz="2400" b="1" dirty="0" smtClean="0">
                <a:latin typeface="Lato" panose="020F0502020204030203" pitchFamily="34" charset="0"/>
                <a:ea typeface="Lato" panose="020F0502020204030203" pitchFamily="34" charset="0"/>
                <a:cs typeface="Lato" panose="020F0502020204030203" pitchFamily="34" charset="0"/>
              </a:rPr>
              <a:t> </a:t>
            </a:r>
          </a:p>
          <a:p>
            <a:r>
              <a:rPr lang="en-US" sz="2400" b="1" dirty="0" smtClean="0">
                <a:latin typeface="Lato" panose="020F0502020204030203" pitchFamily="34" charset="0"/>
                <a:ea typeface="Lato" panose="020F0502020204030203" pitchFamily="34" charset="0"/>
                <a:cs typeface="Lato" panose="020F0502020204030203" pitchFamily="34" charset="0"/>
              </a:rPr>
              <a:t>0800 1111</a:t>
            </a:r>
          </a:p>
        </p:txBody>
      </p:sp>
      <p:sp>
        <p:nvSpPr>
          <p:cNvPr id="6" name="TextBox 5"/>
          <p:cNvSpPr txBox="1"/>
          <p:nvPr/>
        </p:nvSpPr>
        <p:spPr>
          <a:xfrm>
            <a:off x="1562100" y="3657600"/>
            <a:ext cx="5588000" cy="830997"/>
          </a:xfrm>
          <a:prstGeom prst="rect">
            <a:avLst/>
          </a:prstGeom>
          <a:solidFill>
            <a:srgbClr val="FFFF00"/>
          </a:solidFill>
        </p:spPr>
        <p:txBody>
          <a:bodyPr wrap="square" rtlCol="0">
            <a:spAutoFit/>
          </a:bodyPr>
          <a:lstStyle/>
          <a:p>
            <a:r>
              <a:rPr lang="en-GB" sz="2400" b="1" dirty="0" smtClean="0">
                <a:latin typeface="Lato" panose="020B0604020202020204" charset="0"/>
                <a:ea typeface="Lato" panose="020B0604020202020204" charset="0"/>
                <a:cs typeface="Lato" panose="020B0604020202020204" charset="0"/>
              </a:rPr>
              <a:t>Talk to a trusted adult at home or at school</a:t>
            </a:r>
            <a:endParaRPr lang="en-GB" sz="2400" b="1" dirty="0">
              <a:latin typeface="Lato" panose="020B0604020202020204" charset="0"/>
              <a:ea typeface="Lato" panose="020B0604020202020204" charset="0"/>
              <a:cs typeface="Lato" panose="020B0604020202020204" charset="0"/>
            </a:endParaRPr>
          </a:p>
        </p:txBody>
      </p:sp>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657510" y="4367746"/>
            <a:ext cx="2898105" cy="2001503"/>
          </a:xfrm>
          <a:prstGeom prst="rect">
            <a:avLst/>
          </a:prstGeom>
        </p:spPr>
      </p:pic>
    </p:spTree>
    <p:extLst>
      <p:ext uri="{BB962C8B-B14F-4D97-AF65-F5344CB8AC3E}">
        <p14:creationId xmlns:p14="http://schemas.microsoft.com/office/powerpoint/2010/main" val="576145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5"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41433" y="401538"/>
            <a:ext cx="10714182" cy="769441"/>
          </a:xfrm>
          <a:prstGeom prst="rect">
            <a:avLst/>
          </a:prstGeom>
          <a:noFill/>
        </p:spPr>
        <p:txBody>
          <a:bodyPr wrap="square" rtlCol="0">
            <a:spAutoFit/>
          </a:bodyPr>
          <a:lstStyle/>
          <a:p>
            <a:endParaRPr lang="en-GB" sz="4400" b="1" dirty="0">
              <a:solidFill>
                <a:srgbClr val="95519E"/>
              </a:solidFill>
              <a:latin typeface="League Spartan" panose="00000800000000000000" pitchFamily="50" charset="0"/>
            </a:endParaRPr>
          </a:p>
        </p:txBody>
      </p:sp>
      <p:sp>
        <p:nvSpPr>
          <p:cNvPr id="8" name="TextBox 7"/>
          <p:cNvSpPr txBox="1"/>
          <p:nvPr/>
        </p:nvSpPr>
        <p:spPr>
          <a:xfrm>
            <a:off x="368301" y="337348"/>
            <a:ext cx="10485748" cy="3323987"/>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Mental </a:t>
            </a:r>
            <a:r>
              <a:rPr lang="en-GB" sz="4400" b="1" dirty="0" smtClean="0">
                <a:solidFill>
                  <a:srgbClr val="95519E"/>
                </a:solidFill>
                <a:latin typeface="League Spartan" panose="00000800000000000000" pitchFamily="50" charset="0"/>
              </a:rPr>
              <a:t>Health</a:t>
            </a:r>
          </a:p>
          <a:p>
            <a:endParaRPr lang="en-GB" sz="4400" b="1" dirty="0">
              <a:solidFill>
                <a:srgbClr val="95519E"/>
              </a:solidFill>
              <a:latin typeface="League Spartan" panose="00000800000000000000" pitchFamily="50" charset="0"/>
            </a:endParaRPr>
          </a:p>
          <a:p>
            <a:r>
              <a:rPr lang="en-US" sz="2800" dirty="0" smtClean="0">
                <a:latin typeface="League Spartan" panose="00000800000000000000" pitchFamily="50" charset="0"/>
              </a:rPr>
              <a:t>Go back to the  ‘What’s our starting point?’ activity</a:t>
            </a:r>
          </a:p>
          <a:p>
            <a:endParaRPr lang="en-US" sz="1600" dirty="0" smtClean="0"/>
          </a:p>
          <a:p>
            <a:r>
              <a:rPr lang="en-US" sz="2400" dirty="0" smtClean="0">
                <a:latin typeface="Lato" panose="020F0502020204030203" pitchFamily="34" charset="0"/>
                <a:ea typeface="Lato" panose="020F0502020204030203" pitchFamily="34" charset="0"/>
                <a:cs typeface="Lato" panose="020F0502020204030203" pitchFamily="34" charset="0"/>
              </a:rPr>
              <a:t>Is there anything you would like to change?</a:t>
            </a:r>
          </a:p>
          <a:p>
            <a:endParaRPr lang="en-US" sz="600" dirty="0" smtClean="0">
              <a:latin typeface="Lato" panose="020F0502020204030203" pitchFamily="34" charset="0"/>
              <a:ea typeface="Lato" panose="020F0502020204030203" pitchFamily="34" charset="0"/>
              <a:cs typeface="Lato" panose="020F0502020204030203" pitchFamily="34" charset="0"/>
            </a:endParaRPr>
          </a:p>
          <a:p>
            <a:r>
              <a:rPr lang="en-US" sz="2400" dirty="0" smtClean="0">
                <a:latin typeface="Lato" panose="020F0502020204030203" pitchFamily="34" charset="0"/>
                <a:ea typeface="Lato" panose="020F0502020204030203" pitchFamily="34" charset="0"/>
                <a:cs typeface="Lato" panose="020F0502020204030203" pitchFamily="34" charset="0"/>
              </a:rPr>
              <a:t>Is there anything you would like to add?</a:t>
            </a:r>
            <a:endParaRPr lang="en-US" sz="2400" dirty="0">
              <a:latin typeface="Lato" panose="020F0502020204030203" pitchFamily="34" charset="0"/>
              <a:ea typeface="Lato" panose="020F0502020204030203" pitchFamily="34" charset="0"/>
              <a:cs typeface="Lato" panose="020F0502020204030203" pitchFamily="34" charset="0"/>
            </a:endParaRPr>
          </a:p>
          <a:p>
            <a:endParaRPr lang="en-US" sz="2400" dirty="0" smtClean="0">
              <a:latin typeface="Lato" panose="020F0502020204030203" pitchFamily="34" charset="0"/>
              <a:ea typeface="Lato" panose="020F0502020204030203" pitchFamily="34" charset="0"/>
              <a:cs typeface="Lato" panose="020F0502020204030203" pitchFamily="34" charset="0"/>
            </a:endParaRPr>
          </a:p>
        </p:txBody>
      </p:sp>
      <p:pic>
        <p:nvPicPr>
          <p:cNvPr id="2052" name="Picture 4" descr="Artistic, Bright, Color, Colored"/>
          <p:cNvPicPr>
            <a:picLocks noChangeAspect="1" noChangeArrowheads="1"/>
          </p:cNvPicPr>
          <p:nvPr/>
        </p:nvPicPr>
        <p:blipFill rotWithShape="1">
          <a:blip r:embed="rId3">
            <a:extLst>
              <a:ext uri="{28A0092B-C50C-407E-A947-70E740481C1C}">
                <a14:useLocalDpi xmlns:a14="http://schemas.microsoft.com/office/drawing/2010/main" val="0"/>
              </a:ext>
            </a:extLst>
          </a:blip>
          <a:srcRect l="28108" t="15930" r="4510"/>
          <a:stretch/>
        </p:blipFill>
        <p:spPr bwMode="auto">
          <a:xfrm>
            <a:off x="1188681" y="3605190"/>
            <a:ext cx="3002692" cy="2502516"/>
          </a:xfrm>
          <a:prstGeom prst="rect">
            <a:avLst/>
          </a:prstGeom>
          <a:noFill/>
          <a:extLst>
            <a:ext uri="{909E8E84-426E-40DD-AFC4-6F175D3DCCD1}">
              <a14:hiddenFill xmlns:a14="http://schemas.microsoft.com/office/drawing/2010/main">
                <a:solidFill>
                  <a:srgbClr val="FFFFFF"/>
                </a:solidFill>
              </a14:hiddenFill>
            </a:ext>
          </a:extLst>
        </p:spPr>
      </p:pic>
      <p:sp>
        <p:nvSpPr>
          <p:cNvPr id="5" name="Footer Placeholder 4"/>
          <p:cNvSpPr>
            <a:spLocks noGrp="1"/>
          </p:cNvSpPr>
          <p:nvPr>
            <p:ph type="ftr" sz="quarter" idx="11"/>
          </p:nvPr>
        </p:nvSpPr>
        <p:spPr>
          <a:xfrm>
            <a:off x="0" y="6416534"/>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20</a:t>
            </a:fld>
            <a:endParaRPr lang="en-GB" dirty="0"/>
          </a:p>
        </p:txBody>
      </p:sp>
      <p:sp>
        <p:nvSpPr>
          <p:cNvPr id="10" name="TextBox 9"/>
          <p:cNvSpPr txBox="1"/>
          <p:nvPr/>
        </p:nvSpPr>
        <p:spPr>
          <a:xfrm>
            <a:off x="4340203" y="4379354"/>
            <a:ext cx="6877672" cy="1200329"/>
          </a:xfrm>
          <a:prstGeom prst="rect">
            <a:avLst/>
          </a:prstGeom>
          <a:solidFill>
            <a:schemeClr val="bg1"/>
          </a:solidFill>
          <a:ln>
            <a:noFill/>
          </a:ln>
        </p:spPr>
        <p:txBody>
          <a:bodyPr wrap="square" rtlCol="0">
            <a:spAutoFit/>
          </a:bodyPr>
          <a:lstStyle/>
          <a:p>
            <a:r>
              <a:rPr lang="en-US" sz="2400" dirty="0">
                <a:latin typeface="Lato" panose="020F0502020204030203" pitchFamily="34" charset="0"/>
                <a:ea typeface="Lato" panose="020F0502020204030203" pitchFamily="34" charset="0"/>
                <a:cs typeface="Lato" panose="020F0502020204030203" pitchFamily="34" charset="0"/>
              </a:rPr>
              <a:t>Use a different </a:t>
            </a:r>
            <a:r>
              <a:rPr lang="en-US" sz="2400" dirty="0" smtClean="0">
                <a:latin typeface="Lato" panose="020F0502020204030203" pitchFamily="34" charset="0"/>
                <a:ea typeface="Lato" panose="020F0502020204030203" pitchFamily="34" charset="0"/>
                <a:cs typeface="Lato" panose="020F0502020204030203" pitchFamily="34" charset="0"/>
              </a:rPr>
              <a:t>coloured </a:t>
            </a:r>
            <a:r>
              <a:rPr lang="en-US" sz="2400" dirty="0">
                <a:latin typeface="Lato" panose="020F0502020204030203" pitchFamily="34" charset="0"/>
                <a:ea typeface="Lato" panose="020F0502020204030203" pitchFamily="34" charset="0"/>
                <a:cs typeface="Lato" panose="020F0502020204030203" pitchFamily="34" charset="0"/>
              </a:rPr>
              <a:t>pen or pencil to amend your </a:t>
            </a:r>
            <a:r>
              <a:rPr lang="en-US" sz="2400" dirty="0" smtClean="0">
                <a:latin typeface="Lato" panose="020F0502020204030203" pitchFamily="34" charset="0"/>
                <a:ea typeface="Lato" panose="020F0502020204030203" pitchFamily="34" charset="0"/>
                <a:cs typeface="Lato" panose="020F0502020204030203" pitchFamily="34" charset="0"/>
              </a:rPr>
              <a:t>first thoughts activity </a:t>
            </a:r>
            <a:r>
              <a:rPr lang="en-US" sz="2400" dirty="0">
                <a:latin typeface="Lato" panose="020F0502020204030203" pitchFamily="34" charset="0"/>
                <a:ea typeface="Lato" panose="020F0502020204030203" pitchFamily="34" charset="0"/>
                <a:cs typeface="Lato" panose="020F0502020204030203" pitchFamily="34" charset="0"/>
              </a:rPr>
              <a:t>and show how your thinking has developed or changed. </a:t>
            </a:r>
            <a:endParaRPr lang="en-GB" sz="2400" dirty="0">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40313" y="337348"/>
            <a:ext cx="1515302" cy="1555402"/>
          </a:xfrm>
          <a:prstGeom prst="rect">
            <a:avLst/>
          </a:prstGeom>
        </p:spPr>
      </p:pic>
    </p:spTree>
    <p:extLst>
      <p:ext uri="{BB962C8B-B14F-4D97-AF65-F5344CB8AC3E}">
        <p14:creationId xmlns:p14="http://schemas.microsoft.com/office/powerpoint/2010/main" val="2913431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052"/>
                                        </p:tgtEl>
                                        <p:attrNameLst>
                                          <p:attrName>style.visibility</p:attrName>
                                        </p:attrNameLst>
                                      </p:cBhvr>
                                      <p:to>
                                        <p:strVal val="visible"/>
                                      </p:to>
                                    </p:set>
                                    <p:anim calcmode="lin" valueType="num">
                                      <p:cBhvr additive="base">
                                        <p:cTn id="11" dur="500" fill="hold"/>
                                        <p:tgtEl>
                                          <p:spTgt spid="2052"/>
                                        </p:tgtEl>
                                        <p:attrNameLst>
                                          <p:attrName>ppt_x</p:attrName>
                                        </p:attrNameLst>
                                      </p:cBhvr>
                                      <p:tavLst>
                                        <p:tav tm="0">
                                          <p:val>
                                            <p:strVal val="#ppt_x"/>
                                          </p:val>
                                        </p:tav>
                                        <p:tav tm="100000">
                                          <p:val>
                                            <p:strVal val="#ppt_x"/>
                                          </p:val>
                                        </p:tav>
                                      </p:tavLst>
                                    </p:anim>
                                    <p:anim calcmode="lin" valueType="num">
                                      <p:cBhvr additive="base">
                                        <p:cTn id="12" dur="500" fill="hold"/>
                                        <p:tgtEl>
                                          <p:spTgt spid="205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5" grpId="0"/>
      <p:bldP spid="2" grpId="0"/>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38909" y="687185"/>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More activities</a:t>
            </a:r>
            <a:endParaRPr lang="en-GB" sz="4400" b="1" dirty="0">
              <a:solidFill>
                <a:srgbClr val="95519E"/>
              </a:solidFill>
              <a:latin typeface="League Spartan" panose="00000800000000000000" pitchFamily="50" charset="0"/>
            </a:endParaRPr>
          </a:p>
        </p:txBody>
      </p:sp>
      <p:sp>
        <p:nvSpPr>
          <p:cNvPr id="10" name="TextBox 9"/>
          <p:cNvSpPr txBox="1"/>
          <p:nvPr/>
        </p:nvSpPr>
        <p:spPr>
          <a:xfrm>
            <a:off x="6770980" y="942194"/>
            <a:ext cx="4980247" cy="5847755"/>
          </a:xfrm>
          <a:prstGeom prst="rect">
            <a:avLst/>
          </a:prstGeom>
          <a:noFill/>
        </p:spPr>
        <p:txBody>
          <a:bodyPr wrap="square" rtlCol="0">
            <a:spAutoFit/>
          </a:bodyPr>
          <a:lstStyle/>
          <a:p>
            <a:r>
              <a:rPr lang="en-US" sz="2800" b="1" dirty="0" smtClean="0">
                <a:latin typeface="League Spartan" panose="00000800000000000000" pitchFamily="50" charset="0"/>
              </a:rPr>
              <a:t>Top tips checklist</a:t>
            </a:r>
          </a:p>
          <a:p>
            <a:endParaRPr lang="en-US" sz="1000" b="1" dirty="0" smtClean="0">
              <a:latin typeface="League Spartan" panose="00000800000000000000" pitchFamily="50" charset="0"/>
            </a:endParaRPr>
          </a:p>
          <a:p>
            <a:r>
              <a:rPr lang="en-US" sz="2400" dirty="0" smtClean="0">
                <a:latin typeface="Lato" panose="020F0502020204030203" pitchFamily="34" charset="0"/>
                <a:ea typeface="Lato" panose="020F0502020204030203" pitchFamily="34" charset="0"/>
                <a:cs typeface="Lato" panose="020F0502020204030203" pitchFamily="34" charset="0"/>
              </a:rPr>
              <a:t>Create a top tips checklist to help people take care of their mental health.</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smtClean="0">
                <a:latin typeface="Lato" panose="020F0502020204030203" pitchFamily="34" charset="0"/>
                <a:ea typeface="Lato" panose="020F0502020204030203" pitchFamily="34" charset="0"/>
                <a:cs typeface="Lato" panose="020F0502020204030203" pitchFamily="34" charset="0"/>
              </a:rPr>
              <a:t>Who might be a good audience to write for? </a:t>
            </a:r>
          </a:p>
          <a:p>
            <a:r>
              <a:rPr lang="en-US" sz="2400" dirty="0" smtClean="0">
                <a:latin typeface="Lato" panose="020F0502020204030203" pitchFamily="34" charset="0"/>
                <a:ea typeface="Lato" panose="020F0502020204030203" pitchFamily="34" charset="0"/>
                <a:cs typeface="Lato" panose="020F0502020204030203" pitchFamily="34" charset="0"/>
              </a:rPr>
              <a:t>(</a:t>
            </a:r>
            <a:r>
              <a:rPr lang="en-US" sz="2400" dirty="0">
                <a:latin typeface="Lato" panose="020F0502020204030203" pitchFamily="34" charset="0"/>
                <a:ea typeface="Lato" panose="020F0502020204030203" pitchFamily="34" charset="0"/>
                <a:cs typeface="Lato" panose="020F0502020204030203" pitchFamily="34" charset="0"/>
              </a:rPr>
              <a:t>o</a:t>
            </a:r>
            <a:r>
              <a:rPr lang="en-US" sz="2400" dirty="0" smtClean="0">
                <a:latin typeface="Lato" panose="020F0502020204030203" pitchFamily="34" charset="0"/>
                <a:ea typeface="Lato" panose="020F0502020204030203" pitchFamily="34" charset="0"/>
                <a:cs typeface="Lato" panose="020F0502020204030203" pitchFamily="34" charset="0"/>
              </a:rPr>
              <a:t>ther pupils in school, parents/grandparents or teachers?) </a:t>
            </a:r>
            <a:endParaRPr lang="en-US" sz="2400" dirty="0">
              <a:latin typeface="Lato" panose="020F0502020204030203" pitchFamily="34" charset="0"/>
              <a:ea typeface="Lato" panose="020F0502020204030203" pitchFamily="34" charset="0"/>
              <a:cs typeface="Lato" panose="020F0502020204030203" pitchFamily="34" charset="0"/>
            </a:endParaRPr>
          </a:p>
          <a:p>
            <a:endParaRPr lang="en-US" sz="2400" dirty="0" smtClean="0"/>
          </a:p>
          <a:p>
            <a:endParaRPr lang="en-US" sz="2400" dirty="0">
              <a:solidFill>
                <a:schemeClr val="bg1">
                  <a:lumMod val="50000"/>
                </a:schemeClr>
              </a:solidFill>
            </a:endParaRPr>
          </a:p>
          <a:p>
            <a:endParaRPr lang="en-US" sz="2400" dirty="0" smtClean="0">
              <a:solidFill>
                <a:schemeClr val="bg1">
                  <a:lumMod val="50000"/>
                </a:schemeClr>
              </a:solidFill>
            </a:endParaRPr>
          </a:p>
          <a:p>
            <a:endParaRPr lang="en-US" sz="2400" dirty="0">
              <a:solidFill>
                <a:schemeClr val="bg1">
                  <a:lumMod val="50000"/>
                </a:schemeClr>
              </a:solidFill>
            </a:endParaRPr>
          </a:p>
          <a:p>
            <a:endParaRPr lang="en-US" sz="2400" dirty="0" smtClean="0">
              <a:solidFill>
                <a:schemeClr val="bg1">
                  <a:lumMod val="50000"/>
                </a:schemeClr>
              </a:solidFill>
            </a:endParaRPr>
          </a:p>
          <a:p>
            <a:endParaRPr lang="en-US" sz="2400" dirty="0">
              <a:solidFill>
                <a:schemeClr val="bg1">
                  <a:lumMod val="50000"/>
                </a:schemeClr>
              </a:solidFill>
            </a:endParaRPr>
          </a:p>
        </p:txBody>
      </p:sp>
      <p:sp>
        <p:nvSpPr>
          <p:cNvPr id="5" name="Footer Placeholder 4"/>
          <p:cNvSpPr>
            <a:spLocks noGrp="1"/>
          </p:cNvSpPr>
          <p:nvPr>
            <p:ph type="ftr" sz="quarter" idx="11"/>
          </p:nvPr>
        </p:nvSpPr>
        <p:spPr>
          <a:xfrm>
            <a:off x="0" y="6380093"/>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21</a:t>
            </a:fld>
            <a:endParaRPr lang="en-GB" dirty="0"/>
          </a:p>
        </p:txBody>
      </p:sp>
      <p:pic>
        <p:nvPicPr>
          <p:cNvPr id="8194" name="Picture 2" descr="Checklist, Collaboration, Charact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9175" y="1709738"/>
            <a:ext cx="4527823" cy="3763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063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4000</TotalTime>
  <Words>3166</Words>
  <Application>Microsoft Office PowerPoint</Application>
  <PresentationFormat>Widescreen</PresentationFormat>
  <Paragraphs>348</Paragraphs>
  <Slides>21</Slides>
  <Notes>21</Notes>
  <HiddenSlides>9</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21</vt:i4>
      </vt:variant>
    </vt:vector>
  </HeadingPairs>
  <TitlesOfParts>
    <vt:vector size="32" baseType="lpstr">
      <vt:lpstr>Lato</vt:lpstr>
      <vt:lpstr>Gill Sans MT</vt:lpstr>
      <vt:lpstr>Open Sans Extrabold</vt:lpstr>
      <vt:lpstr>Arial</vt:lpstr>
      <vt:lpstr>League Spartan</vt:lpstr>
      <vt:lpstr>Lucida Console</vt:lpstr>
      <vt:lpstr>Calibri</vt:lpstr>
      <vt:lpstr>Calibri Light</vt:lpstr>
      <vt:lpstr>Times New Roman</vt:lpstr>
      <vt:lpstr>Open Sans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Martin</dc:creator>
  <cp:lastModifiedBy>Laura Greaves</cp:lastModifiedBy>
  <cp:revision>296</cp:revision>
  <dcterms:created xsi:type="dcterms:W3CDTF">2018-11-29T11:01:12Z</dcterms:created>
  <dcterms:modified xsi:type="dcterms:W3CDTF">2020-12-22T16:55:24Z</dcterms:modified>
</cp:coreProperties>
</file>