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Lst>
  <p:notesMasterIdLst>
    <p:notesMasterId r:id="rId23"/>
  </p:notesMasterIdLst>
  <p:sldIdLst>
    <p:sldId id="257" r:id="rId2"/>
    <p:sldId id="278" r:id="rId3"/>
    <p:sldId id="280" r:id="rId4"/>
    <p:sldId id="261" r:id="rId5"/>
    <p:sldId id="288" r:id="rId6"/>
    <p:sldId id="289" r:id="rId7"/>
    <p:sldId id="259" r:id="rId8"/>
    <p:sldId id="276" r:id="rId9"/>
    <p:sldId id="270" r:id="rId10"/>
    <p:sldId id="271" r:id="rId11"/>
    <p:sldId id="264" r:id="rId12"/>
    <p:sldId id="265" r:id="rId13"/>
    <p:sldId id="283" r:id="rId14"/>
    <p:sldId id="272" r:id="rId15"/>
    <p:sldId id="284" r:id="rId16"/>
    <p:sldId id="285" r:id="rId17"/>
    <p:sldId id="286" r:id="rId18"/>
    <p:sldId id="287" r:id="rId19"/>
    <p:sldId id="269" r:id="rId20"/>
    <p:sldId id="268" r:id="rId21"/>
    <p:sldId id="273" r:id="rId22"/>
  </p:sldIdLst>
  <p:sldSz cx="12192000" cy="6858000"/>
  <p:notesSz cx="6858000" cy="9144000"/>
  <p:embeddedFontLst>
    <p:embeddedFont>
      <p:font typeface="League Spartan" panose="020B0604020202020204" charset="0"/>
      <p:bold r:id="rId24"/>
    </p:embeddedFont>
    <p:embeddedFont>
      <p:font typeface="Gill Sans MT" panose="020B0502020104020203" pitchFamily="34" charset="0"/>
      <p:regular r:id="rId25"/>
      <p:bold r:id="rId26"/>
      <p:italic r:id="rId27"/>
      <p:boldItalic r:id="rId28"/>
    </p:embeddedFont>
    <p:embeddedFont>
      <p:font typeface="Open Sans Light" panose="020B0604020202020204" charset="0"/>
      <p:regular r:id="rId29"/>
      <p:italic r:id="rId30"/>
    </p:embeddedFont>
    <p:embeddedFont>
      <p:font typeface="Lato Light" panose="020B0604020202020204" charset="0"/>
      <p:regular r:id="rId31"/>
      <p:italic r:id="rId32"/>
    </p:embeddedFont>
    <p:embeddedFont>
      <p:font typeface="Lato" panose="020B0604020202020204" charset="0"/>
      <p:regular r:id="rId33"/>
      <p:bold r:id="rId34"/>
      <p:italic r:id="rId35"/>
      <p:boldItalic r:id="rId36"/>
    </p:embeddedFont>
    <p:embeddedFont>
      <p:font typeface="Lucida Console" panose="020B0609040504020204" pitchFamily="49" charset="0"/>
      <p:regular r:id="rId37"/>
    </p:embeddedFont>
    <p:embeddedFont>
      <p:font typeface="Open Sans Extrabold" panose="020B0604020202020204" charset="0"/>
      <p:bold r:id="rId38"/>
      <p:boldItalic r:id="rId39"/>
    </p:embeddedFont>
    <p:embeddedFont>
      <p:font typeface="Calibri Light" panose="020F0302020204030204" pitchFamily="34" charset="0"/>
      <p:regular r:id="rId40"/>
      <p:italic r:id="rId41"/>
    </p:embeddedFont>
    <p:embeddedFont>
      <p:font typeface="Calibri" panose="020F0502020204030204" pitchFamily="34" charset="0"/>
      <p:regular r:id="rId42"/>
      <p:bold r:id="rId43"/>
      <p:italic r:id="rId44"/>
      <p:boldItalic r:id="rId4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148E51E6-16BC-4460-8FEC-8A9E6CDB5E1A}">
          <p14:sldIdLst>
            <p14:sldId id="257"/>
            <p14:sldId id="278"/>
            <p14:sldId id="280"/>
            <p14:sldId id="261"/>
            <p14:sldId id="288"/>
            <p14:sldId id="289"/>
            <p14:sldId id="259"/>
            <p14:sldId id="276"/>
            <p14:sldId id="270"/>
          </p14:sldIdLst>
        </p14:section>
        <p14:section name="Pupil facing slides" id="{6426DDC9-3476-4499-A402-C5047D3C9974}">
          <p14:sldIdLst>
            <p14:sldId id="271"/>
            <p14:sldId id="264"/>
            <p14:sldId id="265"/>
            <p14:sldId id="283"/>
            <p14:sldId id="272"/>
            <p14:sldId id="284"/>
            <p14:sldId id="285"/>
            <p14:sldId id="286"/>
            <p14:sldId id="287"/>
            <p14:sldId id="269"/>
            <p14:sldId id="268"/>
            <p14:sldId id="273"/>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68" clrIdx="0">
    <p:extLst/>
  </p:cmAuthor>
  <p:cmAuthor id="2" name="Karen" initials="KS" lastIdx="7" clrIdx="1"/>
  <p:cmAuthor id="3" name="Jenny Barksfield" initials="JB" lastIdx="8" clrIdx="2">
    <p:extLst>
      <p:ext uri="{19B8F6BF-5375-455C-9EA6-DF929625EA0E}">
        <p15:presenceInfo xmlns:p15="http://schemas.microsoft.com/office/powerpoint/2012/main" userId="S-1-5-21-1285066173-1815393381-3561576999-2204" providerId="AD"/>
      </p:ext>
    </p:extLst>
  </p:cmAuthor>
  <p:cmAuthor id="4" name="Jenny Fox" initials="JF" lastIdx="10" clrIdx="3">
    <p:extLst>
      <p:ext uri="{19B8F6BF-5375-455C-9EA6-DF929625EA0E}">
        <p15:presenceInfo xmlns:p15="http://schemas.microsoft.com/office/powerpoint/2012/main" userId="S-1-5-21-1285066173-1815393381-3561576999-2620" providerId="AD"/>
      </p:ext>
    </p:extLst>
  </p:cmAuthor>
  <p:cmAuthor id="5" name="Claire Keech" initials="CK" lastIdx="12" clrIdx="4">
    <p:extLst>
      <p:ext uri="{19B8F6BF-5375-455C-9EA6-DF929625EA0E}">
        <p15:presenceInfo xmlns:p15="http://schemas.microsoft.com/office/powerpoint/2012/main" userId="S-1-5-21-1285066173-1815393381-3561576999-2232" providerId="AD"/>
      </p:ext>
    </p:extLst>
  </p:cmAuthor>
  <p:cmAuthor id="6" name="claire keech" initials="ck" lastIdx="1" clrIdx="5">
    <p:extLst>
      <p:ext uri="{19B8F6BF-5375-455C-9EA6-DF929625EA0E}">
        <p15:presenceInfo xmlns:p15="http://schemas.microsoft.com/office/powerpoint/2012/main" userId="43401e3d6294bfb8"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CC99FF"/>
    <a:srgbClr val="CC66FF"/>
    <a:srgbClr val="7476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93" autoAdjust="0"/>
    <p:restoredTop sz="79058" autoAdjust="0"/>
  </p:normalViewPr>
  <p:slideViewPr>
    <p:cSldViewPr snapToGrid="0">
      <p:cViewPr varScale="1">
        <p:scale>
          <a:sx n="69" d="100"/>
          <a:sy n="69" d="100"/>
        </p:scale>
        <p:origin x="1181" y="6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9" Type="http://schemas.openxmlformats.org/officeDocument/2006/relationships/font" Target="fonts/font16.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1.fntdata"/><Relationship Id="rId42" Type="http://schemas.openxmlformats.org/officeDocument/2006/relationships/font" Target="fonts/font19.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font" Target="fonts/font15.fntdata"/><Relationship Id="rId46"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41" Type="http://schemas.openxmlformats.org/officeDocument/2006/relationships/font" Target="fonts/font1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font" Target="fonts/font14.fntdata"/><Relationship Id="rId40" Type="http://schemas.openxmlformats.org/officeDocument/2006/relationships/font" Target="fonts/font17.fntdata"/><Relationship Id="rId45" Type="http://schemas.openxmlformats.org/officeDocument/2006/relationships/font" Target="fonts/font22.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5.fntdata"/><Relationship Id="rId36" Type="http://schemas.openxmlformats.org/officeDocument/2006/relationships/font" Target="fonts/font13.fntdata"/><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8.fntdata"/><Relationship Id="rId44" Type="http://schemas.openxmlformats.org/officeDocument/2006/relationships/font" Target="fonts/font2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 Id="rId43" Type="http://schemas.openxmlformats.org/officeDocument/2006/relationships/font" Target="fonts/font20.fntdata"/><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22/12/2020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dirty="0"/>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dirty="0"/>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dirty="0"/>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dirty="0"/>
          </a:p>
        </p:txBody>
      </p:sp>
    </p:spTree>
    <p:extLst>
      <p:ext uri="{BB962C8B-B14F-4D97-AF65-F5344CB8AC3E}">
        <p14:creationId xmlns:p14="http://schemas.microsoft.com/office/powerpoint/2010/main" val="348435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dirty="0"/>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dirty="0"/>
          </a:p>
        </p:txBody>
      </p:sp>
    </p:spTree>
    <p:extLst>
      <p:ext uri="{BB962C8B-B14F-4D97-AF65-F5344CB8AC3E}">
        <p14:creationId xmlns:p14="http://schemas.microsoft.com/office/powerpoint/2010/main" val="6013133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dirty="0"/>
          </a:p>
        </p:txBody>
      </p:sp>
    </p:spTree>
    <p:extLst>
      <p:ext uri="{BB962C8B-B14F-4D97-AF65-F5344CB8AC3E}">
        <p14:creationId xmlns:p14="http://schemas.microsoft.com/office/powerpoint/2010/main" val="8649114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dirty="0"/>
          </a:p>
        </p:txBody>
      </p:sp>
    </p:spTree>
    <p:extLst>
      <p:ext uri="{BB962C8B-B14F-4D97-AF65-F5344CB8AC3E}">
        <p14:creationId xmlns:p14="http://schemas.microsoft.com/office/powerpoint/2010/main" val="34516128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dirty="0"/>
          </a:p>
        </p:txBody>
      </p:sp>
    </p:spTree>
    <p:extLst>
      <p:ext uri="{BB962C8B-B14F-4D97-AF65-F5344CB8AC3E}">
        <p14:creationId xmlns:p14="http://schemas.microsoft.com/office/powerpoint/2010/main" val="41545305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dirty="0"/>
          </a:p>
        </p:txBody>
      </p:sp>
    </p:spTree>
    <p:extLst>
      <p:ext uri="{BB962C8B-B14F-4D97-AF65-F5344CB8AC3E}">
        <p14:creationId xmlns:p14="http://schemas.microsoft.com/office/powerpoint/2010/main" val="42906192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dirty="0"/>
          </a:p>
        </p:txBody>
      </p:sp>
    </p:spTree>
    <p:extLst>
      <p:ext uri="{BB962C8B-B14F-4D97-AF65-F5344CB8AC3E}">
        <p14:creationId xmlns:p14="http://schemas.microsoft.com/office/powerpoint/2010/main" val="15196744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smtClean="0"/>
              <a:t>Teacher Notes </a:t>
            </a:r>
          </a:p>
          <a:p>
            <a:r>
              <a:rPr lang="en-GB" b="0" baseline="0" dirty="0" smtClean="0"/>
              <a:t>Use this slide to display your class agreement / ground rules for PSHE education lessons.  See </a:t>
            </a:r>
            <a:r>
              <a:rPr lang="en-GB" b="1" baseline="0" dirty="0" smtClean="0"/>
              <a:t>Accompanying Teacher Guidance Notes </a:t>
            </a:r>
            <a:r>
              <a:rPr lang="en-GB" b="0" baseline="0" dirty="0" smtClean="0"/>
              <a:t>(separate document).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smtClean="0"/>
              <a:t>At the beginning of the lesson, </a:t>
            </a:r>
            <a:r>
              <a:rPr lang="en-GB" sz="1200" b="0" kern="1200" baseline="0" dirty="0" smtClean="0">
                <a:solidFill>
                  <a:schemeClr val="tx1"/>
                </a:solidFill>
                <a:effectLst/>
                <a:latin typeface="+mn-lt"/>
                <a:ea typeface="+mn-ea"/>
                <a:cs typeface="+mn-cs"/>
              </a:rPr>
              <a:t>e</a:t>
            </a:r>
            <a:r>
              <a:rPr lang="en-GB" sz="1200" kern="1200" dirty="0" smtClean="0">
                <a:solidFill>
                  <a:schemeClr val="tx1"/>
                </a:solidFill>
                <a:effectLst/>
                <a:latin typeface="+mn-lt"/>
                <a:ea typeface="+mn-ea"/>
                <a:cs typeface="+mn-cs"/>
              </a:rPr>
              <a:t>stablish or reinforce existing ground rules – add or emphasise any ground rules that are especially relevant to this lesson. </a:t>
            </a:r>
          </a:p>
          <a:p>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dirty="0"/>
          </a:p>
        </p:txBody>
      </p:sp>
    </p:spTree>
    <p:extLst>
      <p:ext uri="{BB962C8B-B14F-4D97-AF65-F5344CB8AC3E}">
        <p14:creationId xmlns:p14="http://schemas.microsoft.com/office/powerpoint/2010/main" val="31798795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This quick activity encourages pupils to begin to think about their own feelings.  Responses </a:t>
            </a:r>
            <a:r>
              <a:rPr lang="en-GB" sz="1200" b="1" kern="1200" dirty="0" smtClean="0">
                <a:solidFill>
                  <a:schemeClr val="tx1"/>
                </a:solidFill>
                <a:effectLst/>
                <a:latin typeface="+mn-lt"/>
                <a:ea typeface="+mn-ea"/>
                <a:cs typeface="+mn-cs"/>
              </a:rPr>
              <a:t>should not </a:t>
            </a:r>
            <a:r>
              <a:rPr lang="en-GB" sz="1200" kern="1200" dirty="0" smtClean="0">
                <a:solidFill>
                  <a:schemeClr val="tx1"/>
                </a:solidFill>
                <a:effectLst/>
                <a:latin typeface="+mn-lt"/>
                <a:ea typeface="+mn-ea"/>
                <a:cs typeface="+mn-cs"/>
              </a:rPr>
              <a:t>be shared with the class.  </a:t>
            </a:r>
          </a:p>
          <a:p>
            <a:r>
              <a:rPr lang="en-GB" sz="1200" kern="1200" dirty="0" smtClean="0">
                <a:solidFill>
                  <a:schemeClr val="tx1"/>
                </a:solidFill>
                <a:effectLst/>
                <a:latin typeface="+mn-lt"/>
                <a:ea typeface="+mn-ea"/>
                <a:cs typeface="+mn-cs"/>
              </a:rPr>
              <a:t>Ask ‘How do you feel today?’</a:t>
            </a:r>
          </a:p>
          <a:p>
            <a:r>
              <a:rPr lang="en-GB" sz="1200" kern="1200" dirty="0" smtClean="0">
                <a:solidFill>
                  <a:schemeClr val="tx1"/>
                </a:solidFill>
                <a:effectLst/>
                <a:latin typeface="+mn-lt"/>
                <a:ea typeface="+mn-ea"/>
                <a:cs typeface="+mn-cs"/>
              </a:rPr>
              <a:t>Without telling anyone else, pupils should think quietly to themselves about how they feel.</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dirty="0"/>
          </a:p>
        </p:txBody>
      </p:sp>
    </p:spTree>
    <p:extLst>
      <p:ext uri="{BB962C8B-B14F-4D97-AF65-F5344CB8AC3E}">
        <p14:creationId xmlns:p14="http://schemas.microsoft.com/office/powerpoint/2010/main" val="25398634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smtClean="0"/>
              <a:t>Teacher Notes - </a:t>
            </a:r>
            <a:r>
              <a:rPr lang="en-US" b="1" dirty="0" smtClean="0"/>
              <a:t>Baseline assessment (10 mins)</a:t>
            </a:r>
            <a:endParaRPr lang="en-US" b="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0" dirty="0" smtClean="0"/>
              <a:t>Introduce</a:t>
            </a:r>
            <a:r>
              <a:rPr lang="en-US" b="0" baseline="0" dirty="0" smtClean="0"/>
              <a:t> Maz, and read slide to pupils.</a:t>
            </a:r>
          </a:p>
          <a:p>
            <a:pPr marL="0" marR="0" indent="0" algn="l" defTabSz="914400" rtl="0" eaLnBrk="1" fontAlgn="auto" latinLnBrk="0" hangingPunct="1">
              <a:lnSpc>
                <a:spcPct val="100000"/>
              </a:lnSpc>
              <a:spcBef>
                <a:spcPts val="0"/>
              </a:spcBef>
              <a:spcAft>
                <a:spcPts val="0"/>
              </a:spcAft>
              <a:buClrTx/>
              <a:buSzTx/>
              <a:buFontTx/>
              <a:buNone/>
              <a:tabLst/>
              <a:defRPr/>
            </a:pPr>
            <a:r>
              <a:rPr lang="en-US" b="0" dirty="0" smtClean="0"/>
              <a:t>Ask pupils to tell Maz anything</a:t>
            </a:r>
            <a:r>
              <a:rPr lang="en-US" b="0" baseline="0" dirty="0" smtClean="0"/>
              <a:t> that they know about feelings.  Record their responses on the board/flipchart</a:t>
            </a:r>
          </a:p>
          <a:p>
            <a:pPr marL="0" marR="0" indent="0" algn="l" defTabSz="914400" rtl="0" eaLnBrk="1" fontAlgn="auto" latinLnBrk="0" hangingPunct="1">
              <a:lnSpc>
                <a:spcPct val="100000"/>
              </a:lnSpc>
              <a:spcBef>
                <a:spcPts val="0"/>
              </a:spcBef>
              <a:spcAft>
                <a:spcPts val="0"/>
              </a:spcAft>
              <a:buClrTx/>
              <a:buSzTx/>
              <a:buFontTx/>
              <a:buNone/>
              <a:tabLst/>
              <a:defRPr/>
            </a:pPr>
            <a:endParaRPr lang="en-US" b="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0" baseline="0" dirty="0" smtClean="0"/>
              <a:t>The purpose of this baseline activity is to enable you to find out the pupil’s existing knowledge, understanding and attitudes about feelings. .  Pupils will return to this activity at the end of the lesson.</a:t>
            </a:r>
            <a:endParaRPr lang="en-US" b="0" dirty="0" smtClean="0"/>
          </a:p>
        </p:txBody>
      </p:sp>
      <p:sp>
        <p:nvSpPr>
          <p:cNvPr id="4" name="Slide Number Placeholder 3"/>
          <p:cNvSpPr>
            <a:spLocks noGrp="1"/>
          </p:cNvSpPr>
          <p:nvPr>
            <p:ph type="sldNum" sz="quarter" idx="10"/>
          </p:nvPr>
        </p:nvSpPr>
        <p:spPr/>
        <p:txBody>
          <a:bodyPr/>
          <a:lstStyle/>
          <a:p>
            <a:fld id="{567DB251-18AC-41D5-959F-F289AB917537}" type="slidenum">
              <a:rPr lang="en-GB" smtClean="0"/>
              <a:t>13</a:t>
            </a:fld>
            <a:endParaRPr lang="en-GB" dirty="0"/>
          </a:p>
        </p:txBody>
      </p:sp>
    </p:spTree>
    <p:extLst>
      <p:ext uri="{BB962C8B-B14F-4D97-AF65-F5344CB8AC3E}">
        <p14:creationId xmlns:p14="http://schemas.microsoft.com/office/powerpoint/2010/main" val="20554731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Learning objective and outcomes</a:t>
            </a:r>
            <a:endParaRPr lang="en-GB" b="1"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Introduce the learning objectives and outcomes, explaining that this lesson will explore different feelings that we all have </a:t>
            </a:r>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14</a:t>
            </a:fld>
            <a:endParaRPr lang="en-GB" dirty="0"/>
          </a:p>
        </p:txBody>
      </p:sp>
    </p:spTree>
    <p:extLst>
      <p:ext uri="{BB962C8B-B14F-4D97-AF65-F5344CB8AC3E}">
        <p14:creationId xmlns:p14="http://schemas.microsoft.com/office/powerpoint/2010/main" val="30371514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smtClean="0">
                <a:solidFill>
                  <a:schemeClr val="tx1"/>
                </a:solidFill>
                <a:effectLst/>
                <a:latin typeface="+mn-lt"/>
                <a:ea typeface="+mn-ea"/>
                <a:cs typeface="+mn-cs"/>
              </a:rPr>
              <a:t>Teacher notes</a:t>
            </a:r>
            <a:r>
              <a:rPr lang="en-GB" sz="1200" b="1" kern="1200" baseline="0" dirty="0" smtClean="0">
                <a:solidFill>
                  <a:schemeClr val="tx1"/>
                </a:solidFill>
                <a:effectLst/>
                <a:latin typeface="+mn-lt"/>
                <a:ea typeface="+mn-ea"/>
                <a:cs typeface="+mn-cs"/>
              </a:rPr>
              <a:t> – 5 mins</a:t>
            </a:r>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Following on from the baseline activity, tell pupils that Maz wants to know the names of the feelings that we might have </a:t>
            </a:r>
            <a:r>
              <a:rPr lang="en-GB" sz="1200" b="1" kern="1200" dirty="0" smtClean="0">
                <a:solidFill>
                  <a:schemeClr val="tx1"/>
                </a:solidFill>
                <a:effectLst/>
                <a:latin typeface="+mn-lt"/>
                <a:ea typeface="+mn-ea"/>
                <a:cs typeface="+mn-cs"/>
              </a:rPr>
              <a:t>every day</a:t>
            </a:r>
            <a:r>
              <a:rPr lang="en-GB" sz="1200" kern="1200" dirty="0" smtClean="0">
                <a:solidFill>
                  <a:schemeClr val="tx1"/>
                </a:solidFill>
                <a:effectLst/>
                <a:latin typeface="+mn-lt"/>
                <a:ea typeface="+mn-ea"/>
                <a:cs typeface="+mn-cs"/>
              </a:rPr>
              <a:t>.  From the pupils’ responses, create a list on the flip chart and include any feelings given in the baseline activity.  If necessary, support pupils with keywords from the vocabulary section</a:t>
            </a:r>
            <a:r>
              <a:rPr lang="en-GB" sz="1200" kern="1200" baseline="0" dirty="0" smtClean="0">
                <a:solidFill>
                  <a:schemeClr val="tx1"/>
                </a:solidFill>
                <a:effectLst/>
                <a:latin typeface="+mn-lt"/>
                <a:ea typeface="+mn-ea"/>
                <a:cs typeface="+mn-cs"/>
              </a:rPr>
              <a:t> on lesson plan.  Keep this list of Everyday Feelings displayed on the working wall, as this will be used again in the next lesson.</a:t>
            </a:r>
          </a:p>
          <a:p>
            <a:endParaRPr lang="en-GB" sz="1200" kern="1200" dirty="0" smtClean="0">
              <a:solidFill>
                <a:schemeClr val="tx1"/>
              </a:solidFill>
              <a:effectLst/>
              <a:latin typeface="+mn-lt"/>
              <a:ea typeface="+mn-ea"/>
              <a:cs typeface="+mn-cs"/>
            </a:endParaRPr>
          </a:p>
          <a:p>
            <a:r>
              <a:rPr lang="en-GB" sz="1200" b="1" kern="1200" dirty="0" smtClean="0">
                <a:solidFill>
                  <a:schemeClr val="tx1"/>
                </a:solidFill>
                <a:effectLst/>
                <a:latin typeface="+mn-lt"/>
                <a:ea typeface="+mn-ea"/>
                <a:cs typeface="+mn-cs"/>
              </a:rPr>
              <a:t>Teaching</a:t>
            </a:r>
            <a:r>
              <a:rPr lang="en-GB" sz="1200" b="1" kern="1200" baseline="0" dirty="0" smtClean="0">
                <a:solidFill>
                  <a:schemeClr val="tx1"/>
                </a:solidFill>
                <a:effectLst/>
                <a:latin typeface="+mn-lt"/>
                <a:ea typeface="+mn-ea"/>
                <a:cs typeface="+mn-cs"/>
              </a:rPr>
              <a:t> point: </a:t>
            </a:r>
            <a:r>
              <a:rPr lang="en-GB" sz="1200" kern="1200" dirty="0" smtClean="0">
                <a:solidFill>
                  <a:schemeClr val="tx1"/>
                </a:solidFill>
                <a:effectLst/>
                <a:latin typeface="+mn-lt"/>
                <a:ea typeface="+mn-ea"/>
                <a:cs typeface="+mn-cs"/>
              </a:rPr>
              <a:t>Explain that we all have different feelings – some we might feel every day, and others just sometimes.  Our feelings can come and go, and can change over time.</a:t>
            </a:r>
          </a:p>
          <a:p>
            <a:endParaRPr lang="en-US" dirty="0" smtClean="0"/>
          </a:p>
        </p:txBody>
      </p:sp>
      <p:sp>
        <p:nvSpPr>
          <p:cNvPr id="4" name="Slide Number Placeholder 3"/>
          <p:cNvSpPr>
            <a:spLocks noGrp="1"/>
          </p:cNvSpPr>
          <p:nvPr>
            <p:ph type="sldNum" sz="quarter" idx="10"/>
          </p:nvPr>
        </p:nvSpPr>
        <p:spPr/>
        <p:txBody>
          <a:bodyPr/>
          <a:lstStyle/>
          <a:p>
            <a:fld id="{567DB251-18AC-41D5-959F-F289AB917537}" type="slidenum">
              <a:rPr lang="en-GB" smtClean="0"/>
              <a:t>15</a:t>
            </a:fld>
            <a:endParaRPr lang="en-GB" dirty="0"/>
          </a:p>
        </p:txBody>
      </p:sp>
    </p:spTree>
    <p:extLst>
      <p:ext uri="{BB962C8B-B14F-4D97-AF65-F5344CB8AC3E}">
        <p14:creationId xmlns:p14="http://schemas.microsoft.com/office/powerpoint/2010/main" val="29302015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Recognising</a:t>
            </a:r>
            <a:r>
              <a:rPr lang="en-GB" b="1" baseline="0" dirty="0" smtClean="0"/>
              <a:t> feelings: 10mins</a:t>
            </a:r>
          </a:p>
          <a:p>
            <a:r>
              <a:rPr lang="en-GB" dirty="0" smtClean="0"/>
              <a:t>Using the feelings that pupils identified in the previous activity</a:t>
            </a:r>
            <a:r>
              <a:rPr lang="en-GB" sz="1200" kern="1200" dirty="0" smtClean="0">
                <a:solidFill>
                  <a:schemeClr val="tx1"/>
                </a:solidFill>
                <a:effectLst/>
                <a:latin typeface="+mn-lt"/>
                <a:ea typeface="+mn-ea"/>
                <a:cs typeface="+mn-cs"/>
              </a:rPr>
              <a:t>, pupils show Maz what different feelings might look like on people’s faces and bodies. Extend</a:t>
            </a:r>
            <a:r>
              <a:rPr lang="en-GB" sz="1200" kern="1200" baseline="0" dirty="0" smtClean="0">
                <a:solidFill>
                  <a:schemeClr val="tx1"/>
                </a:solidFill>
                <a:effectLst/>
                <a:latin typeface="+mn-lt"/>
                <a:ea typeface="+mn-ea"/>
                <a:cs typeface="+mn-cs"/>
              </a:rPr>
              <a:t> to other feelings that pupils identified.</a:t>
            </a:r>
          </a:p>
          <a:p>
            <a:endParaRPr lang="en-GB" sz="1200" kern="1200" baseline="0" dirty="0" smtClean="0">
              <a:solidFill>
                <a:schemeClr val="tx1"/>
              </a:solidFill>
              <a:effectLst/>
              <a:latin typeface="+mn-lt"/>
              <a:ea typeface="+mn-ea"/>
              <a:cs typeface="+mn-cs"/>
            </a:endParaRPr>
          </a:p>
          <a:p>
            <a:r>
              <a:rPr lang="en-GB" sz="1200" b="1" kern="1200" baseline="0" dirty="0" smtClean="0">
                <a:solidFill>
                  <a:schemeClr val="tx1"/>
                </a:solidFill>
                <a:effectLst/>
                <a:latin typeface="+mn-lt"/>
                <a:ea typeface="+mn-ea"/>
                <a:cs typeface="+mn-cs"/>
              </a:rPr>
              <a:t>Support: </a:t>
            </a:r>
            <a:r>
              <a:rPr lang="en-GB" sz="1200" b="1" kern="1200" dirty="0" smtClean="0">
                <a:solidFill>
                  <a:schemeClr val="tx1"/>
                </a:solidFill>
                <a:effectLst/>
                <a:latin typeface="+mn-lt"/>
                <a:ea typeface="+mn-ea"/>
                <a:cs typeface="+mn-cs"/>
              </a:rPr>
              <a:t>Feelings face match</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Provide one set of cards printed with faces showing feelings (available online</a:t>
            </a:r>
            <a:r>
              <a:rPr lang="en-GB" sz="1200" kern="1200" baseline="0" dirty="0" smtClean="0">
                <a:solidFill>
                  <a:schemeClr val="tx1"/>
                </a:solidFill>
                <a:effectLst/>
                <a:latin typeface="+mn-lt"/>
                <a:ea typeface="+mn-ea"/>
                <a:cs typeface="+mn-cs"/>
              </a:rPr>
              <a:t> from educational resources websites)</a:t>
            </a:r>
            <a:r>
              <a:rPr lang="en-GB" sz="1200" kern="1200" dirty="0" smtClean="0">
                <a:solidFill>
                  <a:schemeClr val="tx1"/>
                </a:solidFill>
                <a:effectLst/>
                <a:latin typeface="+mn-lt"/>
                <a:ea typeface="+mn-ea"/>
                <a:cs typeface="+mn-cs"/>
              </a:rPr>
              <a:t>, and one set of cards printed with corresponding feelings words.  Pupils match the face to the feelings word. </a:t>
            </a:r>
          </a:p>
          <a:p>
            <a:r>
              <a:rPr lang="en-GB" sz="1200" b="1" kern="1200" dirty="0" smtClean="0">
                <a:solidFill>
                  <a:schemeClr val="tx1"/>
                </a:solidFill>
                <a:effectLst/>
                <a:latin typeface="+mn-lt"/>
                <a:ea typeface="+mn-ea"/>
                <a:cs typeface="+mn-cs"/>
              </a:rPr>
              <a:t>Challenge: </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Pupils tell Maz what signs to look out for if someone was scared, or any of the other feelings. What might they say, do, behave like?</a:t>
            </a:r>
          </a:p>
          <a:p>
            <a:endParaRPr lang="en-GB" b="1" dirty="0"/>
          </a:p>
        </p:txBody>
      </p:sp>
      <p:sp>
        <p:nvSpPr>
          <p:cNvPr id="4" name="Slide Number Placeholder 3"/>
          <p:cNvSpPr>
            <a:spLocks noGrp="1"/>
          </p:cNvSpPr>
          <p:nvPr>
            <p:ph type="sldNum" sz="quarter" idx="10"/>
          </p:nvPr>
        </p:nvSpPr>
        <p:spPr/>
        <p:txBody>
          <a:bodyPr/>
          <a:lstStyle/>
          <a:p>
            <a:fld id="{567DB251-18AC-41D5-959F-F289AB917537}" type="slidenum">
              <a:rPr lang="en-GB" smtClean="0"/>
              <a:t>16</a:t>
            </a:fld>
            <a:endParaRPr lang="en-GB" dirty="0"/>
          </a:p>
        </p:txBody>
      </p:sp>
    </p:spTree>
    <p:extLst>
      <p:ext uri="{BB962C8B-B14F-4D97-AF65-F5344CB8AC3E}">
        <p14:creationId xmlns:p14="http://schemas.microsoft.com/office/powerpoint/2010/main" val="32367985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How it feels inside 10mins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Organise pupils into groups and give each group one or two of the cut out word cards from Resource 2: </a:t>
            </a:r>
            <a:r>
              <a:rPr lang="en-GB" sz="1200" i="1" kern="1200" dirty="0" smtClean="0">
                <a:solidFill>
                  <a:schemeClr val="tx1"/>
                </a:solidFill>
                <a:effectLst/>
                <a:latin typeface="+mn-lt"/>
                <a:ea typeface="+mn-ea"/>
                <a:cs typeface="+mn-cs"/>
              </a:rPr>
              <a:t>Feelings vocabulary cards</a:t>
            </a:r>
            <a:r>
              <a:rPr lang="en-GB" sz="1200" kern="1200" dirty="0" smtClean="0">
                <a:solidFill>
                  <a:schemeClr val="tx1"/>
                </a:solidFill>
                <a:effectLst/>
                <a:latin typeface="+mn-lt"/>
                <a:ea typeface="+mn-ea"/>
                <a:cs typeface="+mn-cs"/>
              </a:rPr>
              <a:t>.  Each group should discuss and describe how the word on their card might feel in Maz’s body. Ask questions on slide to support discussion.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dirty="0" smtClean="0"/>
          </a:p>
          <a:p>
            <a:r>
              <a:rPr lang="en-GB" sz="1200" kern="1200" dirty="0" smtClean="0">
                <a:solidFill>
                  <a:schemeClr val="tx1"/>
                </a:solidFill>
                <a:effectLst/>
                <a:latin typeface="+mn-lt"/>
                <a:ea typeface="+mn-ea"/>
                <a:cs typeface="+mn-cs"/>
              </a:rPr>
              <a:t>Using flipchart paper and pens, groups should record some sentences to describe how Maz might experience the feeling.  Examples for pupils</a:t>
            </a:r>
            <a:r>
              <a:rPr lang="en-GB" sz="1200" i="1" kern="1200" dirty="0" smtClean="0">
                <a:solidFill>
                  <a:schemeClr val="tx1"/>
                </a:solidFill>
                <a:effectLst/>
                <a:latin typeface="+mn-lt"/>
                <a:ea typeface="+mn-ea"/>
                <a:cs typeface="+mn-cs"/>
              </a:rPr>
              <a:t>: Worried: Maz might…clench his fist.  Maz’s legs start feeling shaky.  Maz’s tummy hurts.  Maz bites his nails. Maz’s teeth start to chatter</a:t>
            </a:r>
            <a:r>
              <a:rPr lang="en-GB" sz="1200" kern="1200" dirty="0" smtClean="0">
                <a:solidFill>
                  <a:schemeClr val="tx1"/>
                </a:solidFill>
                <a:effectLst/>
                <a:latin typeface="+mn-lt"/>
                <a:ea typeface="+mn-ea"/>
                <a:cs typeface="+mn-cs"/>
              </a:rPr>
              <a:t>.</a:t>
            </a:r>
          </a:p>
          <a:p>
            <a:r>
              <a:rPr lang="en-GB" sz="1200" kern="1200" dirty="0" smtClean="0">
                <a:solidFill>
                  <a:schemeClr val="tx1"/>
                </a:solidFill>
                <a:effectLst/>
                <a:latin typeface="+mn-lt"/>
                <a:ea typeface="+mn-ea"/>
                <a:cs typeface="+mn-cs"/>
              </a:rPr>
              <a:t> </a:t>
            </a:r>
          </a:p>
          <a:p>
            <a:r>
              <a:rPr lang="en-GB" sz="1200" b="1" kern="1200" dirty="0" smtClean="0">
                <a:solidFill>
                  <a:schemeClr val="tx1"/>
                </a:solidFill>
                <a:effectLst/>
                <a:latin typeface="+mn-lt"/>
                <a:ea typeface="+mn-ea"/>
                <a:cs typeface="+mn-cs"/>
              </a:rPr>
              <a:t>Teaching</a:t>
            </a:r>
            <a:r>
              <a:rPr lang="en-GB" sz="1200" b="1" kern="1200" baseline="0" dirty="0" smtClean="0">
                <a:solidFill>
                  <a:schemeClr val="tx1"/>
                </a:solidFill>
                <a:effectLst/>
                <a:latin typeface="+mn-lt"/>
                <a:ea typeface="+mn-ea"/>
                <a:cs typeface="+mn-cs"/>
              </a:rPr>
              <a:t> point: </a:t>
            </a:r>
            <a:r>
              <a:rPr lang="en-GB" sz="1200" b="0" kern="1200" baseline="0" dirty="0" smtClean="0">
                <a:solidFill>
                  <a:schemeClr val="tx1"/>
                </a:solidFill>
                <a:effectLst/>
                <a:latin typeface="+mn-lt"/>
                <a:ea typeface="+mn-ea"/>
                <a:cs typeface="+mn-cs"/>
              </a:rPr>
              <a:t>note</a:t>
            </a:r>
            <a:r>
              <a:rPr lang="en-GB" sz="1200" kern="1200" dirty="0" smtClean="0">
                <a:solidFill>
                  <a:schemeClr val="tx1"/>
                </a:solidFill>
                <a:effectLst/>
                <a:latin typeface="+mn-lt"/>
                <a:ea typeface="+mn-ea"/>
                <a:cs typeface="+mn-cs"/>
              </a:rPr>
              <a:t> that we all are all different we might have the same feeling but our bodies might react in different ways. </a:t>
            </a:r>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17</a:t>
            </a:fld>
            <a:endParaRPr lang="en-GB" dirty="0"/>
          </a:p>
        </p:txBody>
      </p:sp>
    </p:spTree>
    <p:extLst>
      <p:ext uri="{BB962C8B-B14F-4D97-AF65-F5344CB8AC3E}">
        <p14:creationId xmlns:p14="http://schemas.microsoft.com/office/powerpoint/2010/main" val="10806185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What are they feeling? 10mins</a:t>
            </a:r>
          </a:p>
          <a:p>
            <a:r>
              <a:rPr lang="en-GB" sz="1200" kern="1200" dirty="0" smtClean="0">
                <a:solidFill>
                  <a:schemeClr val="tx1"/>
                </a:solidFill>
                <a:effectLst/>
                <a:latin typeface="+mn-lt"/>
                <a:ea typeface="+mn-ea"/>
                <a:cs typeface="+mn-cs"/>
              </a:rPr>
              <a:t>In their groups, pupils read Resource 3: </a:t>
            </a:r>
            <a:r>
              <a:rPr lang="en-GB" sz="1200" i="1" kern="1200" dirty="0" smtClean="0">
                <a:solidFill>
                  <a:schemeClr val="tx1"/>
                </a:solidFill>
                <a:effectLst/>
                <a:latin typeface="+mn-lt"/>
                <a:ea typeface="+mn-ea"/>
                <a:cs typeface="+mn-cs"/>
              </a:rPr>
              <a:t>Feelings scenarios</a:t>
            </a:r>
            <a:r>
              <a:rPr lang="en-GB" sz="1200" kern="1200" dirty="0" smtClean="0">
                <a:solidFill>
                  <a:schemeClr val="tx1"/>
                </a:solidFill>
                <a:effectLst/>
                <a:latin typeface="+mn-lt"/>
                <a:ea typeface="+mn-ea"/>
                <a:cs typeface="+mn-cs"/>
              </a:rPr>
              <a:t>, then discuss which feelings they think the characters are experiencing and write their answers on the sheet.  </a:t>
            </a:r>
          </a:p>
          <a:p>
            <a:r>
              <a:rPr lang="en-GB" sz="1200" i="0" kern="1200" dirty="0" smtClean="0">
                <a:solidFill>
                  <a:schemeClr val="tx1"/>
                </a:solidFill>
                <a:effectLst/>
                <a:latin typeface="+mn-lt"/>
                <a:ea typeface="+mn-ea"/>
                <a:cs typeface="+mn-cs"/>
              </a:rPr>
              <a:t>Pupils may attribute feelings such as</a:t>
            </a:r>
            <a:r>
              <a:rPr lang="en-GB" sz="1200" i="1" kern="1200" dirty="0" smtClean="0">
                <a:solidFill>
                  <a:schemeClr val="tx1"/>
                </a:solidFill>
                <a:effectLst/>
                <a:latin typeface="+mn-lt"/>
                <a:ea typeface="+mn-ea"/>
                <a:cs typeface="+mn-cs"/>
              </a:rPr>
              <a:t>: Amir – worried; Mia – excited; Jade – happy; Ty – embarrassed; Mo – scared; Daisy – angry; Carlos – confident/proud; Maddy – jealous; Leo – lonely/nervous</a:t>
            </a:r>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Discuss as a class whether or not they agreed within their group on what the feeling was, and ask if there were any other feelings that the characters could also be feeling. What might the character say that would give a clue as to how they were feeling?  </a:t>
            </a:r>
          </a:p>
          <a:p>
            <a:r>
              <a:rPr lang="en-GB" sz="1200" kern="1200" dirty="0" smtClean="0">
                <a:solidFill>
                  <a:schemeClr val="tx1"/>
                </a:solidFill>
                <a:effectLst/>
                <a:latin typeface="+mn-lt"/>
                <a:ea typeface="+mn-ea"/>
                <a:cs typeface="+mn-cs"/>
              </a:rPr>
              <a:t> </a:t>
            </a:r>
          </a:p>
          <a:p>
            <a:r>
              <a:rPr lang="en-GB" sz="1200" b="1" kern="1200" dirty="0" smtClean="0">
                <a:solidFill>
                  <a:schemeClr val="tx1"/>
                </a:solidFill>
                <a:effectLst/>
                <a:latin typeface="+mn-lt"/>
                <a:ea typeface="+mn-ea"/>
                <a:cs typeface="+mn-cs"/>
              </a:rPr>
              <a:t>Teaching point: </a:t>
            </a:r>
            <a:r>
              <a:rPr lang="en-GB" sz="1200" kern="1200" dirty="0" smtClean="0">
                <a:solidFill>
                  <a:schemeClr val="tx1"/>
                </a:solidFill>
                <a:effectLst/>
                <a:latin typeface="+mn-lt"/>
                <a:ea typeface="+mn-ea"/>
                <a:cs typeface="+mn-cs"/>
              </a:rPr>
              <a:t>Note that not everyone will feel the same in these situations and that people’s bodies and faces may react in different ways.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18</a:t>
            </a:fld>
            <a:endParaRPr lang="en-GB" dirty="0"/>
          </a:p>
        </p:txBody>
      </p:sp>
    </p:spTree>
    <p:extLst>
      <p:ext uri="{BB962C8B-B14F-4D97-AF65-F5344CB8AC3E}">
        <p14:creationId xmlns:p14="http://schemas.microsoft.com/office/powerpoint/2010/main" val="33311250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prstClr val="black"/>
                </a:solidFill>
                <a:effectLst/>
                <a:uLnTx/>
                <a:uFillTx/>
                <a:latin typeface="+mn-lt"/>
                <a:ea typeface="+mn-ea"/>
                <a:cs typeface="+mn-cs"/>
              </a:rPr>
              <a:t>Teacher Notes – Signposting support (10mins)</a:t>
            </a:r>
          </a:p>
          <a:p>
            <a:r>
              <a:rPr lang="en-GB" sz="1200" kern="1200" dirty="0" smtClean="0">
                <a:solidFill>
                  <a:schemeClr val="tx1"/>
                </a:solidFill>
                <a:effectLst/>
                <a:latin typeface="+mn-lt"/>
                <a:ea typeface="+mn-ea"/>
                <a:cs typeface="+mn-cs"/>
              </a:rPr>
              <a:t>Ask the class to identify which of the characters might need help with their feelings (</a:t>
            </a:r>
            <a:r>
              <a:rPr lang="en-GB" sz="1200" i="1" kern="1200" dirty="0" smtClean="0">
                <a:solidFill>
                  <a:schemeClr val="tx1"/>
                </a:solidFill>
                <a:effectLst/>
                <a:latin typeface="+mn-lt"/>
                <a:ea typeface="+mn-ea"/>
                <a:cs typeface="+mn-cs"/>
              </a:rPr>
              <a:t>Amir, Ty, Mo Daisy or Maddy</a:t>
            </a:r>
            <a:r>
              <a:rPr lang="en-GB" sz="1200" kern="1200" dirty="0" smtClean="0">
                <a:solidFill>
                  <a:schemeClr val="tx1"/>
                </a:solidFill>
                <a:effectLst/>
                <a:latin typeface="+mn-lt"/>
                <a:ea typeface="+mn-ea"/>
                <a:cs typeface="+mn-cs"/>
              </a:rPr>
              <a:t>).  Tell pupils that they are going to help them.</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Provide each group with cut up</a:t>
            </a:r>
            <a:r>
              <a:rPr lang="en-GB" sz="1200" b="1" kern="120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Resource 4: </a:t>
            </a:r>
            <a:r>
              <a:rPr lang="en-GB" sz="1200" i="1" kern="1200" dirty="0" smtClean="0">
                <a:solidFill>
                  <a:schemeClr val="tx1"/>
                </a:solidFill>
                <a:effectLst/>
                <a:latin typeface="+mn-lt"/>
                <a:ea typeface="+mn-ea"/>
                <a:cs typeface="+mn-cs"/>
              </a:rPr>
              <a:t>Help cards.</a:t>
            </a:r>
            <a:r>
              <a:rPr lang="en-GB" sz="1200" kern="1200" dirty="0" smtClean="0">
                <a:solidFill>
                  <a:schemeClr val="tx1"/>
                </a:solidFill>
                <a:effectLst/>
                <a:latin typeface="+mn-lt"/>
                <a:ea typeface="+mn-ea"/>
                <a:cs typeface="+mn-cs"/>
              </a:rPr>
              <a:t>  Pupils should discuss how effective each of the suggestions is in helping the characters and put them in order of usefulness.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19</a:t>
            </a:fld>
            <a:endParaRPr lang="en-GB" dirty="0"/>
          </a:p>
        </p:txBody>
      </p:sp>
    </p:spTree>
    <p:extLst>
      <p:ext uri="{BB962C8B-B14F-4D97-AF65-F5344CB8AC3E}">
        <p14:creationId xmlns:p14="http://schemas.microsoft.com/office/powerpoint/2010/main" val="2234486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End-point assessment (5 mins)</a:t>
            </a:r>
          </a:p>
          <a:p>
            <a:r>
              <a:rPr lang="en-GB" sz="1200" kern="1200" dirty="0" smtClean="0">
                <a:solidFill>
                  <a:schemeClr val="tx1"/>
                </a:solidFill>
                <a:effectLst/>
                <a:latin typeface="+mn-lt"/>
                <a:ea typeface="+mn-ea"/>
                <a:cs typeface="+mn-cs"/>
              </a:rPr>
              <a:t>Return to the whole class baseline assessment activity and remind the pupils that Maz wanted to find out about feelings.  Is there anything that they’d like to add, to tell Maz or to change?</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Annotate any new learning in a different colour on flip chart paper.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20</a:t>
            </a:fld>
            <a:endParaRPr lang="en-GB" dirty="0"/>
          </a:p>
        </p:txBody>
      </p:sp>
    </p:spTree>
    <p:extLst>
      <p:ext uri="{BB962C8B-B14F-4D97-AF65-F5344CB8AC3E}">
        <p14:creationId xmlns:p14="http://schemas.microsoft.com/office/powerpoint/2010/main" val="18198388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prstClr val="black"/>
                </a:solidFill>
                <a:effectLst/>
                <a:uLnTx/>
                <a:uFillTx/>
                <a:latin typeface="+mn-lt"/>
                <a:ea typeface="+mn-ea"/>
                <a:cs typeface="+mn-cs"/>
              </a:rPr>
              <a:t>Teacher Notes – Extension activities</a:t>
            </a:r>
            <a:endParaRPr kumimoji="0" lang="en-GB" sz="1200" b="0" i="1" u="none" strike="noStrike" kern="1200" cap="none" spc="0" normalizeH="0" baseline="0" noProof="0" dirty="0" smtClean="0">
              <a:ln>
                <a:noFill/>
              </a:ln>
              <a:solidFill>
                <a:prstClr val="black"/>
              </a:solidFill>
              <a:effectLst/>
              <a:uLnTx/>
              <a:uFillTx/>
              <a:latin typeface="+mn-lt"/>
              <a:ea typeface="+mn-ea"/>
              <a:cs typeface="+mn-cs"/>
            </a:endParaRPr>
          </a:p>
          <a:p>
            <a:r>
              <a:rPr lang="en-GB" i="0" dirty="0" smtClean="0"/>
              <a:t>These activities</a:t>
            </a:r>
            <a:r>
              <a:rPr lang="en-GB" i="0" baseline="0" dirty="0" smtClean="0"/>
              <a:t> can be included if you have additional time in the lesson or afterwards, to challenge pupils who need to be stretched or for pupils who demonstrate a particular interest in this topic. </a:t>
            </a:r>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t>21</a:t>
            </a:fld>
            <a:endParaRPr lang="en-GB" dirty="0"/>
          </a:p>
        </p:txBody>
      </p:sp>
    </p:spTree>
    <p:extLst>
      <p:ext uri="{BB962C8B-B14F-4D97-AF65-F5344CB8AC3E}">
        <p14:creationId xmlns:p14="http://schemas.microsoft.com/office/powerpoint/2010/main" val="4048124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22/12/2020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424268449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165499109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22/12/2020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0344539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22/12/2020</a:t>
            </a:fld>
            <a:endParaRPr lang="en-GB" dirty="0"/>
          </a:p>
        </p:txBody>
      </p:sp>
      <p:sp>
        <p:nvSpPr>
          <p:cNvPr id="6" name="Footer Placeholder 5"/>
          <p:cNvSpPr>
            <a:spLocks noGrp="1"/>
          </p:cNvSpPr>
          <p:nvPr>
            <p:ph type="ftr" sz="quarter" idx="11"/>
          </p:nvPr>
        </p:nvSpPr>
        <p:spPr/>
        <p:txBody>
          <a:bodyPr/>
          <a:lstStyle/>
          <a:p>
            <a:r>
              <a:rPr lang="en-GB" dirty="0" smtClean="0"/>
              <a:t>© PSHE Association 2018   </a:t>
            </a:r>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22/12/2020</a:t>
            </a:fld>
            <a:endParaRPr lang="en-GB" dirty="0"/>
          </a:p>
        </p:txBody>
      </p:sp>
      <p:sp>
        <p:nvSpPr>
          <p:cNvPr id="8" name="Footer Placeholder 7"/>
          <p:cNvSpPr>
            <a:spLocks noGrp="1"/>
          </p:cNvSpPr>
          <p:nvPr>
            <p:ph type="ftr" sz="quarter" idx="11"/>
          </p:nvPr>
        </p:nvSpPr>
        <p:spPr/>
        <p:txBody>
          <a:bodyPr/>
          <a:lstStyle/>
          <a:p>
            <a:r>
              <a:rPr lang="en-GB" dirty="0" smtClean="0"/>
              <a:t>© PSHE Association 2018   </a:t>
            </a:r>
            <a:endParaRPr lang="en-GB"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22/12/2020</a:t>
            </a:fld>
            <a:endParaRPr lang="en-GB" dirty="0"/>
          </a:p>
        </p:txBody>
      </p:sp>
      <p:sp>
        <p:nvSpPr>
          <p:cNvPr id="4" name="Footer Placeholder 3"/>
          <p:cNvSpPr>
            <a:spLocks noGrp="1"/>
          </p:cNvSpPr>
          <p:nvPr>
            <p:ph type="ftr" sz="quarter" idx="11"/>
          </p:nvPr>
        </p:nvSpPr>
        <p:spPr/>
        <p:txBody>
          <a:bodyPr/>
          <a:lstStyle/>
          <a:p>
            <a:r>
              <a:rPr lang="en-GB" dirty="0" smtClean="0"/>
              <a:t>© PSHE Association 2018   </a:t>
            </a:r>
            <a:endParaRPr lang="en-GB" dirty="0"/>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smtClean="0"/>
              <a:t>© PSHE Association 2018   </a:t>
            </a:r>
            <a:endParaRPr lang="en-GB" dirty="0"/>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22/12/2020</a:t>
            </a:fld>
            <a:endParaRPr lang="en-GB" dirty="0"/>
          </a:p>
        </p:txBody>
      </p:sp>
      <p:sp>
        <p:nvSpPr>
          <p:cNvPr id="6" name="Footer Placeholder 5"/>
          <p:cNvSpPr>
            <a:spLocks noGrp="1"/>
          </p:cNvSpPr>
          <p:nvPr>
            <p:ph type="ftr" sz="quarter" idx="11"/>
          </p:nvPr>
        </p:nvSpPr>
        <p:spPr/>
        <p:txBody>
          <a:bodyPr/>
          <a:lstStyle/>
          <a:p>
            <a:r>
              <a:rPr lang="en-GB" dirty="0" smtClean="0"/>
              <a:t>© PSHE Association 2018   </a:t>
            </a:r>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22/12/2020</a:t>
            </a:fld>
            <a:endParaRPr lang="en-GB" dirty="0"/>
          </a:p>
        </p:txBody>
      </p:sp>
      <p:sp>
        <p:nvSpPr>
          <p:cNvPr id="6" name="Footer Placeholder 5"/>
          <p:cNvSpPr>
            <a:spLocks noGrp="1"/>
          </p:cNvSpPr>
          <p:nvPr>
            <p:ph type="ftr" sz="quarter" idx="11"/>
          </p:nvPr>
        </p:nvSpPr>
        <p:spPr/>
        <p:txBody>
          <a:bodyPr/>
          <a:lstStyle/>
          <a:p>
            <a:r>
              <a:rPr lang="en-GB" dirty="0" smtClean="0"/>
              <a:t>© PSHE Association 2018   </a:t>
            </a:r>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22/12/2020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22/12/2020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711420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139492317"/>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108417146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smtClean="0"/>
              <a:t>© PSHE Association 2018   </a:t>
            </a:r>
            <a:endParaRPr lang="en-GB" dirty="0"/>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iming>
    <p:tnLst>
      <p:par>
        <p:cTn id="1" dur="indefinite" restart="never" nodeType="tmRoot"/>
      </p:par>
    </p:tnLst>
  </p:timing>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pshe-association.org.uk/system/files/Mental%20Health%20guidance%20online%20version%20(Updated%20for%202019)_0.pdf"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2.png"/><Relationship Id="rId7" Type="http://schemas.openxmlformats.org/officeDocument/2006/relationships/hyperlink" Target="http://www.pshe-association.org.uk/"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6.xml"/><Relationship Id="rId5" Type="http://schemas.openxmlformats.org/officeDocument/2006/relationships/image" Target="../media/image18.png"/><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25.png"/></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2" name="Picture 11">
            <a:hlinkClick r:id="rId3"/>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11831" y="2366090"/>
            <a:ext cx="2957605" cy="4183667"/>
          </a:xfrm>
          <a:prstGeom prst="rect">
            <a:avLst/>
          </a:prstGeom>
          <a:ln>
            <a:noFill/>
          </a:ln>
          <a:effectLst>
            <a:outerShdw blurRad="292100" dist="139700" dir="2700000" algn="tl" rotWithShape="0">
              <a:srgbClr val="333333">
                <a:alpha val="65000"/>
              </a:srgbClr>
            </a:outerShdw>
          </a:effectLst>
        </p:spPr>
      </p:pic>
      <p:sp>
        <p:nvSpPr>
          <p:cNvPr id="17" name="TextBox 16"/>
          <p:cNvSpPr txBox="1"/>
          <p:nvPr/>
        </p:nvSpPr>
        <p:spPr>
          <a:xfrm>
            <a:off x="640468" y="4751350"/>
            <a:ext cx="7601921" cy="1569660"/>
          </a:xfrm>
          <a:prstGeom prst="rect">
            <a:avLst/>
          </a:prstGeom>
          <a:noFill/>
        </p:spPr>
        <p:txBody>
          <a:bodyPr wrap="square" rtlCol="0">
            <a:spAutoFit/>
          </a:bodyPr>
          <a:lstStyle/>
          <a:p>
            <a:pPr algn="ctr"/>
            <a:r>
              <a:rPr lang="en-GB" sz="32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Year 1 / 2</a:t>
            </a:r>
          </a:p>
          <a:p>
            <a:pPr algn="ctr"/>
            <a:r>
              <a:rPr lang="en-GB" sz="32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Lesson 1: We all have feelings</a:t>
            </a:r>
            <a:endParaRPr lang="en-GB" sz="3200" dirty="0" smtClean="0">
              <a:latin typeface="League Spartan" panose="00000800000000000000" pitchFamily="50" charset="0"/>
              <a:ea typeface="Open Sans Extrabold" panose="020B0906030804020204" pitchFamily="34" charset="0"/>
              <a:cs typeface="Open Sans Extrabold" panose="020B0906030804020204" pitchFamily="34" charset="0"/>
            </a:endParaRPr>
          </a:p>
          <a:p>
            <a:pPr algn="ctr"/>
            <a:endParaRPr lang="en-GB" sz="3200" dirty="0" smtClean="0">
              <a:solidFill>
                <a:schemeClr val="bg1">
                  <a:lumMod val="50000"/>
                </a:schemeClr>
              </a:solidFill>
              <a:latin typeface="Lucida Console" panose="020B0609040504020204" pitchFamily="49" charset="0"/>
            </a:endParaRP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1303276" y="2975542"/>
            <a:ext cx="6778172" cy="1754326"/>
          </a:xfrm>
          <a:prstGeom prst="rect">
            <a:avLst/>
          </a:prstGeom>
          <a:solidFill>
            <a:srgbClr val="95519E"/>
          </a:solidFill>
        </p:spPr>
        <p:txBody>
          <a:bodyPr wrap="square" rtlCol="0">
            <a:spAutoFit/>
          </a:bodyPr>
          <a:lstStyle/>
          <a:p>
            <a:pPr algn="ct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Mental health and</a:t>
            </a:r>
          </a:p>
          <a:p>
            <a:pPr algn="ct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Emotional wellbeing</a:t>
            </a:r>
          </a:p>
          <a:p>
            <a:pPr algn="ct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KS2</a:t>
            </a:r>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2" name="Footer Placeholder 1"/>
          <p:cNvSpPr>
            <a:spLocks noGrp="1"/>
          </p:cNvSpPr>
          <p:nvPr>
            <p:ph type="ftr" sz="quarter" idx="4294967295"/>
          </p:nvPr>
        </p:nvSpPr>
        <p:spPr>
          <a:xfrm>
            <a:off x="0" y="6558386"/>
            <a:ext cx="12192000" cy="307975"/>
          </a:xfrm>
        </p:spPr>
        <p:txBody>
          <a:bodyPr/>
          <a:lstStyle/>
          <a:p>
            <a:r>
              <a:rPr lang="en-GB" dirty="0">
                <a:solidFill>
                  <a:schemeClr val="bg1"/>
                </a:solidFill>
              </a:rPr>
              <a:t>© PSHE Association </a:t>
            </a:r>
            <a:r>
              <a:rPr lang="en-GB" dirty="0" smtClean="0">
                <a:solidFill>
                  <a:schemeClr val="bg1"/>
                </a:solidFill>
              </a:rPr>
              <a:t>2018 </a:t>
            </a:r>
            <a:r>
              <a:rPr lang="en-GB" dirty="0">
                <a:solidFill>
                  <a:schemeClr val="bg1"/>
                </a:solidFill>
              </a:rPr>
              <a:t>	</a:t>
            </a:r>
            <a:r>
              <a:rPr lang="en-GB" dirty="0"/>
              <a:t> </a:t>
            </a:r>
          </a:p>
        </p:txBody>
      </p:sp>
      <p:sp>
        <p:nvSpPr>
          <p:cNvPr id="7" name="Cloud Callout 6"/>
          <p:cNvSpPr/>
          <p:nvPr/>
        </p:nvSpPr>
        <p:spPr>
          <a:xfrm>
            <a:off x="5909731" y="195939"/>
            <a:ext cx="3697080" cy="1932775"/>
          </a:xfrm>
          <a:prstGeom prst="cloudCallout">
            <a:avLst>
              <a:gd name="adj1" fmla="val 44703"/>
              <a:gd name="adj2" fmla="val 68455"/>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smtClean="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endPar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endParaRP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7393" y="363207"/>
            <a:ext cx="1814538" cy="1024390"/>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397185" y="835148"/>
            <a:ext cx="2088486" cy="1942977"/>
          </a:xfrm>
          <a:prstGeom prst="rect">
            <a:avLst/>
          </a:prstGeom>
        </p:spPr>
      </p:pic>
    </p:spTree>
    <p:extLst>
      <p:ext uri="{BB962C8B-B14F-4D97-AF65-F5344CB8AC3E}">
        <p14:creationId xmlns:p14="http://schemas.microsoft.com/office/powerpoint/2010/main" val="17518267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434893" y="515456"/>
            <a:ext cx="9177913" cy="830997"/>
          </a:xfrm>
          <a:prstGeom prst="rect">
            <a:avLst/>
          </a:prstGeom>
          <a:solidFill>
            <a:srgbClr val="95519E"/>
          </a:solidFill>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Using this PowerPoint</a:t>
            </a:r>
            <a:endPar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5" name="TextBox 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6" name="TextBox 5"/>
          <p:cNvSpPr txBox="1"/>
          <p:nvPr/>
        </p:nvSpPr>
        <p:spPr>
          <a:xfrm>
            <a:off x="523052" y="1635158"/>
            <a:ext cx="11246384" cy="4893647"/>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(purple)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provide key information regarding lesson preparation</a:t>
            </a:r>
          </a:p>
          <a:p>
            <a:pPr marL="514350" indent="-514350">
              <a:lnSpc>
                <a:spcPct val="150000"/>
              </a:lnSpc>
              <a:buAutoNum type="romanLcParenBoth"/>
            </a:pPr>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marL="514350" indent="-514350">
              <a:lnSpc>
                <a:spcPct val="150000"/>
              </a:lnSpc>
              <a:buAutoNum type="romanLcParenBoth"/>
            </a:pP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pPr>
              <a:lnSpc>
                <a:spcPct val="150000"/>
              </a:lnSpc>
            </a:pP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Ensure that you select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U</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se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P</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resenter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V</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iew’ under the ‘Slide Show’ tab – this will allow you to preview the teaching notes on your monitor while the main presentation is displayed on a screen/smartboard.</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0" name="Footer Placeholder 1"/>
          <p:cNvSpPr txBox="1">
            <a:spLocks/>
          </p:cNvSpPr>
          <p:nvPr/>
        </p:nvSpPr>
        <p:spPr>
          <a:xfrm>
            <a:off x="0" y="6569537"/>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96893" y="5426570"/>
            <a:ext cx="1495107" cy="1390940"/>
          </a:xfrm>
          <a:prstGeom prst="rect">
            <a:avLst/>
          </a:prstGeom>
        </p:spPr>
      </p:pic>
    </p:spTree>
    <p:extLst>
      <p:ext uri="{BB962C8B-B14F-4D97-AF65-F5344CB8AC3E}">
        <p14:creationId xmlns:p14="http://schemas.microsoft.com/office/powerpoint/2010/main" val="3388793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fld id="{2D651D86-383D-45DB-A701-76B5BFCFE28F}" type="slidenum">
              <a:rPr lang="en-GB" smtClean="0"/>
              <a:pPr/>
              <a:t>3</a:t>
            </a:fld>
            <a:endParaRPr lang="en-GB" dirty="0"/>
          </a:p>
        </p:txBody>
      </p:sp>
      <p:sp>
        <p:nvSpPr>
          <p:cNvPr id="3" name="TextBox 2"/>
          <p:cNvSpPr txBox="1"/>
          <p:nvPr/>
        </p:nvSpPr>
        <p:spPr>
          <a:xfrm>
            <a:off x="408980" y="356720"/>
            <a:ext cx="9177913" cy="830997"/>
          </a:xfrm>
          <a:prstGeom prst="rect">
            <a:avLst/>
          </a:prstGeom>
          <a:solidFill>
            <a:srgbClr val="95519E"/>
          </a:solidFill>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Challenge and support</a:t>
            </a:r>
            <a:endParaRPr lang="en-GB" sz="4800" strike="sngStrike"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4" name="TextBox 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5" name="TextBox 4"/>
          <p:cNvSpPr txBox="1"/>
          <p:nvPr/>
        </p:nvSpPr>
        <p:spPr>
          <a:xfrm>
            <a:off x="605868" y="1535587"/>
            <a:ext cx="5352510" cy="5262979"/>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Challenge activities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Support activities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r>
              <a:rPr lang="en-GB" dirty="0" smtClean="0">
                <a:latin typeface="League Spartan" panose="00000800000000000000" pitchFamily="50" charset="0"/>
              </a:rPr>
              <a:t>Challenge</a:t>
            </a:r>
            <a:endParaRPr lang="en-GB" dirty="0">
              <a:latin typeface="League Spartan" panose="00000800000000000000" pitchFamily="50" charset="0"/>
            </a:endParaRP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r>
              <a:rPr lang="en-GB" dirty="0" smtClean="0">
                <a:latin typeface="League Spartan" panose="00000800000000000000" pitchFamily="50" charset="0"/>
              </a:rPr>
              <a:t>Support</a:t>
            </a:r>
            <a:endParaRPr lang="en-GB" dirty="0">
              <a:latin typeface="League Spartan" panose="00000800000000000000" pitchFamily="50" charset="0"/>
            </a:endParaRPr>
          </a:p>
        </p:txBody>
      </p:sp>
      <p:sp>
        <p:nvSpPr>
          <p:cNvPr id="13" name="Footer Placeholder 1"/>
          <p:cNvSpPr txBox="1">
            <a:spLocks/>
          </p:cNvSpPr>
          <p:nvPr/>
        </p:nvSpPr>
        <p:spPr>
          <a:xfrm>
            <a:off x="0" y="6387150"/>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sp>
        <p:nvSpPr>
          <p:cNvPr id="17" name="TextBox 16"/>
          <p:cNvSpPr txBox="1"/>
          <p:nvPr/>
        </p:nvSpPr>
        <p:spPr>
          <a:xfrm>
            <a:off x="6412422" y="1532883"/>
            <a:ext cx="5291914" cy="1200329"/>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Look for the logo on the 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See delivery notes for details of the activities.</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696893" y="5426570"/>
            <a:ext cx="1495107" cy="1390940"/>
          </a:xfrm>
          <a:prstGeom prst="rect">
            <a:avLst/>
          </a:prstGeom>
        </p:spPr>
      </p:pic>
    </p:spTree>
    <p:extLst>
      <p:ext uri="{BB962C8B-B14F-4D97-AF65-F5344CB8AC3E}">
        <p14:creationId xmlns:p14="http://schemas.microsoft.com/office/powerpoint/2010/main" val="2428486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731535" y="1772255"/>
            <a:ext cx="10652745" cy="4524315"/>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This is the first in a series of three </a:t>
            </a:r>
            <a:r>
              <a:rPr lang="en-GB" sz="2400" dirty="0" smtClean="0">
                <a:solidFill>
                  <a:schemeClr val="bg1"/>
                </a:solidFill>
                <a:latin typeface="Lato" panose="020B0604020202020204" charset="0"/>
                <a:ea typeface="Lato" panose="020B0604020202020204" charset="0"/>
                <a:cs typeface="Lato" panose="020B0604020202020204" charset="0"/>
              </a:rPr>
              <a:t>KS1 lessons </a:t>
            </a:r>
            <a:r>
              <a:rPr lang="en-GB" sz="2400" dirty="0">
                <a:solidFill>
                  <a:schemeClr val="bg1"/>
                </a:solidFill>
                <a:latin typeface="Lato" panose="020B0604020202020204" charset="0"/>
                <a:ea typeface="Lato" panose="020B0604020202020204" charset="0"/>
                <a:cs typeface="Lato" panose="020B0604020202020204" charset="0"/>
              </a:rPr>
              <a:t>written for Year 1 or </a:t>
            </a:r>
            <a:r>
              <a:rPr lang="en-GB" sz="2400" dirty="0" smtClean="0">
                <a:solidFill>
                  <a:schemeClr val="bg1"/>
                </a:solidFill>
                <a:latin typeface="Lato" panose="020B0604020202020204" charset="0"/>
                <a:ea typeface="Lato" panose="020B0604020202020204" charset="0"/>
                <a:cs typeface="Lato" panose="020B0604020202020204" charset="0"/>
              </a:rPr>
              <a:t>2, exploring mental </a:t>
            </a:r>
            <a:r>
              <a:rPr lang="en-GB" sz="2400" dirty="0">
                <a:solidFill>
                  <a:schemeClr val="bg1"/>
                </a:solidFill>
                <a:latin typeface="Lato" panose="020B0604020202020204" charset="0"/>
                <a:ea typeface="Lato" panose="020B0604020202020204" charset="0"/>
                <a:cs typeface="Lato" panose="020B0604020202020204" charset="0"/>
              </a:rPr>
              <a:t>health and wellbeing.  </a:t>
            </a:r>
            <a:endParaRPr lang="en-GB" sz="2400" dirty="0" smtClean="0">
              <a:solidFill>
                <a:schemeClr val="bg1"/>
              </a:solidFill>
              <a:latin typeface="Lato" panose="020B0604020202020204" charset="0"/>
              <a:ea typeface="Lato" panose="020B0604020202020204" charset="0"/>
              <a:cs typeface="Lato" panose="020B0604020202020204" charset="0"/>
            </a:endParaRPr>
          </a:p>
          <a:p>
            <a:endParaRPr lang="en-GB" sz="2400" dirty="0">
              <a:solidFill>
                <a:schemeClr val="bg1"/>
              </a:solidFill>
              <a:latin typeface="Lato" panose="020B0604020202020204" charset="0"/>
              <a:ea typeface="Lato" panose="020B0604020202020204" charset="0"/>
              <a:cs typeface="Lato" panose="020B0604020202020204" charset="0"/>
            </a:endParaRPr>
          </a:p>
          <a:p>
            <a:r>
              <a:rPr lang="en-GB" sz="2400" dirty="0" smtClean="0">
                <a:solidFill>
                  <a:schemeClr val="bg1"/>
                </a:solidFill>
                <a:latin typeface="Lato" panose="020B0604020202020204" charset="0"/>
                <a:ea typeface="Lato" panose="020B0604020202020204" charset="0"/>
                <a:cs typeface="Lato" panose="020B0604020202020204" charset="0"/>
              </a:rPr>
              <a:t>This </a:t>
            </a:r>
            <a:r>
              <a:rPr lang="en-GB" sz="2400" dirty="0">
                <a:solidFill>
                  <a:schemeClr val="bg1"/>
                </a:solidFill>
                <a:latin typeface="Lato" panose="020B0604020202020204" charset="0"/>
                <a:ea typeface="Lato" panose="020B0604020202020204" charset="0"/>
                <a:cs typeface="Lato" panose="020B0604020202020204" charset="0"/>
              </a:rPr>
              <a:t>lesson helps pupils to recognise and describe different feelings in themselves and others; and what (or who) helps them with their feelings. </a:t>
            </a:r>
            <a:endParaRPr lang="en-GB" sz="2400" dirty="0" smtClean="0">
              <a:solidFill>
                <a:schemeClr val="bg1"/>
              </a:solidFill>
              <a:latin typeface="Lato" panose="020B0604020202020204" charset="0"/>
              <a:ea typeface="Lato" panose="020B0604020202020204" charset="0"/>
              <a:cs typeface="Lato" panose="020B0604020202020204" charset="0"/>
            </a:endParaRPr>
          </a:p>
          <a:p>
            <a:endParaRPr lang="en-GB" sz="2400" dirty="0">
              <a:solidFill>
                <a:schemeClr val="bg1"/>
              </a:solidFill>
              <a:latin typeface="Lato" panose="020B0604020202020204" charset="0"/>
              <a:ea typeface="Lato" panose="020B0604020202020204" charset="0"/>
              <a:cs typeface="Lato" panose="020B0604020202020204" charset="0"/>
            </a:endParaRPr>
          </a:p>
          <a:p>
            <a:r>
              <a:rPr lang="en-US" sz="2400" dirty="0" smtClean="0">
                <a:solidFill>
                  <a:schemeClr val="bg1"/>
                </a:solidFill>
                <a:latin typeface="Lato" panose="020B0604020202020204" charset="0"/>
                <a:ea typeface="Lato" panose="020B0604020202020204" charset="0"/>
                <a:cs typeface="Lato" panose="020B0604020202020204" charset="0"/>
              </a:rPr>
              <a:t>Neither </a:t>
            </a:r>
            <a:r>
              <a:rPr lang="en-US" sz="2400" dirty="0">
                <a:solidFill>
                  <a:schemeClr val="bg1"/>
                </a:solidFill>
                <a:latin typeface="Lato" panose="020B0604020202020204" charset="0"/>
                <a:ea typeface="Lato" panose="020B0604020202020204" charset="0"/>
                <a:cs typeface="Lato" panose="020B0604020202020204" charset="0"/>
              </a:rPr>
              <a:t>this, nor any of the other lessons, is designed to be taught in isolation, but should always form part of a planned, developmental PSHE education programme</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GB" sz="2400" dirty="0" smtClean="0">
              <a:solidFill>
                <a:schemeClr val="bg1"/>
              </a:solidFill>
              <a:latin typeface="Lato" panose="020B0604020202020204" charset="0"/>
              <a:ea typeface="Lato" panose="020B0604020202020204" charset="0"/>
              <a:cs typeface="Lato" panose="020B0604020202020204" charset="0"/>
            </a:endParaRPr>
          </a:p>
          <a:p>
            <a:endParaRPr lang="en-GB" sz="2400" dirty="0">
              <a:solidFill>
                <a:schemeClr val="bg1"/>
              </a:solidFill>
              <a:latin typeface="Lato" panose="020B0604020202020204" charset="0"/>
              <a:ea typeface="Lato" panose="020B0604020202020204" charset="0"/>
              <a:cs typeface="Lato" panose="020B0604020202020204" charset="0"/>
            </a:endParaRPr>
          </a:p>
          <a:p>
            <a:endParaRPr lang="en-US" sz="2400" dirty="0" smtClean="0">
              <a:solidFill>
                <a:schemeClr val="bg1"/>
              </a:solidFill>
              <a:latin typeface="Lato" panose="020B0604020202020204" charset="0"/>
              <a:ea typeface="Lato" panose="020B0604020202020204" charset="0"/>
              <a:cs typeface="Lato" panose="020B0604020202020204" charset="0"/>
            </a:endParaRPr>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4" name="Footer Placeholder 3"/>
          <p:cNvSpPr>
            <a:spLocks noGrp="1"/>
          </p:cNvSpPr>
          <p:nvPr>
            <p:ph type="ftr" sz="quarter" idx="4294967295"/>
          </p:nvPr>
        </p:nvSpPr>
        <p:spPr>
          <a:xfrm>
            <a:off x="0" y="6450177"/>
            <a:ext cx="12192000" cy="307975"/>
          </a:xfrm>
        </p:spPr>
        <p:txBody>
          <a:bodyPr/>
          <a:lstStyle/>
          <a:p>
            <a:r>
              <a:rPr lang="en-GB" dirty="0" smtClean="0">
                <a:solidFill>
                  <a:schemeClr val="bg1"/>
                </a:solidFill>
              </a:rPr>
              <a:t>© PSHE Association 2018 	 </a:t>
            </a:r>
            <a:endParaRPr lang="en-GB" dirty="0">
              <a:solidFill>
                <a:schemeClr val="bg1"/>
              </a:solidFill>
            </a:endParaRPr>
          </a:p>
        </p:txBody>
      </p:sp>
      <p:sp>
        <p:nvSpPr>
          <p:cNvPr id="12" name="TextBox 11"/>
          <p:cNvSpPr txBox="1"/>
          <p:nvPr/>
        </p:nvSpPr>
        <p:spPr>
          <a:xfrm>
            <a:off x="764637" y="380604"/>
            <a:ext cx="3155553" cy="830997"/>
          </a:xfrm>
          <a:prstGeom prst="rect">
            <a:avLst/>
          </a:prstGeom>
          <a:solidFill>
            <a:srgbClr val="95519E"/>
          </a:solidFill>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Context</a:t>
            </a:r>
            <a:endPar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96893" y="5426570"/>
            <a:ext cx="1495107" cy="1390940"/>
          </a:xfrm>
          <a:prstGeom prst="rect">
            <a:avLst/>
          </a:prstGeom>
        </p:spPr>
      </p:pic>
    </p:spTree>
    <p:extLst>
      <p:ext uri="{BB962C8B-B14F-4D97-AF65-F5344CB8AC3E}">
        <p14:creationId xmlns:p14="http://schemas.microsoft.com/office/powerpoint/2010/main" val="4855739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Slide Number Placeholder 4"/>
          <p:cNvSpPr>
            <a:spLocks noGrp="1"/>
          </p:cNvSpPr>
          <p:nvPr>
            <p:ph type="sldNum" sz="quarter" idx="12"/>
          </p:nvPr>
        </p:nvSpPr>
        <p:spPr/>
        <p:txBody>
          <a:bodyPr/>
          <a:lstStyle/>
          <a:p>
            <a:fld id="{2D651D86-383D-45DB-A701-76B5BFCFE28F}" type="slidenum">
              <a:rPr lang="en-GB" smtClean="0"/>
              <a:t>5</a:t>
            </a:fld>
            <a:endParaRPr lang="en-GB" dirty="0"/>
          </a:p>
        </p:txBody>
      </p:sp>
      <p:sp>
        <p:nvSpPr>
          <p:cNvPr id="4" name="Footer Placeholder 3"/>
          <p:cNvSpPr>
            <a:spLocks noGrp="1"/>
          </p:cNvSpPr>
          <p:nvPr>
            <p:ph type="ftr" sz="quarter" idx="4294967295"/>
          </p:nvPr>
        </p:nvSpPr>
        <p:spPr>
          <a:xfrm>
            <a:off x="219469" y="6397026"/>
            <a:ext cx="12192000" cy="307975"/>
          </a:xfrm>
        </p:spPr>
        <p:txBody>
          <a:bodyPr/>
          <a:lstStyle/>
          <a:p>
            <a:r>
              <a:rPr lang="en-GB" dirty="0" smtClean="0">
                <a:solidFill>
                  <a:schemeClr val="bg1"/>
                </a:solidFill>
              </a:rPr>
              <a:t>© PSHE Association 2018 	 </a:t>
            </a:r>
            <a:endParaRPr lang="en-GB" dirty="0">
              <a:solidFill>
                <a:schemeClr val="bg1"/>
              </a:solidFill>
            </a:endParaRPr>
          </a:p>
        </p:txBody>
      </p:sp>
      <p:sp>
        <p:nvSpPr>
          <p:cNvPr id="12" name="TextBox 11"/>
          <p:cNvSpPr txBox="1"/>
          <p:nvPr/>
        </p:nvSpPr>
        <p:spPr>
          <a:xfrm>
            <a:off x="475656" y="361944"/>
            <a:ext cx="9284346" cy="769441"/>
          </a:xfrm>
          <a:prstGeom prst="rect">
            <a:avLst/>
          </a:prstGeom>
          <a:solidFill>
            <a:srgbClr val="95519E"/>
          </a:solidFill>
        </p:spPr>
        <p:txBody>
          <a:bodyPr wrap="square" rtlCol="0">
            <a:spAutoFit/>
          </a:bodyPr>
          <a:lstStyle/>
          <a:p>
            <a:r>
              <a:rPr lang="en-GB" sz="44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Developing subject  knowledge</a:t>
            </a:r>
            <a:endParaRPr lang="en-GB" sz="4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9" name="TextBox 8"/>
          <p:cNvSpPr txBox="1"/>
          <p:nvPr/>
        </p:nvSpPr>
        <p:spPr>
          <a:xfrm>
            <a:off x="728940" y="1710743"/>
            <a:ext cx="10956723" cy="4524315"/>
          </a:xfrm>
          <a:prstGeom prst="rect">
            <a:avLst/>
          </a:prstGeom>
          <a:noFill/>
        </p:spPr>
        <p:txBody>
          <a:bodyPr wrap="square" rtlCol="0">
            <a:spAutoFit/>
          </a:bodyPr>
          <a:lstStyle/>
          <a:p>
            <a:pPr lvl="0"/>
            <a:r>
              <a:rPr lang="en-US" sz="2400" dirty="0" smtClean="0">
                <a:solidFill>
                  <a:schemeClr val="bg1"/>
                </a:solidFill>
                <a:latin typeface="Lato" panose="020B0604020202020204" charset="0"/>
                <a:ea typeface="Lato" panose="020B0604020202020204" charset="0"/>
                <a:cs typeface="Lato" panose="020B0604020202020204" charset="0"/>
              </a:rPr>
              <a:t>For pupils in KS1 we </a:t>
            </a:r>
            <a:r>
              <a:rPr lang="en-US" sz="2400" dirty="0">
                <a:solidFill>
                  <a:schemeClr val="bg1"/>
                </a:solidFill>
                <a:latin typeface="Lato" panose="020B0604020202020204" charset="0"/>
                <a:ea typeface="Lato" panose="020B0604020202020204" charset="0"/>
                <a:cs typeface="Lato" panose="020B0604020202020204" charset="0"/>
              </a:rPr>
              <a:t>suggest using the </a:t>
            </a:r>
            <a:r>
              <a:rPr lang="en-US" sz="2400" dirty="0" smtClean="0">
                <a:solidFill>
                  <a:schemeClr val="bg1"/>
                </a:solidFill>
                <a:latin typeface="Lato" panose="020B0604020202020204" charset="0"/>
                <a:ea typeface="Lato" panose="020B0604020202020204" charset="0"/>
                <a:cs typeface="Lato" panose="020B0604020202020204" charset="0"/>
              </a:rPr>
              <a:t>term ‘feelings’.  For your own subject knowledge ‘feelings’ and ‘emotions’ are interchangeable </a:t>
            </a:r>
            <a:r>
              <a:rPr lang="en-US" sz="2400" dirty="0">
                <a:solidFill>
                  <a:schemeClr val="bg1"/>
                </a:solidFill>
                <a:latin typeface="Lato" panose="020B0604020202020204" charset="0"/>
                <a:ea typeface="Lato" panose="020B0604020202020204" charset="0"/>
                <a:cs typeface="Lato" panose="020B0604020202020204" charset="0"/>
              </a:rPr>
              <a:t>as their definition is similar, but for your own subject knowledge these words can be defined as: </a:t>
            </a:r>
            <a:endParaRPr lang="en-US" sz="2400" dirty="0" smtClean="0">
              <a:solidFill>
                <a:schemeClr val="bg1"/>
              </a:solidFill>
              <a:latin typeface="Lato" panose="020B0604020202020204" charset="0"/>
              <a:ea typeface="Lato" panose="020B0604020202020204" charset="0"/>
              <a:cs typeface="Lato" panose="020B0604020202020204" charset="0"/>
            </a:endParaRPr>
          </a:p>
          <a:p>
            <a:pPr lvl="0"/>
            <a:endParaRPr lang="en-US" sz="2400" dirty="0">
              <a:solidFill>
                <a:schemeClr val="bg1"/>
              </a:solidFill>
              <a:latin typeface="Lato" panose="020B0604020202020204" charset="0"/>
              <a:ea typeface="Lato" panose="020B0604020202020204" charset="0"/>
              <a:cs typeface="Lato" panose="020B0604020202020204" charset="0"/>
            </a:endParaRPr>
          </a:p>
          <a:p>
            <a:pPr lvl="0"/>
            <a:r>
              <a:rPr lang="en-US" sz="2400" b="1" dirty="0">
                <a:solidFill>
                  <a:schemeClr val="bg1"/>
                </a:solidFill>
                <a:latin typeface="Lato" panose="020B0604020202020204" charset="0"/>
                <a:ea typeface="Lato" panose="020B0604020202020204" charset="0"/>
                <a:cs typeface="Lato" panose="020B0604020202020204" charset="0"/>
              </a:rPr>
              <a:t>Emotion: </a:t>
            </a:r>
            <a:r>
              <a:rPr lang="en-US" sz="2400" dirty="0">
                <a:solidFill>
                  <a:schemeClr val="bg1"/>
                </a:solidFill>
                <a:latin typeface="Lato" panose="020B0604020202020204" charset="0"/>
                <a:ea typeface="Lato" panose="020B0604020202020204" charset="0"/>
                <a:cs typeface="Lato" panose="020B0604020202020204" charset="0"/>
              </a:rPr>
              <a:t>a strong feeling deriving from one's circumstances, mood, or relationships with others; an instinctive or intuitive feeling as distinguished from reasoning or </a:t>
            </a:r>
            <a:r>
              <a:rPr lang="en-US" sz="2400" dirty="0" smtClean="0">
                <a:solidFill>
                  <a:schemeClr val="bg1"/>
                </a:solidFill>
                <a:latin typeface="Lato" panose="020B0604020202020204" charset="0"/>
                <a:ea typeface="Lato" panose="020B0604020202020204" charset="0"/>
                <a:cs typeface="Lato" panose="020B0604020202020204" charset="0"/>
              </a:rPr>
              <a:t>knowledge</a:t>
            </a:r>
          </a:p>
          <a:p>
            <a:pPr lvl="0"/>
            <a:endParaRPr lang="en-US" sz="2400" dirty="0">
              <a:solidFill>
                <a:schemeClr val="bg1"/>
              </a:solidFill>
              <a:latin typeface="Lato" panose="020B0604020202020204" charset="0"/>
              <a:ea typeface="Lato" panose="020B0604020202020204" charset="0"/>
              <a:cs typeface="Lato" panose="020B0604020202020204" charset="0"/>
            </a:endParaRPr>
          </a:p>
          <a:p>
            <a:pPr lvl="0"/>
            <a:r>
              <a:rPr lang="en-US" sz="2400" b="1" dirty="0">
                <a:solidFill>
                  <a:schemeClr val="bg1"/>
                </a:solidFill>
                <a:latin typeface="Lato" panose="020B0604020202020204" charset="0"/>
                <a:ea typeface="Lato" panose="020B0604020202020204" charset="0"/>
                <a:cs typeface="Lato" panose="020B0604020202020204" charset="0"/>
              </a:rPr>
              <a:t>Feeling: </a:t>
            </a:r>
            <a:r>
              <a:rPr lang="en-US" sz="2400" dirty="0">
                <a:solidFill>
                  <a:schemeClr val="bg1"/>
                </a:solidFill>
                <a:latin typeface="Lato" panose="020B0604020202020204" charset="0"/>
                <a:ea typeface="Lato" panose="020B0604020202020204" charset="0"/>
                <a:cs typeface="Lato" panose="020B0604020202020204" charset="0"/>
              </a:rPr>
              <a:t>an emotional state or reaction, an idea or belief, especially a vague or irrational one, or the adjective </a:t>
            </a:r>
            <a:r>
              <a:rPr lang="en-US" sz="2400" b="1" dirty="0">
                <a:solidFill>
                  <a:schemeClr val="bg1"/>
                </a:solidFill>
                <a:latin typeface="Lato" panose="020B0604020202020204" charset="0"/>
                <a:ea typeface="Lato" panose="020B0604020202020204" charset="0"/>
                <a:cs typeface="Lato" panose="020B0604020202020204" charset="0"/>
              </a:rPr>
              <a:t>feeling: </a:t>
            </a:r>
            <a:r>
              <a:rPr lang="en-US" sz="2400" dirty="0">
                <a:solidFill>
                  <a:schemeClr val="bg1"/>
                </a:solidFill>
                <a:latin typeface="Lato" panose="020B0604020202020204" charset="0"/>
                <a:ea typeface="Lato" panose="020B0604020202020204" charset="0"/>
                <a:cs typeface="Lato" panose="020B0604020202020204" charset="0"/>
              </a:rPr>
              <a:t>showing emotion or sensitivity</a:t>
            </a: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96893" y="5426570"/>
            <a:ext cx="1495107" cy="1390940"/>
          </a:xfrm>
          <a:prstGeom prst="rect">
            <a:avLst/>
          </a:prstGeom>
        </p:spPr>
      </p:pic>
    </p:spTree>
    <p:extLst>
      <p:ext uri="{BB962C8B-B14F-4D97-AF65-F5344CB8AC3E}">
        <p14:creationId xmlns:p14="http://schemas.microsoft.com/office/powerpoint/2010/main" val="34233551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99697"/>
            <a:ext cx="0" cy="6658303"/>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94201" y="1256486"/>
            <a:ext cx="7426640" cy="2210175"/>
          </a:xfrm>
          <a:prstGeom prst="rect">
            <a:avLst/>
          </a:prstGeom>
          <a:noFill/>
          <a:ln>
            <a:solidFill>
              <a:srgbClr val="95519E"/>
            </a:solidFill>
          </a:ln>
        </p:spPr>
        <p:txBody>
          <a:bodyPr wrap="square" tIns="180000" bIns="180000" rtlCol="0">
            <a:spAutoFit/>
          </a:bodyPr>
          <a:lstStyle/>
          <a:p>
            <a:r>
              <a:rPr lang="en-GB" sz="2400" dirty="0">
                <a:solidFill>
                  <a:schemeClr val="bg1"/>
                </a:solidFill>
                <a:latin typeface="Lato" panose="020F0502020204030203" pitchFamily="34" charset="0"/>
                <a:ea typeface="Lato" panose="020F0502020204030203" pitchFamily="34" charset="0"/>
                <a:cs typeface="Lato" panose="020F0502020204030203" pitchFamily="34" charset="0"/>
              </a:rPr>
              <a:t>The engagement of parents in this topic would be advantageous. Parents could be informed via the school newsletter, website or blog — this would enable them to be supportive of this aspect of their child’s learning.  </a:t>
            </a:r>
            <a:endParaRPr lang="en-GB"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1" name="TextBox 10"/>
          <p:cNvSpPr txBox="1"/>
          <p:nvPr/>
        </p:nvSpPr>
        <p:spPr>
          <a:xfrm>
            <a:off x="365767" y="373634"/>
            <a:ext cx="8729765" cy="769441"/>
          </a:xfrm>
          <a:prstGeom prst="rect">
            <a:avLst/>
          </a:prstGeom>
          <a:noFill/>
          <a:ln>
            <a:noFill/>
          </a:ln>
        </p:spPr>
        <p:txBody>
          <a:bodyPr wrap="square" rtlCol="0">
            <a:spAutoFit/>
          </a:bodyPr>
          <a:lstStyle/>
          <a:p>
            <a:r>
              <a:rPr lang="en-GB" sz="4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Working </a:t>
            </a:r>
            <a:r>
              <a:rPr lang="en-GB" sz="44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with </a:t>
            </a:r>
            <a:r>
              <a:rPr lang="en-GB" sz="4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parents</a:t>
            </a:r>
          </a:p>
        </p:txBody>
      </p:sp>
      <p:sp>
        <p:nvSpPr>
          <p:cNvPr id="2" name="Slide Number Placeholder 1"/>
          <p:cNvSpPr>
            <a:spLocks noGrp="1"/>
          </p:cNvSpPr>
          <p:nvPr>
            <p:ph type="sldNum" sz="quarter" idx="12"/>
          </p:nvPr>
        </p:nvSpPr>
        <p:spPr/>
        <p:txBody>
          <a:bodyPr/>
          <a:lstStyle/>
          <a:p>
            <a:fld id="{2D651D86-383D-45DB-A701-76B5BFCFE28F}" type="slidenum">
              <a:rPr lang="en-GB" smtClean="0"/>
              <a:t>6</a:t>
            </a:fld>
            <a:endParaRPr lang="en-GB" dirty="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12116" t="19164" r="13261" b="17890"/>
          <a:stretch/>
        </p:blipFill>
        <p:spPr>
          <a:xfrm>
            <a:off x="2954040" y="4118924"/>
            <a:ext cx="2449231" cy="2065954"/>
          </a:xfrm>
          <a:prstGeom prst="rect">
            <a:avLst/>
          </a:prstGeom>
        </p:spPr>
      </p:pic>
      <p:sp>
        <p:nvSpPr>
          <p:cNvPr id="12" name="TextBox 11"/>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5" name="Footer Placeholder 3"/>
          <p:cNvSpPr txBox="1">
            <a:spLocks/>
          </p:cNvSpPr>
          <p:nvPr/>
        </p:nvSpPr>
        <p:spPr>
          <a:xfrm>
            <a:off x="95003" y="6476239"/>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696893" y="5426570"/>
            <a:ext cx="1495107" cy="1390940"/>
          </a:xfrm>
          <a:prstGeom prst="rect">
            <a:avLst/>
          </a:prstGeom>
        </p:spPr>
      </p:pic>
    </p:spTree>
    <p:extLst>
      <p:ext uri="{BB962C8B-B14F-4D97-AF65-F5344CB8AC3E}">
        <p14:creationId xmlns:p14="http://schemas.microsoft.com/office/powerpoint/2010/main" val="36199974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ext uri="{D42A27DB-BD31-4B8C-83A1-F6EECF244321}">
                <p14:modId xmlns:p14="http://schemas.microsoft.com/office/powerpoint/2010/main" val="2309574400"/>
              </p:ext>
            </p:extLst>
          </p:nvPr>
        </p:nvGraphicFramePr>
        <p:xfrm>
          <a:off x="218449" y="66561"/>
          <a:ext cx="9786975" cy="1666612"/>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Open Sans Extrabold" panose="020B0906030804020204" pitchFamily="34" charset="0"/>
                        <a:cs typeface="Open Sans Extrabold" panose="020B0906030804020204"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smtClean="0">
                <a:ln>
                  <a:noFill/>
                </a:ln>
                <a:solidFill>
                  <a:schemeClr val="tx1"/>
                </a:solidFill>
                <a:effectLst/>
                <a:latin typeface="Arial" panose="020B0604020202020204" pitchFamily="34" charset="0"/>
              </a:rPr>
              <a:t/>
            </a:r>
            <a:br>
              <a:rPr kumimoji="0" lang="en-GB" altLang="en-US" sz="1800" b="0" i="0" u="none" strike="noStrike" cap="none" normalizeH="0" baseline="0" dirty="0" smtClean="0">
                <a:ln>
                  <a:noFill/>
                </a:ln>
                <a:solidFill>
                  <a:schemeClr val="tx1"/>
                </a:solidFill>
                <a:effectLst/>
                <a:latin typeface="Arial" panose="020B0604020202020204" pitchFamily="34" charset="0"/>
              </a:rPr>
            </a:b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7</a:t>
            </a:fld>
            <a:endParaRPr lang="en-GB" dirty="0"/>
          </a:p>
        </p:txBody>
      </p:sp>
      <p:sp>
        <p:nvSpPr>
          <p:cNvPr id="13" name="TextBox 12"/>
          <p:cNvSpPr txBox="1"/>
          <p:nvPr/>
        </p:nvSpPr>
        <p:spPr>
          <a:xfrm>
            <a:off x="513085" y="2800357"/>
            <a:ext cx="9010925" cy="3477875"/>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3200" b="1" dirty="0" smtClean="0">
                <a:latin typeface="League Spartan" panose="00000800000000000000" pitchFamily="50" charset="0"/>
              </a:rPr>
              <a:t>Learning outcomes</a:t>
            </a:r>
          </a:p>
          <a:p>
            <a:pPr lvl="1"/>
            <a:endParaRPr lang="en-GB" sz="1100" b="1" dirty="0">
              <a:latin typeface="Gill Sans MT" panose="020B0502020104020203" pitchFamily="34" charset="0"/>
            </a:endParaRPr>
          </a:p>
          <a:p>
            <a:pPr lvl="1"/>
            <a:endParaRPr lang="en-GB" sz="1100" b="1" dirty="0" smtClean="0">
              <a:latin typeface="Gill Sans MT" panose="020B0502020104020203" pitchFamily="34" charset="0"/>
            </a:endParaRPr>
          </a:p>
          <a:p>
            <a:pPr lvl="1"/>
            <a:endParaRPr lang="en-GB" sz="1100" b="1" dirty="0">
              <a:latin typeface="Gill Sans MT" panose="020B0502020104020203" pitchFamily="34" charset="0"/>
            </a:endParaRPr>
          </a:p>
          <a:p>
            <a:r>
              <a:rPr lang="en-GB" b="1" dirty="0" smtClean="0">
                <a:latin typeface="League Spartan" panose="00000800000000000000" pitchFamily="50" charset="0"/>
              </a:rPr>
              <a:t>Pupils will be able to:</a:t>
            </a:r>
          </a:p>
          <a:p>
            <a:pPr lvl="3"/>
            <a:endParaRPr lang="en-GB" sz="400" b="1" dirty="0">
              <a:latin typeface="Gill Sans MT" panose="020B0502020104020203" pitchFamily="34" charset="0"/>
            </a:endParaRPr>
          </a:p>
          <a:p>
            <a:pPr marL="457200" indent="-457200">
              <a:lnSpc>
                <a:spcPct val="150000"/>
              </a:lnSpc>
              <a:buSzPct val="202000"/>
              <a:buBlip>
                <a:blip r:embed="rId3"/>
              </a:buBlip>
            </a:pPr>
            <a:r>
              <a:rPr lang="en-GB" dirty="0" smtClean="0">
                <a:latin typeface="Lato" panose="020F0502020204030203" pitchFamily="34" charset="0"/>
                <a:ea typeface="Lato" panose="020F0502020204030203" pitchFamily="34" charset="0"/>
                <a:cs typeface="Lato" panose="020F0502020204030203" pitchFamily="34" charset="0"/>
              </a:rPr>
              <a:t>recognise and name some feelings that they might have</a:t>
            </a: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e</a:t>
            </a:r>
            <a:r>
              <a:rPr lang="en-GB" dirty="0" smtClean="0">
                <a:latin typeface="Lato" panose="020F0502020204030203" pitchFamily="34" charset="0"/>
                <a:ea typeface="Lato" panose="020F0502020204030203" pitchFamily="34" charset="0"/>
                <a:cs typeface="Lato" panose="020F0502020204030203" pitchFamily="34" charset="0"/>
              </a:rPr>
              <a:t>xplain how feelings can make their bodies feel inside</a:t>
            </a:r>
          </a:p>
          <a:p>
            <a:pPr marL="457200" indent="-457200">
              <a:lnSpc>
                <a:spcPct val="150000"/>
              </a:lnSpc>
              <a:buSzPct val="202000"/>
              <a:buBlip>
                <a:blip r:embed="rId3"/>
              </a:buBlip>
            </a:pPr>
            <a:r>
              <a:rPr lang="en-GB" dirty="0" smtClean="0">
                <a:latin typeface="Lato" panose="020F0502020204030203" pitchFamily="34" charset="0"/>
                <a:ea typeface="Lato" panose="020F0502020204030203" pitchFamily="34" charset="0"/>
                <a:cs typeface="Lato" panose="020F0502020204030203" pitchFamily="34" charset="0"/>
              </a:rPr>
              <a:t>describe how other’s might be feeling</a:t>
            </a: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i</a:t>
            </a:r>
            <a:r>
              <a:rPr lang="en-GB" dirty="0" smtClean="0">
                <a:latin typeface="Lato" panose="020F0502020204030203" pitchFamily="34" charset="0"/>
                <a:ea typeface="Lato" panose="020F0502020204030203" pitchFamily="34" charset="0"/>
                <a:cs typeface="Lato" panose="020F0502020204030203" pitchFamily="34" charset="0"/>
              </a:rPr>
              <a:t>dentify who can help them with feelings, and how they can help others</a:t>
            </a:r>
          </a:p>
          <a:p>
            <a:pPr marL="457200" indent="-457200">
              <a:lnSpc>
                <a:spcPct val="150000"/>
              </a:lnSpc>
              <a:buSzPct val="202000"/>
              <a:buBlip>
                <a:blip r:embed="rId3"/>
              </a:buBlip>
            </a:pPr>
            <a:endParaRPr lang="en-GB" sz="600" dirty="0">
              <a:latin typeface="Lato" panose="020F0502020204030203" pitchFamily="34" charset="0"/>
              <a:ea typeface="Lato" panose="020F0502020204030203" pitchFamily="34" charset="0"/>
              <a:cs typeface="Lato" panose="020F0502020204030203" pitchFamily="34" charset="0"/>
            </a:endParaRPr>
          </a:p>
        </p:txBody>
      </p:sp>
      <p:sp>
        <p:nvSpPr>
          <p:cNvPr id="16" name="TextBox 15"/>
          <p:cNvSpPr txBox="1"/>
          <p:nvPr/>
        </p:nvSpPr>
        <p:spPr>
          <a:xfrm>
            <a:off x="513085" y="538199"/>
            <a:ext cx="9010925" cy="2015936"/>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3200" b="1" dirty="0" smtClean="0">
                <a:latin typeface="League Spartan" panose="00000800000000000000" pitchFamily="50" charset="0"/>
              </a:rPr>
              <a:t>Learning objective</a:t>
            </a:r>
          </a:p>
          <a:p>
            <a:pPr lvl="3"/>
            <a:endParaRPr lang="en-GB" sz="1100" b="1" dirty="0" smtClean="0">
              <a:latin typeface="Gill Sans MT" panose="020B0502020104020203" pitchFamily="34" charset="0"/>
            </a:endParaRPr>
          </a:p>
          <a:p>
            <a:pPr lvl="3"/>
            <a:endParaRPr lang="en-GB" sz="1600" b="1" dirty="0" smtClean="0">
              <a:latin typeface="Gill Sans MT" panose="020B0502020104020203" pitchFamily="34" charset="0"/>
            </a:endParaRPr>
          </a:p>
          <a:p>
            <a:pPr lvl="3"/>
            <a:endParaRPr lang="en-GB" sz="400" b="1" dirty="0" smtClean="0">
              <a:latin typeface="Gill Sans MT" panose="020B0502020104020203" pitchFamily="34" charset="0"/>
            </a:endParaRPr>
          </a:p>
          <a:p>
            <a:pPr marL="457200" indent="-457200">
              <a:lnSpc>
                <a:spcPct val="200000"/>
              </a:lnSpc>
              <a:buSzPct val="202000"/>
              <a:buBlip>
                <a:blip r:embed="rId3"/>
              </a:buBlip>
            </a:pPr>
            <a:r>
              <a:rPr lang="en-GB" dirty="0" smtClean="0">
                <a:latin typeface="Lato" panose="020B0604020202020204" charset="0"/>
                <a:ea typeface="Lato" panose="020B0604020202020204" charset="0"/>
                <a:cs typeface="Lato" panose="020B0604020202020204" charset="0"/>
              </a:rPr>
              <a:t>to </a:t>
            </a:r>
            <a:r>
              <a:rPr lang="en-GB" dirty="0">
                <a:latin typeface="Lato" panose="020B0604020202020204" charset="0"/>
                <a:ea typeface="Lato" panose="020B0604020202020204" charset="0"/>
                <a:cs typeface="Lato" panose="020B0604020202020204" charset="0"/>
              </a:rPr>
              <a:t>recognise and describe different feelings in themselves and others</a:t>
            </a:r>
            <a:endParaRPr lang="en-GB" b="1" dirty="0">
              <a:latin typeface="Lato" panose="020B0604020202020204" charset="0"/>
              <a:ea typeface="Lato" panose="020B0604020202020204" charset="0"/>
              <a:cs typeface="Lato" panose="020B0604020202020204" charset="0"/>
            </a:endParaRPr>
          </a:p>
          <a:p>
            <a:pPr lvl="1">
              <a:lnSpc>
                <a:spcPct val="200000"/>
              </a:lnSpc>
              <a:buSzPct val="202000"/>
            </a:pPr>
            <a:endParaRPr lang="en-GB" sz="500" b="1" dirty="0" smtClean="0">
              <a:latin typeface="Lato" panose="020F0502020204030203" pitchFamily="3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7211" y="538199"/>
            <a:ext cx="962364" cy="962364"/>
          </a:xfrm>
          <a:prstGeom prst="rect">
            <a:avLst/>
          </a:prstGeom>
        </p:spPr>
      </p:pic>
      <p:pic>
        <p:nvPicPr>
          <p:cNvPr id="17" name="Picture 16"/>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687044" y="2800357"/>
            <a:ext cx="877333" cy="1001704"/>
          </a:xfrm>
          <a:prstGeom prst="rect">
            <a:avLst/>
          </a:prstGeom>
        </p:spPr>
      </p:pic>
      <p:sp>
        <p:nvSpPr>
          <p:cNvPr id="15" name="TextBox 1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20" name="Footer Placeholder 3"/>
          <p:cNvSpPr txBox="1">
            <a:spLocks/>
          </p:cNvSpPr>
          <p:nvPr/>
        </p:nvSpPr>
        <p:spPr>
          <a:xfrm>
            <a:off x="0" y="6447718"/>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696893" y="5426570"/>
            <a:ext cx="1495107" cy="1390940"/>
          </a:xfrm>
          <a:prstGeom prst="rect">
            <a:avLst/>
          </a:prstGeom>
        </p:spPr>
      </p:pic>
      <p:sp>
        <p:nvSpPr>
          <p:cNvPr id="3" name="Rectangle 2"/>
          <p:cNvSpPr/>
          <p:nvPr/>
        </p:nvSpPr>
        <p:spPr>
          <a:xfrm>
            <a:off x="1928024" y="1276862"/>
            <a:ext cx="6096000" cy="538609"/>
          </a:xfrm>
          <a:prstGeom prst="rect">
            <a:avLst/>
          </a:prstGeom>
        </p:spPr>
        <p:txBody>
          <a:bodyPr>
            <a:spAutoFit/>
          </a:bodyPr>
          <a:lstStyle/>
          <a:p>
            <a:pPr lvl="1"/>
            <a:endParaRPr lang="en-GB" sz="1100" b="1" dirty="0">
              <a:latin typeface="Gill Sans MT" panose="020B0502020104020203" pitchFamily="34" charset="0"/>
            </a:endParaRPr>
          </a:p>
          <a:p>
            <a:r>
              <a:rPr lang="en-GB" b="1" dirty="0">
                <a:latin typeface="League Spartan" panose="00000800000000000000" pitchFamily="50" charset="0"/>
              </a:rPr>
              <a:t>Pupils will </a:t>
            </a:r>
            <a:r>
              <a:rPr lang="en-GB" b="1" dirty="0" smtClean="0">
                <a:latin typeface="League Spartan" panose="00000800000000000000" pitchFamily="50" charset="0"/>
              </a:rPr>
              <a:t>learn:</a:t>
            </a:r>
            <a:endParaRPr lang="en-GB" b="1" dirty="0">
              <a:latin typeface="League Spartan" panose="00000800000000000000" pitchFamily="50" charset="0"/>
            </a:endParaRPr>
          </a:p>
        </p:txBody>
      </p:sp>
    </p:spTree>
    <p:extLst>
      <p:ext uri="{BB962C8B-B14F-4D97-AF65-F5344CB8AC3E}">
        <p14:creationId xmlns:p14="http://schemas.microsoft.com/office/powerpoint/2010/main" val="12446603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smtClean="0">
                <a:ln>
                  <a:noFill/>
                </a:ln>
                <a:solidFill>
                  <a:schemeClr val="tx1"/>
                </a:solidFill>
                <a:effectLst/>
                <a:latin typeface="Arial" panose="020B0604020202020204" pitchFamily="34" charset="0"/>
              </a:rPr>
              <a:t/>
            </a:r>
            <a:br>
              <a:rPr kumimoji="0" lang="en-GB" altLang="en-US" sz="1800" b="0" i="0" u="none" strike="noStrike" cap="none" normalizeH="0" baseline="0" dirty="0" smtClean="0">
                <a:ln>
                  <a:noFill/>
                </a:ln>
                <a:solidFill>
                  <a:schemeClr val="tx1"/>
                </a:solidFill>
                <a:effectLst/>
                <a:latin typeface="Arial" panose="020B0604020202020204" pitchFamily="34" charset="0"/>
              </a:rPr>
            </a:b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6" name="TextBox 5"/>
          <p:cNvSpPr txBox="1"/>
          <p:nvPr/>
        </p:nvSpPr>
        <p:spPr>
          <a:xfrm>
            <a:off x="137750" y="365931"/>
            <a:ext cx="7546540" cy="830997"/>
          </a:xfrm>
          <a:prstGeom prst="rect">
            <a:avLst/>
          </a:prstGeom>
          <a:noFill/>
          <a:ln>
            <a:noFill/>
          </a:ln>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Preparing to teach</a:t>
            </a:r>
            <a:endPar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8</a:t>
            </a:fld>
            <a:endParaRPr lang="en-GB" dirty="0"/>
          </a:p>
        </p:txBody>
      </p:sp>
      <p:sp>
        <p:nvSpPr>
          <p:cNvPr id="16" name="TextBox 15"/>
          <p:cNvSpPr txBox="1"/>
          <p:nvPr/>
        </p:nvSpPr>
        <p:spPr>
          <a:xfrm>
            <a:off x="388762" y="1442174"/>
            <a:ext cx="5494464" cy="2800767"/>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2800" b="1" dirty="0" smtClean="0">
                <a:latin typeface="League Spartan" panose="00000800000000000000" pitchFamily="50" charset="0"/>
              </a:rPr>
              <a:t>Climate for </a:t>
            </a:r>
            <a:r>
              <a:rPr lang="en-GB" sz="2800" b="1" dirty="0">
                <a:latin typeface="League Spartan" panose="00000800000000000000" pitchFamily="50" charset="0"/>
              </a:rPr>
              <a:t>l</a:t>
            </a:r>
            <a:r>
              <a:rPr lang="en-GB" sz="2800" b="1" dirty="0" smtClean="0">
                <a:latin typeface="League Spartan" panose="00000800000000000000" pitchFamily="50" charset="0"/>
              </a:rPr>
              <a:t>earning</a:t>
            </a:r>
          </a:p>
          <a:p>
            <a:pPr lvl="3"/>
            <a:endParaRPr lang="en-GB" sz="1100" b="1" dirty="0" smtClean="0">
              <a:latin typeface="Gill Sans MT" panose="020B0502020104020203" pitchFamily="34" charset="0"/>
            </a:endParaRPr>
          </a:p>
          <a:p>
            <a:pPr lvl="3"/>
            <a:endParaRPr lang="en-GB" sz="1100" b="1" dirty="0" smtClean="0">
              <a:latin typeface="Gill Sans MT" panose="020B0502020104020203" pitchFamily="34" charset="0"/>
            </a:endParaRPr>
          </a:p>
          <a:p>
            <a:pPr>
              <a:buSzPct val="202000"/>
            </a:pPr>
            <a:r>
              <a:rPr lang="en-GB" b="1" dirty="0">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 for guidance on establishing ground rules, the limits of </a:t>
            </a:r>
          </a:p>
          <a:p>
            <a:pPr>
              <a:buSzPct val="202000"/>
            </a:pPr>
            <a:r>
              <a:rPr lang="en-GB" b="1" dirty="0">
                <a:latin typeface="Lato" panose="020F0502020204030203" pitchFamily="34" charset="0"/>
                <a:ea typeface="Lato" panose="020F0502020204030203" pitchFamily="34" charset="0"/>
                <a:cs typeface="Lato" panose="020F0502020204030203" pitchFamily="34" charset="0"/>
              </a:rPr>
              <a:t>confidentiality, communication and handling questions effectively.</a:t>
            </a:r>
          </a:p>
          <a:p>
            <a:pPr lvl="3"/>
            <a:endParaRPr lang="en-GB" sz="1600" b="1" dirty="0">
              <a:latin typeface="Gill Sans MT" panose="020B0502020104020203" pitchFamily="34" charset="0"/>
            </a:endParaRPr>
          </a:p>
          <a:p>
            <a:pPr lvl="3"/>
            <a:endParaRPr lang="en-GB" sz="400" b="1" dirty="0" smtClean="0">
              <a:latin typeface="Gill Sans MT" panose="020B0502020104020203" pitchFamily="34" charset="0"/>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146" y="1559881"/>
            <a:ext cx="887768" cy="887768"/>
          </a:xfrm>
          <a:prstGeom prst="rect">
            <a:avLst/>
          </a:prstGeom>
        </p:spPr>
      </p:pic>
      <p:sp>
        <p:nvSpPr>
          <p:cNvPr id="21" name="TextBox 20"/>
          <p:cNvSpPr txBox="1"/>
          <p:nvPr/>
        </p:nvSpPr>
        <p:spPr>
          <a:xfrm>
            <a:off x="6317430" y="456027"/>
            <a:ext cx="5541326" cy="3801041"/>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2800" b="1" dirty="0" smtClean="0">
                <a:latin typeface="League Spartan" panose="00000800000000000000" pitchFamily="50" charset="0"/>
              </a:rPr>
              <a:t>Resources required</a:t>
            </a:r>
          </a:p>
          <a:p>
            <a:pPr lvl="3"/>
            <a:endParaRPr lang="en-GB" sz="800" b="1" dirty="0">
              <a:latin typeface="Gill Sans MT" panose="020B0502020104020203" pitchFamily="34" charset="0"/>
            </a:endParaRPr>
          </a:p>
          <a:p>
            <a:pPr marL="457200" indent="-457200">
              <a:lnSpc>
                <a:spcPct val="150000"/>
              </a:lnSpc>
              <a:buSzPct val="202000"/>
              <a:buBlip>
                <a:blip r:embed="rId4"/>
              </a:buBlip>
            </a:pPr>
            <a:r>
              <a:rPr lang="en-GB" b="1" dirty="0" smtClean="0">
                <a:latin typeface="Lato" panose="020F0502020204030203" pitchFamily="34" charset="0"/>
                <a:ea typeface="Lato" panose="020F0502020204030203" pitchFamily="34" charset="0"/>
                <a:cs typeface="Lato" panose="020F0502020204030203" pitchFamily="34" charset="0"/>
              </a:rPr>
              <a:t>A box or envelope for anonymous questions</a:t>
            </a:r>
          </a:p>
          <a:p>
            <a:pPr marL="457200" indent="-457200">
              <a:lnSpc>
                <a:spcPct val="150000"/>
              </a:lnSpc>
              <a:buSzPct val="202000"/>
              <a:buBlip>
                <a:blip r:embed="rId4"/>
              </a:buBlip>
            </a:pPr>
            <a:r>
              <a:rPr lang="en-GB" b="1" dirty="0" smtClean="0">
                <a:latin typeface="Lato" panose="020F0502020204030203" pitchFamily="34" charset="0"/>
                <a:ea typeface="Lato" panose="020F0502020204030203" pitchFamily="34" charset="0"/>
                <a:cs typeface="Lato" panose="020F0502020204030203" pitchFamily="34" charset="0"/>
              </a:rPr>
              <a:t>Flipchart paper and pens</a:t>
            </a:r>
          </a:p>
          <a:p>
            <a:pPr marL="457200" indent="-457200">
              <a:lnSpc>
                <a:spcPct val="150000"/>
              </a:lnSpc>
              <a:buSzPct val="202000"/>
              <a:buBlip>
                <a:blip r:embed="rId4"/>
              </a:buBlip>
            </a:pPr>
            <a:r>
              <a:rPr lang="en-GB" b="1" dirty="0" smtClean="0">
                <a:latin typeface="Lato" panose="020F0502020204030203" pitchFamily="34" charset="0"/>
                <a:ea typeface="Lato" panose="020F0502020204030203" pitchFamily="34" charset="0"/>
                <a:cs typeface="Lato" panose="020F0502020204030203" pitchFamily="34" charset="0"/>
              </a:rPr>
              <a:t>Pens and pencils</a:t>
            </a:r>
          </a:p>
          <a:p>
            <a:pPr marL="457200" indent="-457200">
              <a:lnSpc>
                <a:spcPct val="150000"/>
              </a:lnSpc>
              <a:buSzPct val="202000"/>
              <a:buBlip>
                <a:blip r:embed="rId4"/>
              </a:buBlip>
            </a:pPr>
            <a:r>
              <a:rPr lang="en-GB" b="1" dirty="0" smtClean="0">
                <a:latin typeface="Lato" panose="020F0502020204030203" pitchFamily="34" charset="0"/>
                <a:ea typeface="Lato" panose="020F0502020204030203" pitchFamily="34" charset="0"/>
                <a:cs typeface="Lato" panose="020F0502020204030203" pitchFamily="34" charset="0"/>
              </a:rPr>
              <a:t>Resource 1: </a:t>
            </a:r>
            <a:r>
              <a:rPr lang="en-GB" b="1" i="1" dirty="0" smtClean="0">
                <a:latin typeface="Lato" panose="020F0502020204030203" pitchFamily="34" charset="0"/>
                <a:ea typeface="Lato" panose="020F0502020204030203" pitchFamily="34" charset="0"/>
                <a:cs typeface="Lato" panose="020F0502020204030203" pitchFamily="34" charset="0"/>
              </a:rPr>
              <a:t>Image</a:t>
            </a:r>
          </a:p>
          <a:p>
            <a:pPr marL="457200" indent="-457200">
              <a:lnSpc>
                <a:spcPct val="150000"/>
              </a:lnSpc>
              <a:buSzPct val="202000"/>
              <a:buBlip>
                <a:blip r:embed="rId4"/>
              </a:buBlip>
            </a:pPr>
            <a:r>
              <a:rPr lang="en-GB" b="1" dirty="0" smtClean="0">
                <a:latin typeface="Lato" panose="020F0502020204030203" pitchFamily="34" charset="0"/>
                <a:ea typeface="Lato" panose="020F0502020204030203" pitchFamily="34" charset="0"/>
                <a:cs typeface="Lato" panose="020F0502020204030203" pitchFamily="34" charset="0"/>
              </a:rPr>
              <a:t>Resource 2: </a:t>
            </a:r>
            <a:r>
              <a:rPr lang="en-GB" b="1" i="1" dirty="0" smtClean="0">
                <a:latin typeface="Lato" panose="020F0502020204030203" pitchFamily="34" charset="0"/>
                <a:ea typeface="Lato" panose="020F0502020204030203" pitchFamily="34" charset="0"/>
                <a:cs typeface="Lato" panose="020F0502020204030203" pitchFamily="34" charset="0"/>
              </a:rPr>
              <a:t>Feelings vocabulary cards</a:t>
            </a:r>
          </a:p>
          <a:p>
            <a:pPr marL="457200" indent="-457200">
              <a:lnSpc>
                <a:spcPct val="150000"/>
              </a:lnSpc>
              <a:buSzPct val="202000"/>
              <a:buBlip>
                <a:blip r:embed="rId4"/>
              </a:buBlip>
            </a:pPr>
            <a:r>
              <a:rPr lang="en-GB" b="1" dirty="0" smtClean="0">
                <a:latin typeface="Lato" panose="020F0502020204030203" pitchFamily="34" charset="0"/>
                <a:ea typeface="Lato" panose="020F0502020204030203" pitchFamily="34" charset="0"/>
                <a:cs typeface="Lato" panose="020F0502020204030203" pitchFamily="34" charset="0"/>
              </a:rPr>
              <a:t>Resource 3: </a:t>
            </a:r>
            <a:r>
              <a:rPr lang="en-GB" b="1" i="1" dirty="0" smtClean="0">
                <a:latin typeface="Lato" panose="020F0502020204030203" pitchFamily="34" charset="0"/>
                <a:ea typeface="Lato" panose="020F0502020204030203" pitchFamily="34" charset="0"/>
                <a:cs typeface="Lato" panose="020F0502020204030203" pitchFamily="34" charset="0"/>
              </a:rPr>
              <a:t>Feelings scenarios</a:t>
            </a:r>
          </a:p>
          <a:p>
            <a:pPr marL="457200" indent="-457200">
              <a:lnSpc>
                <a:spcPct val="150000"/>
              </a:lnSpc>
              <a:buSzPct val="202000"/>
              <a:buBlip>
                <a:blip r:embed="rId4"/>
              </a:buBlip>
            </a:pPr>
            <a:r>
              <a:rPr lang="en-GB" b="1" dirty="0" smtClean="0">
                <a:latin typeface="Lato" panose="020F0502020204030203" pitchFamily="34" charset="0"/>
                <a:ea typeface="Lato" panose="020F0502020204030203" pitchFamily="34" charset="0"/>
                <a:cs typeface="Lato" panose="020F0502020204030203" pitchFamily="34" charset="0"/>
              </a:rPr>
              <a:t>Resource 4: </a:t>
            </a:r>
            <a:r>
              <a:rPr lang="en-GB" b="1" i="1" dirty="0" smtClean="0">
                <a:latin typeface="Lato" panose="020F0502020204030203" pitchFamily="34" charset="0"/>
                <a:ea typeface="Lato" panose="020F0502020204030203" pitchFamily="34" charset="0"/>
                <a:cs typeface="Lato" panose="020F0502020204030203" pitchFamily="34" charset="0"/>
              </a:rPr>
              <a:t>Help cards</a:t>
            </a: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83166" y="562257"/>
            <a:ext cx="928626" cy="603511"/>
          </a:xfrm>
          <a:prstGeom prst="rect">
            <a:avLst/>
          </a:prstGeom>
        </p:spPr>
      </p:pic>
      <p:sp>
        <p:nvSpPr>
          <p:cNvPr id="23" name="TextBox 22"/>
          <p:cNvSpPr txBox="1"/>
          <p:nvPr/>
        </p:nvSpPr>
        <p:spPr>
          <a:xfrm>
            <a:off x="365767" y="4476537"/>
            <a:ext cx="5517459" cy="1846659"/>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3200" b="1" dirty="0" smtClean="0">
                <a:latin typeface="Gill Sans MT" panose="020B0502020104020203" pitchFamily="34" charset="0"/>
              </a:rPr>
              <a:t>Duration</a:t>
            </a:r>
          </a:p>
          <a:p>
            <a:pPr lvl="3"/>
            <a:endParaRPr lang="en-GB" sz="400" b="1" dirty="0" smtClean="0">
              <a:latin typeface="Gill Sans MT" panose="020B0502020104020203" pitchFamily="34" charset="0"/>
            </a:endParaRPr>
          </a:p>
          <a:p>
            <a:pPr lvl="3">
              <a:buSzPct val="202000"/>
            </a:pPr>
            <a:r>
              <a:rPr lang="en-GB" b="1" dirty="0" smtClean="0">
                <a:latin typeface="Lato" panose="020F0502020204030203" pitchFamily="34" charset="0"/>
                <a:ea typeface="Lato" panose="020F0502020204030203" pitchFamily="34" charset="0"/>
                <a:cs typeface="Lato" panose="020F0502020204030203" pitchFamily="34" charset="0"/>
              </a:rPr>
              <a:t>This lesson has been designed to be taught as a 60 minute PSHE education lesson.</a:t>
            </a:r>
            <a:endParaRPr lang="en-GB" sz="800" b="1" dirty="0" smtClean="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6" cstate="print">
            <a:extLst>
              <a:ext uri="{28A0092B-C50C-407E-A947-70E740481C1C}">
                <a14:useLocalDpi xmlns:a14="http://schemas.microsoft.com/office/drawing/2010/main" val="0"/>
              </a:ext>
            </a:extLst>
          </a:blip>
          <a:srcRect l="1883" t="3815" r="51546" b="4366"/>
          <a:stretch/>
        </p:blipFill>
        <p:spPr>
          <a:xfrm>
            <a:off x="477387" y="4641575"/>
            <a:ext cx="817394" cy="1611545"/>
          </a:xfrm>
          <a:prstGeom prst="rect">
            <a:avLst/>
          </a:prstGeom>
        </p:spPr>
      </p:pic>
      <p:sp>
        <p:nvSpPr>
          <p:cNvPr id="24" name="TextBox 23"/>
          <p:cNvSpPr txBox="1"/>
          <p:nvPr/>
        </p:nvSpPr>
        <p:spPr>
          <a:xfrm>
            <a:off x="609811" y="5604467"/>
            <a:ext cx="552546" cy="461665"/>
          </a:xfrm>
          <a:prstGeom prst="rect">
            <a:avLst/>
          </a:prstGeom>
          <a:noFill/>
        </p:spPr>
        <p:txBody>
          <a:bodyPr wrap="square" rtlCol="0">
            <a:spAutoFit/>
          </a:bodyPr>
          <a:lstStyle/>
          <a:p>
            <a:pPr algn="ctr"/>
            <a:r>
              <a:rPr lang="en-GB" sz="2400" b="1" dirty="0" smtClean="0">
                <a:solidFill>
                  <a:srgbClr val="95519E"/>
                </a:solidFill>
                <a:latin typeface="Gill Sans MT" panose="020B0502020104020203" pitchFamily="34" charset="0"/>
              </a:rPr>
              <a:t>60</a:t>
            </a:r>
            <a:endParaRPr lang="en-GB" sz="2400" b="1" dirty="0">
              <a:solidFill>
                <a:srgbClr val="95519E"/>
              </a:solidFill>
              <a:latin typeface="Gill Sans MT" panose="020B0502020104020203" pitchFamily="34" charset="0"/>
            </a:endParaRPr>
          </a:p>
        </p:txBody>
      </p:sp>
      <p:sp>
        <p:nvSpPr>
          <p:cNvPr id="18" name="Footer Placeholder 3"/>
          <p:cNvSpPr txBox="1">
            <a:spLocks/>
          </p:cNvSpPr>
          <p:nvPr/>
        </p:nvSpPr>
        <p:spPr>
          <a:xfrm>
            <a:off x="304298" y="6567015"/>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sp>
        <p:nvSpPr>
          <p:cNvPr id="19" name="TextBox 18"/>
          <p:cNvSpPr txBox="1"/>
          <p:nvPr/>
        </p:nvSpPr>
        <p:spPr>
          <a:xfrm>
            <a:off x="6317429" y="4516745"/>
            <a:ext cx="5541326" cy="1815882"/>
          </a:xfrm>
          <a:prstGeom prst="rect">
            <a:avLst/>
          </a:prstGeom>
          <a:solidFill>
            <a:schemeClr val="bg1"/>
          </a:solidFill>
        </p:spPr>
        <p:txBody>
          <a:bodyPr wrap="square" rtlCol="0">
            <a:spAutoFit/>
          </a:bodyPr>
          <a:lstStyle/>
          <a:p>
            <a:pPr lvl="3"/>
            <a:r>
              <a:rPr lang="en-GB" sz="2800" b="1" dirty="0" smtClean="0">
                <a:latin typeface="Lato" panose="020B0604020202020204" charset="0"/>
                <a:ea typeface="Lato" panose="020B0604020202020204" charset="0"/>
                <a:cs typeface="Lato" panose="020B0604020202020204" charset="0"/>
              </a:rPr>
              <a:t>Further guidance</a:t>
            </a:r>
          </a:p>
          <a:p>
            <a:pPr lvl="3">
              <a:buSzPct val="202000"/>
            </a:pPr>
            <a:r>
              <a:rPr lang="en-GB" b="1" dirty="0" smtClean="0">
                <a:latin typeface="Lato" panose="020B0604020202020204" charset="0"/>
                <a:ea typeface="Lato" panose="020B0604020202020204" charset="0"/>
                <a:cs typeface="Lato" panose="020B0604020202020204" charset="0"/>
              </a:rPr>
              <a:t>Members of the PSHE Association can access our website for further guidance</a:t>
            </a:r>
            <a:r>
              <a:rPr lang="en-GB" b="1" dirty="0">
                <a:latin typeface="Lato" panose="020B0604020202020204" charset="0"/>
                <a:ea typeface="Lato" panose="020B0604020202020204" charset="0"/>
                <a:cs typeface="Lato" panose="020B0604020202020204" charset="0"/>
              </a:rPr>
              <a:t> </a:t>
            </a:r>
            <a:r>
              <a:rPr lang="en-GB" b="1" dirty="0" smtClean="0">
                <a:latin typeface="Lato" panose="020B0604020202020204" charset="0"/>
                <a:ea typeface="Lato" panose="020B0604020202020204" charset="0"/>
                <a:cs typeface="Lato" panose="020B0604020202020204" charset="0"/>
                <a:hlinkClick r:id="rId7"/>
              </a:rPr>
              <a:t>www.pshe-association.org.uk</a:t>
            </a:r>
            <a:endParaRPr lang="en-GB" b="1" dirty="0" smtClean="0">
              <a:latin typeface="Lato" panose="020B0604020202020204" charset="0"/>
              <a:ea typeface="Lato" panose="020B0604020202020204" charset="0"/>
              <a:cs typeface="Lato" panose="020B0604020202020204" charset="0"/>
            </a:endParaRPr>
          </a:p>
          <a:p>
            <a:pPr lvl="3">
              <a:buSzPct val="202000"/>
            </a:pPr>
            <a:endParaRPr lang="en-GB" sz="2800" b="1" dirty="0" smtClean="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200" b="1" dirty="0" smtClean="0">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8" cstate="print">
            <a:extLst>
              <a:ext uri="{28A0092B-C50C-407E-A947-70E740481C1C}">
                <a14:useLocalDpi xmlns:a14="http://schemas.microsoft.com/office/drawing/2010/main" val="0"/>
              </a:ext>
            </a:extLst>
          </a:blip>
          <a:srcRect l="17297" t="28576" r="16674" b="28576"/>
          <a:stretch/>
        </p:blipFill>
        <p:spPr>
          <a:xfrm>
            <a:off x="6483166" y="4694806"/>
            <a:ext cx="1094363" cy="710172"/>
          </a:xfrm>
          <a:prstGeom prst="rect">
            <a:avLst/>
          </a:prstGeom>
        </p:spPr>
      </p:pic>
    </p:spTree>
    <p:extLst>
      <p:ext uri="{BB962C8B-B14F-4D97-AF65-F5344CB8AC3E}">
        <p14:creationId xmlns:p14="http://schemas.microsoft.com/office/powerpoint/2010/main" val="9633356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9</a:t>
            </a:fld>
            <a:endParaRPr lang="en-GB" dirty="0"/>
          </a:p>
        </p:txBody>
      </p:sp>
      <p:sp>
        <p:nvSpPr>
          <p:cNvPr id="6" name="TextBox 5"/>
          <p:cNvSpPr txBox="1"/>
          <p:nvPr/>
        </p:nvSpPr>
        <p:spPr>
          <a:xfrm>
            <a:off x="445477" y="355734"/>
            <a:ext cx="6377352" cy="830997"/>
          </a:xfrm>
          <a:prstGeom prst="rect">
            <a:avLst/>
          </a:prstGeom>
          <a:noFill/>
        </p:spPr>
        <p:txBody>
          <a:bodyPr wrap="square" rtlCol="0">
            <a:spAutoFit/>
          </a:bodyPr>
          <a:lstStyle/>
          <a:p>
            <a:r>
              <a:rPr lang="en-GB" sz="4800" dirty="0" smtClean="0">
                <a:solidFill>
                  <a:schemeClr val="bg1"/>
                </a:solidFill>
                <a:latin typeface="League Spartan" panose="00000800000000000000" pitchFamily="50" charset="0"/>
              </a:rPr>
              <a:t>Lesson summary</a:t>
            </a:r>
            <a:endParaRPr lang="en-GB" sz="4800" dirty="0">
              <a:solidFill>
                <a:schemeClr val="bg1"/>
              </a:solidFill>
              <a:latin typeface="League Spartan" panose="00000800000000000000" pitchFamily="50" charset="0"/>
            </a:endParaRPr>
          </a:p>
        </p:txBody>
      </p:sp>
      <p:graphicFrame>
        <p:nvGraphicFramePr>
          <p:cNvPr id="11" name="Table 10"/>
          <p:cNvGraphicFramePr>
            <a:graphicFrameLocks noGrp="1"/>
          </p:cNvGraphicFramePr>
          <p:nvPr>
            <p:extLst>
              <p:ext uri="{D42A27DB-BD31-4B8C-83A1-F6EECF244321}">
                <p14:modId xmlns:p14="http://schemas.microsoft.com/office/powerpoint/2010/main" val="416144000"/>
              </p:ext>
            </p:extLst>
          </p:nvPr>
        </p:nvGraphicFramePr>
        <p:xfrm>
          <a:off x="327713" y="1290157"/>
          <a:ext cx="11441723" cy="5481404"/>
        </p:xfrm>
        <a:graphic>
          <a:graphicData uri="http://schemas.openxmlformats.org/drawingml/2006/table">
            <a:tbl>
              <a:tblPr firstRow="1" bandRow="1">
                <a:tableStyleId>{5940675A-B579-460E-94D1-54222C63F5DA}</a:tableStyleId>
              </a:tblPr>
              <a:tblGrid>
                <a:gridCol w="3506118">
                  <a:extLst>
                    <a:ext uri="{9D8B030D-6E8A-4147-A177-3AD203B41FA5}">
                      <a16:colId xmlns:a16="http://schemas.microsoft.com/office/drawing/2014/main" val="4041274174"/>
                    </a:ext>
                  </a:extLst>
                </a:gridCol>
                <a:gridCol w="6941745">
                  <a:extLst>
                    <a:ext uri="{9D8B030D-6E8A-4147-A177-3AD203B41FA5}">
                      <a16:colId xmlns:a16="http://schemas.microsoft.com/office/drawing/2014/main" val="2234187062"/>
                    </a:ext>
                  </a:extLst>
                </a:gridCol>
                <a:gridCol w="993860">
                  <a:extLst>
                    <a:ext uri="{9D8B030D-6E8A-4147-A177-3AD203B41FA5}">
                      <a16:colId xmlns:a16="http://schemas.microsoft.com/office/drawing/2014/main" val="3063766827"/>
                    </a:ext>
                  </a:extLst>
                </a:gridCol>
              </a:tblGrid>
              <a:tr h="517883">
                <a:tc>
                  <a:txBody>
                    <a:bodyPr/>
                    <a:lstStyle/>
                    <a:p>
                      <a:pPr algn="ctr"/>
                      <a:r>
                        <a:rPr lang="en-GB" sz="2400" dirty="0" smtClean="0">
                          <a:latin typeface="League Spartan" panose="00000800000000000000" pitchFamily="50" charset="0"/>
                        </a:rPr>
                        <a:t>Activity</a:t>
                      </a:r>
                      <a:endParaRPr lang="en-GB" sz="2400" dirty="0">
                        <a:latin typeface="League Spartan" panose="00000800000000000000" pitchFamily="50" charset="0"/>
                      </a:endParaRPr>
                    </a:p>
                  </a:txBody>
                  <a:tcPr>
                    <a:solidFill>
                      <a:schemeClr val="bg1">
                        <a:lumMod val="95000"/>
                      </a:schemeClr>
                    </a:solidFill>
                  </a:tcPr>
                </a:tc>
                <a:tc>
                  <a:txBody>
                    <a:bodyPr/>
                    <a:lstStyle/>
                    <a:p>
                      <a:pPr algn="ctr"/>
                      <a:r>
                        <a:rPr lang="en-GB" sz="2400" dirty="0" smtClean="0">
                          <a:latin typeface="League Spartan" panose="00000800000000000000" pitchFamily="50" charset="0"/>
                        </a:rPr>
                        <a:t>Description</a:t>
                      </a:r>
                      <a:endParaRPr lang="en-GB" sz="2400" dirty="0">
                        <a:latin typeface="League Spartan" panose="00000800000000000000" pitchFamily="50" charset="0"/>
                      </a:endParaRPr>
                    </a:p>
                  </a:txBody>
                  <a:tcPr>
                    <a:solidFill>
                      <a:schemeClr val="bg1">
                        <a:lumMod val="95000"/>
                      </a:schemeClr>
                    </a:solidFill>
                  </a:tcPr>
                </a:tc>
                <a:tc>
                  <a:txBody>
                    <a:bodyPr/>
                    <a:lstStyle/>
                    <a:p>
                      <a:pPr algn="ctr"/>
                      <a:r>
                        <a:rPr lang="en-GB" sz="2400" dirty="0" smtClean="0">
                          <a:latin typeface="League Spartan" panose="00000800000000000000" pitchFamily="50" charset="0"/>
                        </a:rPr>
                        <a:t>Time</a:t>
                      </a:r>
                      <a:endParaRPr lang="en-GB" sz="2400" dirty="0">
                        <a:latin typeface="League Spartan" panose="00000800000000000000" pitchFamily="50" charset="0"/>
                      </a:endParaRPr>
                    </a:p>
                  </a:txBody>
                  <a:tcPr>
                    <a:solidFill>
                      <a:schemeClr val="bg1">
                        <a:lumMod val="95000"/>
                      </a:schemeClr>
                    </a:solidFill>
                  </a:tcPr>
                </a:tc>
                <a:extLst>
                  <a:ext uri="{0D108BD9-81ED-4DB2-BD59-A6C34878D82A}">
                    <a16:rowId xmlns:a16="http://schemas.microsoft.com/office/drawing/2014/main" val="128198059"/>
                  </a:ext>
                </a:extLst>
              </a:tr>
              <a:tr h="913913">
                <a:tc>
                  <a:txBody>
                    <a:bodyPr/>
                    <a:lstStyle/>
                    <a:p>
                      <a:pPr marL="342900" indent="-342900">
                        <a:buAutoNum type="arabicPeriod"/>
                      </a:pPr>
                      <a:r>
                        <a:rPr lang="en-GB" sz="1800" dirty="0" smtClean="0">
                          <a:latin typeface="League Spartan" panose="00000800000000000000" pitchFamily="50" charset="0"/>
                        </a:rPr>
                        <a:t>Introduction</a:t>
                      </a:r>
                      <a:r>
                        <a:rPr lang="en-GB" sz="1800" baseline="0" dirty="0" smtClean="0">
                          <a:latin typeface="League Spartan" panose="00000800000000000000" pitchFamily="50" charset="0"/>
                        </a:rPr>
                        <a:t> and baseline assessment</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Pupils begin by reflecting</a:t>
                      </a:r>
                      <a:r>
                        <a:rPr lang="en-GB" sz="1600" baseline="0" dirty="0" smtClean="0">
                          <a:latin typeface="Lato" panose="020F0502020204030203" pitchFamily="34" charset="0"/>
                          <a:ea typeface="Lato" panose="020F0502020204030203" pitchFamily="34" charset="0"/>
                          <a:cs typeface="Lato" panose="020F0502020204030203" pitchFamily="34" charset="0"/>
                        </a:rPr>
                        <a:t> </a:t>
                      </a:r>
                      <a:r>
                        <a:rPr lang="en-GB" sz="1600" dirty="0" smtClean="0">
                          <a:latin typeface="Lato" panose="020F0502020204030203" pitchFamily="34" charset="0"/>
                          <a:ea typeface="Lato" panose="020F0502020204030203" pitchFamily="34" charset="0"/>
                          <a:cs typeface="Lato" panose="020F0502020204030203" pitchFamily="34" charset="0"/>
                        </a:rPr>
                        <a:t>on how they are feeling.</a:t>
                      </a:r>
                    </a:p>
                    <a:p>
                      <a:r>
                        <a:rPr lang="en-GB" sz="1600" dirty="0" smtClean="0">
                          <a:latin typeface="Lato" panose="020F0502020204030203" pitchFamily="34" charset="0"/>
                          <a:ea typeface="Lato" panose="020F0502020204030203" pitchFamily="34" charset="0"/>
                          <a:cs typeface="Lato" panose="020F0502020204030203" pitchFamily="34" charset="0"/>
                        </a:rPr>
                        <a:t>A short activity designed to capture pupils current knowledge and understanding of feelings.</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10</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2474858058"/>
                  </a:ext>
                </a:extLst>
              </a:tr>
              <a:tr h="585987">
                <a:tc>
                  <a:txBody>
                    <a:bodyPr/>
                    <a:lstStyle/>
                    <a:p>
                      <a:r>
                        <a:rPr lang="en-GB" sz="1800" dirty="0" smtClean="0">
                          <a:latin typeface="League Spartan" panose="00000800000000000000" pitchFamily="50" charset="0"/>
                        </a:rPr>
                        <a:t>2. Everyday feelings</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Pupils</a:t>
                      </a:r>
                      <a:r>
                        <a:rPr lang="en-GB" sz="1600" baseline="0" dirty="0" smtClean="0">
                          <a:latin typeface="Lato" panose="020F0502020204030203" pitchFamily="34" charset="0"/>
                          <a:ea typeface="Lato" panose="020F0502020204030203" pitchFamily="34" charset="0"/>
                          <a:cs typeface="Lato" panose="020F0502020204030203" pitchFamily="34" charset="0"/>
                        </a:rPr>
                        <a:t> create a list of everyday feelings.</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5</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2346566372"/>
                  </a:ext>
                </a:extLst>
              </a:tr>
              <a:tr h="738219">
                <a:tc>
                  <a:txBody>
                    <a:bodyPr/>
                    <a:lstStyle/>
                    <a:p>
                      <a:r>
                        <a:rPr lang="en-GB" sz="1800" dirty="0" smtClean="0">
                          <a:latin typeface="League Spartan" panose="00000800000000000000" pitchFamily="50" charset="0"/>
                        </a:rPr>
                        <a:t>3. Recognising feelings</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Pupils</a:t>
                      </a:r>
                      <a:r>
                        <a:rPr lang="en-GB" sz="1600" baseline="0" dirty="0" smtClean="0">
                          <a:latin typeface="Lato" panose="020F0502020204030203" pitchFamily="34" charset="0"/>
                          <a:ea typeface="Lato" panose="020F0502020204030203" pitchFamily="34" charset="0"/>
                          <a:cs typeface="Lato" panose="020F0502020204030203" pitchFamily="34" charset="0"/>
                        </a:rPr>
                        <a:t> apply facial expressions and body movements to everyday feelings.</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10</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62548691"/>
                  </a:ext>
                </a:extLst>
              </a:tr>
              <a:tr h="510745">
                <a:tc>
                  <a:txBody>
                    <a:bodyPr/>
                    <a:lstStyle/>
                    <a:p>
                      <a:r>
                        <a:rPr lang="en-GB" sz="1800" dirty="0" smtClean="0">
                          <a:latin typeface="League Spartan" panose="00000800000000000000" pitchFamily="50" charset="0"/>
                        </a:rPr>
                        <a:t>4. How it feels inside</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Using</a:t>
                      </a:r>
                      <a:r>
                        <a:rPr lang="en-GB" sz="1600" baseline="0" dirty="0" smtClean="0">
                          <a:latin typeface="Lato" panose="020F0502020204030203" pitchFamily="34" charset="0"/>
                          <a:ea typeface="Lato" panose="020F0502020204030203" pitchFamily="34" charset="0"/>
                          <a:cs typeface="Lato" panose="020F0502020204030203" pitchFamily="34" charset="0"/>
                        </a:rPr>
                        <a:t> words and phrases, pupils describe everyday feelings.</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10</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1658251162"/>
                  </a:ext>
                </a:extLst>
              </a:tr>
              <a:tr h="738219">
                <a:tc>
                  <a:txBody>
                    <a:bodyPr/>
                    <a:lstStyle/>
                    <a:p>
                      <a:r>
                        <a:rPr lang="en-GB" sz="1800" dirty="0" smtClean="0">
                          <a:latin typeface="League Spartan" panose="00000800000000000000" pitchFamily="50" charset="0"/>
                        </a:rPr>
                        <a:t>5. What</a:t>
                      </a:r>
                      <a:r>
                        <a:rPr lang="en-GB" sz="1800" baseline="0" dirty="0" smtClean="0">
                          <a:latin typeface="League Spartan" panose="00000800000000000000" pitchFamily="50" charset="0"/>
                        </a:rPr>
                        <a:t> are they feeling?</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Feelings</a:t>
                      </a:r>
                      <a:r>
                        <a:rPr lang="en-GB" sz="1600" baseline="0" dirty="0" smtClean="0">
                          <a:latin typeface="Lato" panose="020F0502020204030203" pitchFamily="34" charset="0"/>
                          <a:ea typeface="Lato" panose="020F0502020204030203" pitchFamily="34" charset="0"/>
                          <a:cs typeface="Lato" panose="020F0502020204030203" pitchFamily="34" charset="0"/>
                        </a:rPr>
                        <a:t> are identified from real life scenarios.</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10</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780862879"/>
                  </a:ext>
                </a:extLst>
              </a:tr>
              <a:tr h="738219">
                <a:tc>
                  <a:txBody>
                    <a:bodyPr/>
                    <a:lstStyle/>
                    <a:p>
                      <a:pPr marL="0" indent="0">
                        <a:buNone/>
                      </a:pPr>
                      <a:r>
                        <a:rPr lang="en-GB" sz="1800" dirty="0" smtClean="0">
                          <a:latin typeface="League Spartan" panose="00000800000000000000" pitchFamily="50" charset="0"/>
                        </a:rPr>
                        <a:t>6.</a:t>
                      </a:r>
                      <a:r>
                        <a:rPr lang="en-GB" sz="1800" baseline="0" dirty="0" smtClean="0">
                          <a:latin typeface="League Spartan" panose="00000800000000000000" pitchFamily="50" charset="0"/>
                        </a:rPr>
                        <a:t> Signposting support</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Pupils evaluate the effectiveness</a:t>
                      </a:r>
                      <a:r>
                        <a:rPr lang="en-GB" sz="1600" baseline="0" dirty="0" smtClean="0">
                          <a:latin typeface="Lato" panose="020F0502020204030203" pitchFamily="34" charset="0"/>
                          <a:ea typeface="Lato" panose="020F0502020204030203" pitchFamily="34" charset="0"/>
                          <a:cs typeface="Lato" panose="020F0502020204030203" pitchFamily="34" charset="0"/>
                        </a:rPr>
                        <a:t> of different examples of support.</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10</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1806314288"/>
                  </a:ext>
                </a:extLst>
              </a:tr>
              <a:tr h="738219">
                <a:tc>
                  <a:txBody>
                    <a:bodyPr/>
                    <a:lstStyle/>
                    <a:p>
                      <a:r>
                        <a:rPr lang="en-GB" sz="2000" dirty="0" smtClean="0">
                          <a:latin typeface="League Spartan" panose="00000800000000000000" pitchFamily="50" charset="0"/>
                        </a:rPr>
                        <a:t>7. Plenary</a:t>
                      </a:r>
                      <a:r>
                        <a:rPr lang="en-GB" sz="2000" baseline="0" dirty="0" smtClean="0">
                          <a:latin typeface="League Spartan" panose="00000800000000000000" pitchFamily="50" charset="0"/>
                        </a:rPr>
                        <a:t> – assessing progress</a:t>
                      </a:r>
                      <a:endParaRPr lang="en-GB" sz="20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Pupils</a:t>
                      </a:r>
                      <a:r>
                        <a:rPr lang="en-GB" sz="1600" baseline="0" dirty="0" smtClean="0">
                          <a:latin typeface="Lato" panose="020F0502020204030203" pitchFamily="34" charset="0"/>
                          <a:ea typeface="Lato" panose="020F0502020204030203" pitchFamily="34" charset="0"/>
                          <a:cs typeface="Lato" panose="020F0502020204030203" pitchFamily="34" charset="0"/>
                        </a:rPr>
                        <a:t> reflect on and annotate their baseline activity with their new learning.</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600" dirty="0" smtClean="0">
                          <a:latin typeface="Lato" panose="020F0502020204030203" pitchFamily="34" charset="0"/>
                          <a:ea typeface="Lato" panose="020F0502020204030203" pitchFamily="34" charset="0"/>
                          <a:cs typeface="Lato" panose="020F0502020204030203" pitchFamily="34" charset="0"/>
                        </a:rPr>
                        <a:t>5</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1795154214"/>
                  </a:ext>
                </a:extLst>
              </a:tr>
            </a:tbl>
          </a:graphicData>
        </a:graphic>
      </p:graphicFrame>
      <p:sp>
        <p:nvSpPr>
          <p:cNvPr id="9" name="TextBox 8"/>
          <p:cNvSpPr txBox="1"/>
          <p:nvPr/>
        </p:nvSpPr>
        <p:spPr>
          <a:xfrm>
            <a:off x="9869891" y="153209"/>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Tree>
    <p:extLst>
      <p:ext uri="{BB962C8B-B14F-4D97-AF65-F5344CB8AC3E}">
        <p14:creationId xmlns:p14="http://schemas.microsoft.com/office/powerpoint/2010/main" val="21537256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952170" y="3596633"/>
            <a:ext cx="10096499" cy="310854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000" b="1" dirty="0" smtClean="0">
                <a:latin typeface="League Spartan" panose="00000800000000000000" pitchFamily="50" charset="0"/>
              </a:rPr>
              <a:t>Lesson 1:</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0" b="1" dirty="0" smtClean="0">
                <a:solidFill>
                  <a:srgbClr val="95519E"/>
                </a:solidFill>
                <a:latin typeface="League Spartan" panose="00000800000000000000" pitchFamily="50" charset="0"/>
              </a:rPr>
              <a:t> We all have feelings</a:t>
            </a:r>
            <a:r>
              <a:rPr kumimoji="0" lang="en-GB" sz="6000" b="1" i="0" u="none" strike="noStrike" kern="1200" cap="none" spc="0" normalizeH="0" baseline="0" noProof="0" dirty="0" smtClean="0">
                <a:ln>
                  <a:noFill/>
                </a:ln>
                <a:solidFill>
                  <a:srgbClr val="95519E"/>
                </a:solidFill>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4800" b="1" i="0" u="none" strike="noStrike" kern="1200" cap="none" spc="0" normalizeH="0" baseline="0" noProof="0" dirty="0" smtClean="0">
              <a:ln>
                <a:noFill/>
              </a:ln>
              <a:effectLst/>
              <a:uLnTx/>
              <a:uFillTx/>
              <a:latin typeface="League Spartan" panose="00000800000000000000" pitchFamily="50"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smtClean="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sp>
        <p:nvSpPr>
          <p:cNvPr id="10" name="Footer Placeholder 3"/>
          <p:cNvSpPr>
            <a:spLocks noGrp="1"/>
          </p:cNvSpPr>
          <p:nvPr>
            <p:ph type="ftr" sz="quarter" idx="11"/>
          </p:nvPr>
        </p:nvSpPr>
        <p:spPr>
          <a:xfrm>
            <a:off x="-4412" y="6391510"/>
            <a:ext cx="12192000" cy="365125"/>
          </a:xfrm>
        </p:spPr>
        <p:txBody>
          <a:bodyPr/>
          <a:lstStyle/>
          <a:p>
            <a:r>
              <a:rPr lang="en-GB" sz="1050" dirty="0" smtClean="0"/>
              <a:t>© PSHE Association 2018 </a:t>
            </a:r>
            <a:r>
              <a:rPr lang="en-GB" dirty="0" smtClean="0"/>
              <a:t>	 </a:t>
            </a:r>
            <a:endParaRPr lang="en-GB" dirty="0"/>
          </a:p>
        </p:txBody>
      </p:sp>
      <p:pic>
        <p:nvPicPr>
          <p:cNvPr id="1026" name="Picture 2" descr="Smiley, Emoticon, Anger, Angry, Anxiety, Emotion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31340" y="974988"/>
            <a:ext cx="3759387" cy="2110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smtClean="0">
                <a:latin typeface="League Spartan" panose="00000800000000000000" pitchFamily="50" charset="0"/>
              </a:rPr>
              <a:t>Ground rules</a:t>
            </a:r>
            <a:endParaRPr lang="en-GB" sz="4400" b="1" dirty="0">
              <a:latin typeface="League Spartan" panose="00000800000000000000" pitchFamily="50" charset="0"/>
            </a:endParaRP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smtClean="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p:txBody>
      </p:sp>
      <p:sp>
        <p:nvSpPr>
          <p:cNvPr id="4" name="Footer Placeholder 3"/>
          <p:cNvSpPr>
            <a:spLocks noGrp="1"/>
          </p:cNvSpPr>
          <p:nvPr>
            <p:ph type="ftr" sz="quarter" idx="11"/>
          </p:nvPr>
        </p:nvSpPr>
        <p:spPr>
          <a:xfrm>
            <a:off x="-19051" y="6405273"/>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11</a:t>
            </a:fld>
            <a:endParaRPr lang="en-GB" dirty="0"/>
          </a:p>
        </p:txBody>
      </p:sp>
    </p:spTree>
    <p:extLst>
      <p:ext uri="{BB962C8B-B14F-4D97-AF65-F5344CB8AC3E}">
        <p14:creationId xmlns:p14="http://schemas.microsoft.com/office/powerpoint/2010/main" val="27572448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03693" y="658515"/>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Feelings: personal reflections</a:t>
            </a:r>
            <a:endParaRPr lang="en-GB" sz="4400" b="1" dirty="0">
              <a:solidFill>
                <a:srgbClr val="95519E"/>
              </a:solidFill>
              <a:latin typeface="League Spartan" panose="00000800000000000000" pitchFamily="50" charset="0"/>
            </a:endParaRPr>
          </a:p>
        </p:txBody>
      </p:sp>
      <p:sp>
        <p:nvSpPr>
          <p:cNvPr id="8" name="TextBox 7"/>
          <p:cNvSpPr txBox="1"/>
          <p:nvPr/>
        </p:nvSpPr>
        <p:spPr>
          <a:xfrm>
            <a:off x="780474" y="1703557"/>
            <a:ext cx="4705011" cy="1000274"/>
          </a:xfrm>
          <a:prstGeom prst="rect">
            <a:avLst/>
          </a:prstGeom>
          <a:noFill/>
        </p:spPr>
        <p:txBody>
          <a:bodyPr wrap="square" rtlCol="0">
            <a:spAutoFit/>
          </a:bodyPr>
          <a:lstStyle/>
          <a:p>
            <a:r>
              <a:rPr lang="en-US" sz="2400" dirty="0" smtClean="0">
                <a:latin typeface="Lato" panose="020F0502020204030203" pitchFamily="34" charset="0"/>
                <a:ea typeface="Lato" panose="020F0502020204030203" pitchFamily="34" charset="0"/>
                <a:cs typeface="Lato" panose="020F0502020204030203" pitchFamily="34" charset="0"/>
              </a:rPr>
              <a:t> </a:t>
            </a:r>
            <a:endParaRPr lang="en-US" sz="2400" dirty="0">
              <a:latin typeface="Lato" panose="020F0502020204030203" pitchFamily="34" charset="0"/>
              <a:ea typeface="Lato" panose="020F0502020204030203" pitchFamily="34" charset="0"/>
              <a:cs typeface="Lato" panose="020F0502020204030203" pitchFamily="34" charset="0"/>
            </a:endParaRPr>
          </a:p>
          <a:p>
            <a:endParaRPr lang="en-US" sz="2400" b="1" dirty="0" smtClean="0"/>
          </a:p>
          <a:p>
            <a:endParaRPr lang="en-US" sz="1100" b="1" dirty="0" smtClean="0">
              <a:latin typeface="League Spartan" panose="00000800000000000000" pitchFamily="50" charset="0"/>
            </a:endParaRPr>
          </a:p>
        </p:txBody>
      </p:sp>
      <p:sp>
        <p:nvSpPr>
          <p:cNvPr id="5" name="Footer Placeholder 4"/>
          <p:cNvSpPr>
            <a:spLocks noGrp="1"/>
          </p:cNvSpPr>
          <p:nvPr>
            <p:ph type="ftr" sz="quarter" idx="11"/>
          </p:nvPr>
        </p:nvSpPr>
        <p:spPr>
          <a:xfrm>
            <a:off x="0" y="6415306"/>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12</a:t>
            </a:fld>
            <a:endParaRPr lang="en-GB" dirty="0"/>
          </a:p>
        </p:txBody>
      </p:sp>
      <p:sp>
        <p:nvSpPr>
          <p:cNvPr id="4" name="Cloud Callout 3"/>
          <p:cNvSpPr/>
          <p:nvPr/>
        </p:nvSpPr>
        <p:spPr>
          <a:xfrm>
            <a:off x="2851638" y="1826054"/>
            <a:ext cx="6488723" cy="4108582"/>
          </a:xfrm>
          <a:prstGeom prst="cloudCallout">
            <a:avLst>
              <a:gd name="adj1" fmla="val -64620"/>
              <a:gd name="adj2" fmla="val 51256"/>
            </a:avLst>
          </a:prstGeom>
          <a:solidFill>
            <a:srgbClr val="95519E"/>
          </a:solid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3853960" y="3146696"/>
            <a:ext cx="4484077" cy="1569660"/>
          </a:xfrm>
          <a:prstGeom prst="rect">
            <a:avLst/>
          </a:prstGeom>
          <a:noFill/>
        </p:spPr>
        <p:txBody>
          <a:bodyPr wrap="square" rtlCol="0">
            <a:spAutoFit/>
          </a:bodyPr>
          <a:lstStyle/>
          <a:p>
            <a:pPr algn="ctr"/>
            <a:r>
              <a:rPr lang="en-GB" sz="4800" b="1" dirty="0" smtClean="0">
                <a:solidFill>
                  <a:schemeClr val="bg1"/>
                </a:solidFill>
                <a:latin typeface="League Spartan" panose="020B0604020202020204" charset="0"/>
                <a:ea typeface="Lato" panose="020B0604020202020204" charset="0"/>
                <a:cs typeface="Lato" panose="020B0604020202020204" charset="0"/>
              </a:rPr>
              <a:t>How do you feel today?</a:t>
            </a:r>
            <a:endParaRPr lang="en-GB" sz="4800" b="1" dirty="0">
              <a:solidFill>
                <a:schemeClr val="bg1"/>
              </a:solidFill>
              <a:latin typeface="League Spartan" panose="020B0604020202020204" charset="0"/>
              <a:ea typeface="Lato" panose="020B0604020202020204" charset="0"/>
              <a:cs typeface="Lato" panose="020B0604020202020204" charset="0"/>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40361" y="499869"/>
            <a:ext cx="1085850" cy="1085850"/>
          </a:xfrm>
          <a:prstGeom prst="rect">
            <a:avLst/>
          </a:prstGeom>
        </p:spPr>
      </p:pic>
    </p:spTree>
    <p:extLst>
      <p:ext uri="{BB962C8B-B14F-4D97-AF65-F5344CB8AC3E}">
        <p14:creationId xmlns:p14="http://schemas.microsoft.com/office/powerpoint/2010/main" val="5766368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3900" y="289047"/>
            <a:ext cx="10714182" cy="1446550"/>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We all have feelings: </a:t>
            </a:r>
          </a:p>
          <a:p>
            <a:r>
              <a:rPr lang="en-GB" sz="4400" b="1" dirty="0" smtClean="0">
                <a:solidFill>
                  <a:srgbClr val="95519E"/>
                </a:solidFill>
                <a:latin typeface="League Spartan" panose="00000800000000000000" pitchFamily="50" charset="0"/>
              </a:rPr>
              <a:t>What’s our starting point?</a:t>
            </a:r>
            <a:endParaRPr lang="en-GB" sz="4400" b="1" dirty="0">
              <a:solidFill>
                <a:srgbClr val="95519E"/>
              </a:solidFill>
              <a:latin typeface="League Spartan" panose="00000800000000000000" pitchFamily="50" charset="0"/>
            </a:endParaRPr>
          </a:p>
        </p:txBody>
      </p:sp>
      <p:sp>
        <p:nvSpPr>
          <p:cNvPr id="8" name="TextBox 7"/>
          <p:cNvSpPr txBox="1"/>
          <p:nvPr/>
        </p:nvSpPr>
        <p:spPr>
          <a:xfrm>
            <a:off x="391854" y="2354370"/>
            <a:ext cx="6946206" cy="3216265"/>
          </a:xfrm>
          <a:prstGeom prst="rect">
            <a:avLst/>
          </a:prstGeom>
          <a:noFill/>
        </p:spPr>
        <p:txBody>
          <a:bodyPr wrap="square" rtlCol="0">
            <a:spAutoFit/>
          </a:bodyPr>
          <a:lstStyle/>
          <a:p>
            <a:r>
              <a:rPr lang="en-US" sz="2400" dirty="0" smtClean="0">
                <a:latin typeface="Lato" panose="020F0502020204030203" pitchFamily="34" charset="0"/>
                <a:ea typeface="Lato" panose="020F0502020204030203" pitchFamily="34" charset="0"/>
                <a:cs typeface="Lato" panose="020F0502020204030203" pitchFamily="34" charset="0"/>
              </a:rPr>
              <a:t>Meet Maz.  </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smtClean="0">
                <a:latin typeface="Lato" panose="020F0502020204030203" pitchFamily="34" charset="0"/>
                <a:ea typeface="Lato" panose="020F0502020204030203" pitchFamily="34" charset="0"/>
                <a:cs typeface="Lato" panose="020F0502020204030203" pitchFamily="34" charset="0"/>
              </a:rPr>
              <a:t>Maz is visiting earth to discover more about humans.  Today Maz wants to learn all about feelings.</a:t>
            </a:r>
          </a:p>
          <a:p>
            <a:endParaRPr lang="en-US" sz="2400" b="1" dirty="0">
              <a:latin typeface="Lato" panose="020F0502020204030203" pitchFamily="34" charset="0"/>
              <a:ea typeface="Lato" panose="020F0502020204030203" pitchFamily="34" charset="0"/>
              <a:cs typeface="Lato" panose="020F0502020204030203" pitchFamily="34" charset="0"/>
            </a:endParaRPr>
          </a:p>
          <a:p>
            <a:r>
              <a:rPr lang="en-US" sz="2400" b="1" dirty="0">
                <a:latin typeface="Lato" panose="020F0502020204030203" pitchFamily="34" charset="0"/>
                <a:ea typeface="Lato" panose="020F0502020204030203" pitchFamily="34" charset="0"/>
                <a:cs typeface="Lato" panose="020F0502020204030203" pitchFamily="34" charset="0"/>
              </a:rPr>
              <a:t>T</a:t>
            </a:r>
            <a:r>
              <a:rPr lang="en-US" sz="2400" b="1" dirty="0" smtClean="0">
                <a:latin typeface="Lato" panose="020F0502020204030203" pitchFamily="34" charset="0"/>
                <a:ea typeface="Lato" panose="020F0502020204030203" pitchFamily="34" charset="0"/>
                <a:cs typeface="Lato" panose="020F0502020204030203" pitchFamily="34" charset="0"/>
              </a:rPr>
              <a:t>ell Maz anything that you know about feelings…</a:t>
            </a:r>
            <a:endParaRPr lang="en-US" sz="2400" b="1" dirty="0">
              <a:latin typeface="Lato" panose="020F0502020204030203" pitchFamily="34" charset="0"/>
              <a:ea typeface="Lato" panose="020F0502020204030203" pitchFamily="34" charset="0"/>
              <a:cs typeface="Lato" panose="020F0502020204030203" pitchFamily="34" charset="0"/>
            </a:endParaRPr>
          </a:p>
          <a:p>
            <a:endParaRPr lang="en-US" sz="2400" b="1" dirty="0" smtClean="0"/>
          </a:p>
          <a:p>
            <a:endParaRPr lang="en-US" sz="1100" b="1" dirty="0" smtClean="0">
              <a:latin typeface="League Spartan" panose="00000800000000000000" pitchFamily="50" charset="0"/>
            </a:endParaRPr>
          </a:p>
        </p:txBody>
      </p:sp>
      <p:sp>
        <p:nvSpPr>
          <p:cNvPr id="5" name="Footer Placeholder 4"/>
          <p:cNvSpPr>
            <a:spLocks noGrp="1"/>
          </p:cNvSpPr>
          <p:nvPr>
            <p:ph type="ftr" sz="quarter" idx="11"/>
          </p:nvPr>
        </p:nvSpPr>
        <p:spPr>
          <a:xfrm>
            <a:off x="0" y="6415306"/>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13</a:t>
            </a:fld>
            <a:endParaRPr lang="en-GB" dirty="0"/>
          </a:p>
        </p:txBody>
      </p:sp>
      <p:pic>
        <p:nvPicPr>
          <p:cNvPr id="7" name="Picture 6"/>
          <p:cNvPicPr>
            <a:picLocks noChangeAspect="1"/>
          </p:cNvPicPr>
          <p:nvPr/>
        </p:nvPicPr>
        <p:blipFill>
          <a:blip r:embed="rId3"/>
          <a:stretch>
            <a:fillRect/>
          </a:stretch>
        </p:blipFill>
        <p:spPr>
          <a:xfrm>
            <a:off x="7727576" y="1572503"/>
            <a:ext cx="3057899" cy="4608975"/>
          </a:xfrm>
          <a:prstGeom prst="rect">
            <a:avLst/>
          </a:prstGeom>
        </p:spPr>
      </p:pic>
      <p:pic>
        <p:nvPicPr>
          <p:cNvPr id="2050" name="Picture 2" descr="Green, Flag, Pennon, Waving, Pennant, Banne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10219764" y="110568"/>
            <a:ext cx="1362636" cy="10728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464895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15383" y="2843587"/>
            <a:ext cx="10965901" cy="3185487"/>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smtClean="0">
              <a:latin typeface="Gill Sans MT" panose="020B0502020104020203" pitchFamily="34" charset="0"/>
            </a:endParaRPr>
          </a:p>
          <a:p>
            <a:pPr marL="914400" lvl="1" indent="-457200">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r</a:t>
            </a:r>
            <a:r>
              <a:rPr lang="en-GB" sz="2400" dirty="0" smtClean="0">
                <a:latin typeface="Lato" panose="020F0502020204030203" pitchFamily="34" charset="0"/>
                <a:ea typeface="Lato" panose="020F0502020204030203" pitchFamily="34" charset="0"/>
                <a:cs typeface="Lato" panose="020F0502020204030203" pitchFamily="34" charset="0"/>
              </a:rPr>
              <a:t>ecognise and name some feelings we might have</a:t>
            </a:r>
          </a:p>
          <a:p>
            <a:pPr marL="914400" lvl="1" indent="-457200">
              <a:lnSpc>
                <a:spcPct val="20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e</a:t>
            </a:r>
            <a:r>
              <a:rPr lang="en-GB" sz="2400" dirty="0" smtClean="0">
                <a:latin typeface="Lato" panose="020F0502020204030203" pitchFamily="34" charset="0"/>
                <a:ea typeface="Lato" panose="020F0502020204030203" pitchFamily="34" charset="0"/>
                <a:cs typeface="Lato" panose="020F0502020204030203" pitchFamily="34" charset="0"/>
              </a:rPr>
              <a:t>xplain how feelings can make our bodies feel inside</a:t>
            </a:r>
          </a:p>
          <a:p>
            <a:pPr marL="914400" lvl="1" indent="-457200">
              <a:lnSpc>
                <a:spcPct val="20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d</a:t>
            </a:r>
            <a:r>
              <a:rPr lang="en-GB" sz="2400" dirty="0" smtClean="0">
                <a:latin typeface="Lato" panose="020F0502020204030203" pitchFamily="34" charset="0"/>
                <a:ea typeface="Lato" panose="020F0502020204030203" pitchFamily="34" charset="0"/>
                <a:cs typeface="Lato" panose="020F0502020204030203" pitchFamily="34" charset="0"/>
              </a:rPr>
              <a:t>escribe how other people might be feeling</a:t>
            </a:r>
          </a:p>
          <a:p>
            <a:pPr marL="914400" lvl="1" indent="-457200">
              <a:lnSpc>
                <a:spcPct val="20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i</a:t>
            </a:r>
            <a:r>
              <a:rPr lang="en-GB" sz="2400" dirty="0" smtClean="0">
                <a:latin typeface="Lato" panose="020F0502020204030203" pitchFamily="34" charset="0"/>
                <a:ea typeface="Lato" panose="020F0502020204030203" pitchFamily="34" charset="0"/>
                <a:cs typeface="Lato" panose="020F0502020204030203" pitchFamily="34" charset="0"/>
              </a:rPr>
              <a:t>dentify who can help us with our feelings, and how we can help others</a:t>
            </a:r>
            <a:endParaRPr lang="en-GB" sz="2400" dirty="0">
              <a:latin typeface="Lato" panose="020F0502020204030203" pitchFamily="34" charset="0"/>
              <a:ea typeface="Lato" panose="020F0502020204030203" pitchFamily="34" charset="0"/>
              <a:cs typeface="Lato" panose="020F0502020204030203" pitchFamily="34" charset="0"/>
            </a:endParaRPr>
          </a:p>
        </p:txBody>
      </p:sp>
      <p:sp>
        <p:nvSpPr>
          <p:cNvPr id="3" name="Footer Placeholder 2"/>
          <p:cNvSpPr>
            <a:spLocks noGrp="1"/>
          </p:cNvSpPr>
          <p:nvPr>
            <p:ph type="ftr" sz="quarter" idx="11"/>
          </p:nvPr>
        </p:nvSpPr>
        <p:spPr>
          <a:xfrm>
            <a:off x="0" y="6320257"/>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14</a:t>
            </a:fld>
            <a:endParaRPr lang="en-GB" dirty="0"/>
          </a:p>
        </p:txBody>
      </p:sp>
      <p:sp>
        <p:nvSpPr>
          <p:cNvPr id="10" name="TextBox 9"/>
          <p:cNvSpPr txBox="1"/>
          <p:nvPr/>
        </p:nvSpPr>
        <p:spPr>
          <a:xfrm>
            <a:off x="615383" y="724205"/>
            <a:ext cx="10602492" cy="1077218"/>
          </a:xfrm>
          <a:prstGeom prst="rect">
            <a:avLst/>
          </a:prstGeom>
          <a:solidFill>
            <a:schemeClr val="bg1"/>
          </a:solidFill>
        </p:spPr>
        <p:txBody>
          <a:bodyPr wrap="square" rtlCol="0">
            <a:spAutoFit/>
          </a:bodyPr>
          <a:lstStyle/>
          <a:p>
            <a:pPr lvl="3"/>
            <a:r>
              <a:rPr lang="en-GB" sz="3200" b="1" dirty="0" smtClean="0">
                <a:latin typeface="League Spartan" panose="00000800000000000000" pitchFamily="50" charset="0"/>
              </a:rPr>
              <a:t>We are learning to recognise and describe different feelings in ourselves and others</a:t>
            </a:r>
            <a:endParaRPr lang="en-GB" sz="900" b="1" dirty="0" smtClean="0">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90789" y="613991"/>
            <a:ext cx="968621" cy="1076313"/>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982077" y="2183073"/>
            <a:ext cx="877333" cy="1001704"/>
          </a:xfrm>
          <a:prstGeom prst="rect">
            <a:avLst/>
          </a:prstGeom>
        </p:spPr>
      </p:pic>
    </p:spTree>
    <p:extLst>
      <p:ext uri="{BB962C8B-B14F-4D97-AF65-F5344CB8AC3E}">
        <p14:creationId xmlns:p14="http://schemas.microsoft.com/office/powerpoint/2010/main" val="15594884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77949" y="530988"/>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Everyday feelings</a:t>
            </a:r>
            <a:endParaRPr lang="en-GB" sz="4400" b="1" dirty="0">
              <a:solidFill>
                <a:srgbClr val="95519E"/>
              </a:solidFill>
              <a:latin typeface="League Spartan" panose="00000800000000000000" pitchFamily="50" charset="0"/>
            </a:endParaRPr>
          </a:p>
        </p:txBody>
      </p:sp>
      <p:sp>
        <p:nvSpPr>
          <p:cNvPr id="8" name="TextBox 7"/>
          <p:cNvSpPr txBox="1"/>
          <p:nvPr/>
        </p:nvSpPr>
        <p:spPr>
          <a:xfrm>
            <a:off x="780474" y="1703557"/>
            <a:ext cx="4705011" cy="630942"/>
          </a:xfrm>
          <a:prstGeom prst="rect">
            <a:avLst/>
          </a:prstGeom>
          <a:noFill/>
        </p:spPr>
        <p:txBody>
          <a:bodyPr wrap="square" rtlCol="0">
            <a:spAutoFit/>
          </a:bodyPr>
          <a:lstStyle/>
          <a:p>
            <a:endParaRPr lang="en-US" sz="2400" b="1" dirty="0" smtClean="0"/>
          </a:p>
          <a:p>
            <a:endParaRPr lang="en-US" sz="1100" b="1" dirty="0" smtClean="0">
              <a:latin typeface="League Spartan" panose="00000800000000000000" pitchFamily="50" charset="0"/>
            </a:endParaRPr>
          </a:p>
        </p:txBody>
      </p:sp>
      <p:sp>
        <p:nvSpPr>
          <p:cNvPr id="5" name="Footer Placeholder 4"/>
          <p:cNvSpPr>
            <a:spLocks noGrp="1"/>
          </p:cNvSpPr>
          <p:nvPr>
            <p:ph type="ftr" sz="quarter" idx="11"/>
          </p:nvPr>
        </p:nvSpPr>
        <p:spPr>
          <a:xfrm>
            <a:off x="0" y="6415306"/>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15</a:t>
            </a:fld>
            <a:endParaRPr lang="en-GB" dirty="0"/>
          </a:p>
        </p:txBody>
      </p:sp>
      <p:sp>
        <p:nvSpPr>
          <p:cNvPr id="6" name="TextBox 5"/>
          <p:cNvSpPr txBox="1"/>
          <p:nvPr/>
        </p:nvSpPr>
        <p:spPr>
          <a:xfrm>
            <a:off x="4448906" y="3126671"/>
            <a:ext cx="4484077" cy="3785652"/>
          </a:xfrm>
          <a:prstGeom prst="rect">
            <a:avLst/>
          </a:prstGeom>
          <a:noFill/>
        </p:spPr>
        <p:txBody>
          <a:bodyPr wrap="square" rtlCol="0">
            <a:spAutoFit/>
          </a:bodyPr>
          <a:lstStyle/>
          <a:p>
            <a:pPr algn="ctr"/>
            <a:r>
              <a:rPr lang="en-GB" sz="4800" b="1" dirty="0" smtClean="0">
                <a:solidFill>
                  <a:schemeClr val="bg1"/>
                </a:solidFill>
                <a:latin typeface="League Spartan" panose="020B0604020202020204" charset="0"/>
                <a:ea typeface="Lato" panose="020B0604020202020204" charset="0"/>
                <a:cs typeface="Lato" panose="020B0604020202020204" charset="0"/>
              </a:rPr>
              <a:t>Which feelings might we have every day?</a:t>
            </a:r>
            <a:endParaRPr lang="en-GB" sz="4800" b="1" dirty="0">
              <a:solidFill>
                <a:schemeClr val="bg1"/>
              </a:solidFill>
              <a:latin typeface="League Spartan" panose="020B0604020202020204" charset="0"/>
              <a:ea typeface="Lato" panose="020B0604020202020204" charset="0"/>
              <a:cs typeface="Lato" panose="020B0604020202020204" charset="0"/>
            </a:endParaRPr>
          </a:p>
        </p:txBody>
      </p:sp>
      <p:sp>
        <p:nvSpPr>
          <p:cNvPr id="9" name="Oval Callout 8"/>
          <p:cNvSpPr/>
          <p:nvPr/>
        </p:nvSpPr>
        <p:spPr>
          <a:xfrm>
            <a:off x="2263140" y="1703556"/>
            <a:ext cx="7543800" cy="4308623"/>
          </a:xfrm>
          <a:prstGeom prst="wedgeEllipseCallout">
            <a:avLst>
              <a:gd name="adj1" fmla="val 58646"/>
              <a:gd name="adj2" fmla="val 61998"/>
            </a:avLst>
          </a:prstGeom>
          <a:solidFill>
            <a:srgbClr val="9551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p:cNvSpPr txBox="1"/>
          <p:nvPr/>
        </p:nvSpPr>
        <p:spPr>
          <a:xfrm>
            <a:off x="3274255" y="2762616"/>
            <a:ext cx="5521570" cy="2123658"/>
          </a:xfrm>
          <a:prstGeom prst="rect">
            <a:avLst/>
          </a:prstGeom>
          <a:noFill/>
        </p:spPr>
        <p:txBody>
          <a:bodyPr wrap="square" rtlCol="0">
            <a:spAutoFit/>
          </a:bodyPr>
          <a:lstStyle/>
          <a:p>
            <a:pPr algn="ctr"/>
            <a:r>
              <a:rPr lang="en-GB" sz="4400" b="1" dirty="0" smtClean="0">
                <a:solidFill>
                  <a:schemeClr val="bg1"/>
                </a:solidFill>
                <a:latin typeface="League Spartan" panose="020B0604020202020204" charset="0"/>
                <a:ea typeface="Lato" panose="020B0604020202020204" charset="0"/>
                <a:cs typeface="Lato" panose="020B0604020202020204" charset="0"/>
              </a:rPr>
              <a:t>Which feelings might someone have everyday?</a:t>
            </a:r>
            <a:endParaRPr lang="en-GB" sz="4400" b="1" dirty="0">
              <a:solidFill>
                <a:schemeClr val="bg1"/>
              </a:solidFill>
              <a:latin typeface="League Spartan" panose="020B0604020202020204" charset="0"/>
              <a:ea typeface="Lato" panose="020B0604020202020204" charset="0"/>
              <a:cs typeface="Lato" panose="020B0604020202020204" charset="0"/>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48019" y="372783"/>
            <a:ext cx="1085850" cy="1085850"/>
          </a:xfrm>
          <a:prstGeom prst="rect">
            <a:avLst/>
          </a:prstGeom>
        </p:spPr>
      </p:pic>
    </p:spTree>
    <p:extLst>
      <p:ext uri="{BB962C8B-B14F-4D97-AF65-F5344CB8AC3E}">
        <p14:creationId xmlns:p14="http://schemas.microsoft.com/office/powerpoint/2010/main" val="41412190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8761" y="345334"/>
            <a:ext cx="10515600" cy="1325563"/>
          </a:xfrm>
        </p:spPr>
        <p:txBody>
          <a:bodyPr/>
          <a:lstStyle/>
          <a:p>
            <a:r>
              <a:rPr lang="en-GB" dirty="0" smtClean="0">
                <a:solidFill>
                  <a:srgbClr val="95519E"/>
                </a:solidFill>
                <a:latin typeface="League Spartan" panose="020B0604020202020204" charset="0"/>
              </a:rPr>
              <a:t>Recognising feelings</a:t>
            </a:r>
            <a:endParaRPr lang="en-GB" dirty="0">
              <a:solidFill>
                <a:srgbClr val="95519E"/>
              </a:solidFill>
              <a:latin typeface="League Spartan" panose="020B0604020202020204" charset="0"/>
            </a:endParaRPr>
          </a:p>
        </p:txBody>
      </p:sp>
      <p:sp>
        <p:nvSpPr>
          <p:cNvPr id="3" name="Footer Placeholder 2"/>
          <p:cNvSpPr>
            <a:spLocks noGrp="1"/>
          </p:cNvSpPr>
          <p:nvPr>
            <p:ph type="ftr" sz="quarter" idx="11"/>
          </p:nvPr>
        </p:nvSpPr>
        <p:spPr/>
        <p:txBody>
          <a:bodyPr/>
          <a:lstStyle/>
          <a:p>
            <a:r>
              <a:rPr lang="en-GB" dirty="0" smtClean="0"/>
              <a:t>© PSHE Association 2018   </a:t>
            </a:r>
            <a:endParaRPr lang="en-GB" dirty="0"/>
          </a:p>
        </p:txBody>
      </p:sp>
      <p:sp>
        <p:nvSpPr>
          <p:cNvPr id="4" name="Slide Number Placeholder 3"/>
          <p:cNvSpPr>
            <a:spLocks noGrp="1"/>
          </p:cNvSpPr>
          <p:nvPr>
            <p:ph type="sldNum" sz="quarter" idx="12"/>
          </p:nvPr>
        </p:nvSpPr>
        <p:spPr/>
        <p:txBody>
          <a:bodyPr/>
          <a:lstStyle/>
          <a:p>
            <a:fld id="{2D651D86-383D-45DB-A701-76B5BFCFE28F}" type="slidenum">
              <a:rPr lang="en-GB" smtClean="0"/>
              <a:t>16</a:t>
            </a:fld>
            <a:endParaRPr lang="en-GB" dirty="0"/>
          </a:p>
        </p:txBody>
      </p:sp>
      <p:sp>
        <p:nvSpPr>
          <p:cNvPr id="6" name="TextBox 5"/>
          <p:cNvSpPr txBox="1"/>
          <p:nvPr/>
        </p:nvSpPr>
        <p:spPr>
          <a:xfrm>
            <a:off x="838200" y="1534035"/>
            <a:ext cx="9536723" cy="523220"/>
          </a:xfrm>
          <a:prstGeom prst="rect">
            <a:avLst/>
          </a:prstGeom>
          <a:noFill/>
        </p:spPr>
        <p:txBody>
          <a:bodyPr wrap="square" rtlCol="0">
            <a:spAutoFit/>
          </a:bodyPr>
          <a:lstStyle/>
          <a:p>
            <a:r>
              <a:rPr lang="en-GB" sz="2800" dirty="0" smtClean="0">
                <a:latin typeface="League Spartan" panose="020B0604020202020204" charset="0"/>
              </a:rPr>
              <a:t>Can you show Maz…</a:t>
            </a:r>
            <a:endParaRPr lang="en-GB" sz="2800" dirty="0">
              <a:latin typeface="League Spartan" panose="020B0604020202020204" charset="0"/>
            </a:endParaRPr>
          </a:p>
        </p:txBody>
      </p:sp>
      <p:sp>
        <p:nvSpPr>
          <p:cNvPr id="7" name="TextBox 6"/>
          <p:cNvSpPr txBox="1"/>
          <p:nvPr/>
        </p:nvSpPr>
        <p:spPr>
          <a:xfrm>
            <a:off x="838200" y="2379316"/>
            <a:ext cx="10515600" cy="3108543"/>
          </a:xfrm>
          <a:prstGeom prst="rect">
            <a:avLst/>
          </a:prstGeom>
          <a:noFill/>
        </p:spPr>
        <p:txBody>
          <a:bodyPr wrap="square" rtlCol="0">
            <a:spAutoFit/>
          </a:bodyPr>
          <a:lstStyle/>
          <a:p>
            <a:pPr marL="342900" indent="-342900">
              <a:buFont typeface="Arial" panose="020B0604020202020204" pitchFamily="34" charset="0"/>
              <a:buChar char="•"/>
            </a:pPr>
            <a:r>
              <a:rPr lang="en-GB" sz="2800" dirty="0" smtClean="0">
                <a:latin typeface="Lato" panose="020B0604020202020204" charset="0"/>
                <a:ea typeface="Lato" panose="020B0604020202020204" charset="0"/>
                <a:cs typeface="Lato" panose="020B0604020202020204" charset="0"/>
              </a:rPr>
              <a:t>a happy face?</a:t>
            </a:r>
          </a:p>
          <a:p>
            <a:pPr marL="342900" indent="-342900">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a:t>
            </a:r>
            <a:r>
              <a:rPr lang="en-GB" sz="2800" dirty="0" smtClean="0">
                <a:latin typeface="Lato" panose="020B0604020202020204" charset="0"/>
                <a:ea typeface="Lato" panose="020B0604020202020204" charset="0"/>
                <a:cs typeface="Lato" panose="020B0604020202020204" charset="0"/>
              </a:rPr>
              <a:t>hat an angry face might look like?</a:t>
            </a:r>
          </a:p>
          <a:p>
            <a:pPr marL="342900" indent="-342900">
              <a:buFont typeface="Arial" panose="020B0604020202020204" pitchFamily="34" charset="0"/>
              <a:buChar char="•"/>
            </a:pPr>
            <a:r>
              <a:rPr lang="en-GB" sz="2800" dirty="0" smtClean="0">
                <a:latin typeface="Lato" panose="020B0604020202020204" charset="0"/>
                <a:ea typeface="Lato" panose="020B0604020202020204" charset="0"/>
                <a:cs typeface="Lato" panose="020B0604020202020204" charset="0"/>
              </a:rPr>
              <a:t>how we look when we’re excited?</a:t>
            </a:r>
          </a:p>
          <a:p>
            <a:pPr marL="342900" indent="-342900">
              <a:buFont typeface="Arial" panose="020B0604020202020204" pitchFamily="34" charset="0"/>
              <a:buChar char="•"/>
            </a:pPr>
            <a:endParaRPr lang="en-GB" sz="2800" dirty="0" smtClean="0">
              <a:latin typeface="Lato" panose="020B0604020202020204" charset="0"/>
              <a:ea typeface="Lato" panose="020B0604020202020204" charset="0"/>
              <a:cs typeface="Lato" panose="020B0604020202020204" charset="0"/>
            </a:endParaRPr>
          </a:p>
          <a:p>
            <a:pPr marL="342900" indent="-342900">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a</a:t>
            </a:r>
            <a:r>
              <a:rPr lang="en-GB" sz="2800" dirty="0" smtClean="0">
                <a:latin typeface="Lato" panose="020B0604020202020204" charset="0"/>
                <a:ea typeface="Lato" panose="020B0604020202020204" charset="0"/>
                <a:cs typeface="Lato" panose="020B0604020202020204" charset="0"/>
              </a:rPr>
              <a:t> happy body?</a:t>
            </a:r>
          </a:p>
          <a:p>
            <a:pPr marL="342900" indent="-342900">
              <a:buFont typeface="Arial" panose="020B0604020202020204" pitchFamily="34" charset="0"/>
              <a:buChar char="•"/>
            </a:pPr>
            <a:r>
              <a:rPr lang="en-GB" sz="2800" dirty="0" smtClean="0">
                <a:latin typeface="Lato" panose="020B0604020202020204" charset="0"/>
                <a:ea typeface="Lato" panose="020B0604020202020204" charset="0"/>
                <a:cs typeface="Lato" panose="020B0604020202020204" charset="0"/>
              </a:rPr>
              <a:t>what an angry body might look like?</a:t>
            </a:r>
          </a:p>
          <a:p>
            <a:pPr marL="342900" indent="-342900">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h</a:t>
            </a:r>
            <a:r>
              <a:rPr lang="en-GB" sz="2800" dirty="0" smtClean="0">
                <a:latin typeface="Lato" panose="020B0604020202020204" charset="0"/>
                <a:ea typeface="Lato" panose="020B0604020202020204" charset="0"/>
                <a:cs typeface="Lato" panose="020B0604020202020204" charset="0"/>
              </a:rPr>
              <a:t>ow our body might look when we are excited?</a:t>
            </a:r>
            <a:endParaRPr lang="en-GB" sz="2800" dirty="0">
              <a:latin typeface="Lato" panose="020B0604020202020204" charset="0"/>
              <a:ea typeface="Lato" panose="020B0604020202020204" charset="0"/>
              <a:cs typeface="Lato" panose="020B0604020202020204" charset="0"/>
            </a:endParaRPr>
          </a:p>
        </p:txBody>
      </p:sp>
      <p:pic>
        <p:nvPicPr>
          <p:cNvPr id="11" name="Picture 10"/>
          <p:cNvPicPr>
            <a:picLocks noChangeAspect="1"/>
          </p:cNvPicPr>
          <p:nvPr/>
        </p:nvPicPr>
        <p:blipFill>
          <a:blip r:embed="rId3"/>
          <a:stretch>
            <a:fillRect/>
          </a:stretch>
        </p:blipFill>
        <p:spPr>
          <a:xfrm>
            <a:off x="10374923" y="5856023"/>
            <a:ext cx="758638" cy="832791"/>
          </a:xfrm>
          <a:prstGeom prst="rect">
            <a:avLst/>
          </a:prstGeom>
        </p:spPr>
      </p:pic>
      <p:pic>
        <p:nvPicPr>
          <p:cNvPr id="12" name="Picture 11"/>
          <p:cNvPicPr>
            <a:picLocks noChangeAspect="1"/>
          </p:cNvPicPr>
          <p:nvPr/>
        </p:nvPicPr>
        <p:blipFill>
          <a:blip r:embed="rId4"/>
          <a:stretch>
            <a:fillRect/>
          </a:stretch>
        </p:blipFill>
        <p:spPr>
          <a:xfrm>
            <a:off x="11205279" y="5520520"/>
            <a:ext cx="847417" cy="1261981"/>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98324" y="93976"/>
            <a:ext cx="1085850" cy="1085850"/>
          </a:xfrm>
          <a:prstGeom prst="rect">
            <a:avLst/>
          </a:prstGeom>
        </p:spPr>
      </p:pic>
    </p:spTree>
    <p:extLst>
      <p:ext uri="{BB962C8B-B14F-4D97-AF65-F5344CB8AC3E}">
        <p14:creationId xmlns:p14="http://schemas.microsoft.com/office/powerpoint/2010/main" val="115346473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516331"/>
            <a:ext cx="10714182" cy="769441"/>
          </a:xfrm>
          <a:prstGeom prst="rect">
            <a:avLst/>
          </a:prstGeom>
          <a:noFill/>
        </p:spPr>
        <p:txBody>
          <a:bodyPr wrap="square" rtlCol="0">
            <a:spAutoFit/>
          </a:bodyPr>
          <a:lstStyle/>
          <a:p>
            <a:r>
              <a:rPr lang="en-GB" sz="4400" b="1" dirty="0" smtClean="0">
                <a:solidFill>
                  <a:schemeClr val="bg1">
                    <a:lumMod val="50000"/>
                  </a:schemeClr>
                </a:solidFill>
              </a:rPr>
              <a:t>  </a:t>
            </a:r>
            <a:r>
              <a:rPr lang="en-GB" sz="4400" b="1" dirty="0" smtClean="0">
                <a:solidFill>
                  <a:srgbClr val="95519E"/>
                </a:solidFill>
                <a:latin typeface="League Spartan" panose="00000800000000000000" pitchFamily="50" charset="0"/>
              </a:rPr>
              <a:t>How it feels inside</a:t>
            </a:r>
            <a:endParaRPr lang="en-GB" sz="4400" b="1" dirty="0">
              <a:solidFill>
                <a:srgbClr val="95519E"/>
              </a:solidFill>
              <a:latin typeface="League Spartan" panose="00000800000000000000" pitchFamily="50" charset="0"/>
            </a:endParaRPr>
          </a:p>
        </p:txBody>
      </p:sp>
      <p:sp>
        <p:nvSpPr>
          <p:cNvPr id="8" name="TextBox 7"/>
          <p:cNvSpPr txBox="1"/>
          <p:nvPr/>
        </p:nvSpPr>
        <p:spPr>
          <a:xfrm>
            <a:off x="413763" y="1854716"/>
            <a:ext cx="8130975" cy="3477875"/>
          </a:xfrm>
          <a:prstGeom prst="rect">
            <a:avLst/>
          </a:prstGeom>
          <a:noFill/>
        </p:spPr>
        <p:txBody>
          <a:bodyPr wrap="square" rtlCol="0">
            <a:spAutoFit/>
          </a:bodyPr>
          <a:lstStyle/>
          <a:p>
            <a:r>
              <a:rPr lang="en-US" sz="2400" dirty="0" smtClean="0">
                <a:latin typeface="Lato" panose="020B0604020202020204" charset="0"/>
                <a:ea typeface="Lato" panose="020B0604020202020204" charset="0"/>
                <a:cs typeface="Lato" panose="020B0604020202020204" charset="0"/>
              </a:rPr>
              <a:t>Read the word on your feelings card.  </a:t>
            </a:r>
          </a:p>
          <a:p>
            <a:r>
              <a:rPr lang="en-US" sz="2400" dirty="0" smtClean="0">
                <a:latin typeface="Lato" panose="020B0604020202020204" charset="0"/>
                <a:ea typeface="Lato" panose="020B0604020202020204" charset="0"/>
                <a:cs typeface="Lato" panose="020B0604020202020204" charset="0"/>
              </a:rPr>
              <a:t>How might the feeling make Maz’s body feel?</a:t>
            </a:r>
          </a:p>
          <a:p>
            <a:endParaRPr lang="en-US" sz="2800" b="1" dirty="0" smtClean="0">
              <a:latin typeface="Lato" panose="020B0604020202020204" charset="0"/>
              <a:ea typeface="Lato" panose="020B0604020202020204" charset="0"/>
              <a:cs typeface="Lato" panose="020B0604020202020204" charset="0"/>
            </a:endParaRPr>
          </a:p>
          <a:p>
            <a:pPr marL="342900" indent="-342900">
              <a:buFont typeface="Arial" panose="020B0604020202020204" pitchFamily="34" charset="0"/>
              <a:buChar char="•"/>
            </a:pPr>
            <a:r>
              <a:rPr lang="en-US" sz="2400" dirty="0" smtClean="0">
                <a:latin typeface="Lato" panose="020B0604020202020204" charset="0"/>
                <a:ea typeface="Lato" panose="020B0604020202020204" charset="0"/>
                <a:cs typeface="Lato" panose="020B0604020202020204" charset="0"/>
              </a:rPr>
              <a:t>Where in his body might Maz experience this feeling?</a:t>
            </a:r>
          </a:p>
          <a:p>
            <a:pPr marL="342900" indent="-342900">
              <a:buFont typeface="Arial" panose="020B0604020202020204" pitchFamily="34" charset="0"/>
              <a:buChar char="•"/>
            </a:pPr>
            <a:r>
              <a:rPr lang="en-US" sz="2400" dirty="0" smtClean="0">
                <a:latin typeface="Lato" panose="020B0604020202020204" charset="0"/>
                <a:ea typeface="Lato" panose="020B0604020202020204" charset="0"/>
                <a:cs typeface="Lato" panose="020B0604020202020204" charset="0"/>
              </a:rPr>
              <a:t>Which might happen to his face when he feels it?</a:t>
            </a:r>
          </a:p>
          <a:p>
            <a:pPr marL="342900" indent="-342900">
              <a:buFont typeface="Arial" panose="020B0604020202020204" pitchFamily="34" charset="0"/>
              <a:buChar char="•"/>
            </a:pPr>
            <a:r>
              <a:rPr lang="en-US" sz="2400" dirty="0" smtClean="0">
                <a:latin typeface="Lato" panose="020B0604020202020204" charset="0"/>
                <a:ea typeface="Lato" panose="020B0604020202020204" charset="0"/>
                <a:cs typeface="Lato" panose="020B0604020202020204" charset="0"/>
              </a:rPr>
              <a:t>What might happen to his body when he feels it?</a:t>
            </a:r>
          </a:p>
          <a:p>
            <a:pPr marL="342900" indent="-342900">
              <a:buFont typeface="Arial" panose="020B0604020202020204" pitchFamily="34" charset="0"/>
              <a:buChar char="•"/>
            </a:pPr>
            <a:endParaRPr lang="en-US" sz="2400" dirty="0" smtClean="0">
              <a:latin typeface="Lato" panose="020B0604020202020204" charset="0"/>
              <a:ea typeface="Lato" panose="020B0604020202020204" charset="0"/>
              <a:cs typeface="Lato" panose="020B0604020202020204" charset="0"/>
            </a:endParaRPr>
          </a:p>
          <a:p>
            <a:r>
              <a:rPr lang="en-US" sz="2400" b="1" dirty="0" smtClean="0">
                <a:latin typeface="Lato" panose="020B0604020202020204" charset="0"/>
                <a:ea typeface="Lato" panose="020B0604020202020204" charset="0"/>
                <a:cs typeface="Lato" panose="020B0604020202020204" charset="0"/>
              </a:rPr>
              <a:t>Write some sentences to describe how Maz might experience the feeling.</a:t>
            </a:r>
          </a:p>
        </p:txBody>
      </p:sp>
      <p:sp>
        <p:nvSpPr>
          <p:cNvPr id="12" name="TextBox 11"/>
          <p:cNvSpPr txBox="1"/>
          <p:nvPr/>
        </p:nvSpPr>
        <p:spPr>
          <a:xfrm rot="1152605">
            <a:off x="10483539" y="985335"/>
            <a:ext cx="615118" cy="826855"/>
          </a:xfrm>
          <a:prstGeom prst="rect">
            <a:avLst/>
          </a:prstGeom>
          <a:noFill/>
        </p:spPr>
        <p:txBody>
          <a:bodyPr wrap="square" rtlCol="0">
            <a:spAutoFit/>
          </a:bodyPr>
          <a:lstStyle/>
          <a:p>
            <a:r>
              <a:rPr lang="en-GB" sz="4800" b="1" dirty="0" smtClean="0">
                <a:solidFill>
                  <a:srgbClr val="95519E"/>
                </a:solidFill>
              </a:rPr>
              <a:t>?</a:t>
            </a:r>
            <a:endParaRPr lang="en-GB" sz="4800" b="1" dirty="0">
              <a:solidFill>
                <a:srgbClr val="95519E"/>
              </a:solidFill>
            </a:endParaRPr>
          </a:p>
        </p:txBody>
      </p:sp>
      <p:sp>
        <p:nvSpPr>
          <p:cNvPr id="14" name="TextBox 13"/>
          <p:cNvSpPr txBox="1"/>
          <p:nvPr/>
        </p:nvSpPr>
        <p:spPr>
          <a:xfrm rot="19974868">
            <a:off x="8195031" y="4707564"/>
            <a:ext cx="655468" cy="830997"/>
          </a:xfrm>
          <a:prstGeom prst="rect">
            <a:avLst/>
          </a:prstGeom>
          <a:noFill/>
        </p:spPr>
        <p:txBody>
          <a:bodyPr wrap="square" rtlCol="0">
            <a:spAutoFit/>
          </a:bodyPr>
          <a:lstStyle/>
          <a:p>
            <a:r>
              <a:rPr lang="en-GB" sz="4800" b="1" dirty="0" smtClean="0">
                <a:solidFill>
                  <a:srgbClr val="95519E"/>
                </a:solidFill>
              </a:rPr>
              <a:t>?</a:t>
            </a:r>
            <a:endParaRPr lang="en-GB" sz="4800" b="1" dirty="0">
              <a:solidFill>
                <a:srgbClr val="95519E"/>
              </a:solidFill>
            </a:endParaRPr>
          </a:p>
        </p:txBody>
      </p:sp>
      <p:sp>
        <p:nvSpPr>
          <p:cNvPr id="15" name="TextBox 14"/>
          <p:cNvSpPr txBox="1"/>
          <p:nvPr/>
        </p:nvSpPr>
        <p:spPr>
          <a:xfrm>
            <a:off x="8451071" y="1779428"/>
            <a:ext cx="696719" cy="830997"/>
          </a:xfrm>
          <a:prstGeom prst="rect">
            <a:avLst/>
          </a:prstGeom>
          <a:noFill/>
        </p:spPr>
        <p:txBody>
          <a:bodyPr wrap="square" rtlCol="0">
            <a:spAutoFit/>
          </a:bodyPr>
          <a:lstStyle/>
          <a:p>
            <a:r>
              <a:rPr lang="en-GB" sz="4800" b="1" dirty="0" smtClean="0">
                <a:solidFill>
                  <a:srgbClr val="95519E"/>
                </a:solidFill>
              </a:rPr>
              <a:t>?</a:t>
            </a:r>
            <a:endParaRPr lang="en-GB" sz="4800" b="1" dirty="0">
              <a:solidFill>
                <a:srgbClr val="95519E"/>
              </a:solidFill>
            </a:endParaRPr>
          </a:p>
        </p:txBody>
      </p:sp>
      <p:sp>
        <p:nvSpPr>
          <p:cNvPr id="16" name="TextBox 15"/>
          <p:cNvSpPr txBox="1"/>
          <p:nvPr/>
        </p:nvSpPr>
        <p:spPr>
          <a:xfrm rot="1545823">
            <a:off x="11523358" y="3234344"/>
            <a:ext cx="792480" cy="830997"/>
          </a:xfrm>
          <a:prstGeom prst="rect">
            <a:avLst/>
          </a:prstGeom>
          <a:noFill/>
        </p:spPr>
        <p:txBody>
          <a:bodyPr wrap="square" rtlCol="0">
            <a:spAutoFit/>
          </a:bodyPr>
          <a:lstStyle/>
          <a:p>
            <a:r>
              <a:rPr lang="en-GB" sz="4800" b="1" dirty="0" smtClean="0">
                <a:solidFill>
                  <a:srgbClr val="95519E"/>
                </a:solidFill>
              </a:rPr>
              <a:t>?</a:t>
            </a:r>
            <a:endParaRPr lang="en-GB" sz="4800" b="1" dirty="0">
              <a:solidFill>
                <a:srgbClr val="95519E"/>
              </a:solidFill>
            </a:endParaRPr>
          </a:p>
        </p:txBody>
      </p:sp>
      <p:sp>
        <p:nvSpPr>
          <p:cNvPr id="17" name="TextBox 16"/>
          <p:cNvSpPr txBox="1"/>
          <p:nvPr/>
        </p:nvSpPr>
        <p:spPr>
          <a:xfrm rot="19465133">
            <a:off x="8841541" y="408791"/>
            <a:ext cx="615118" cy="826855"/>
          </a:xfrm>
          <a:prstGeom prst="rect">
            <a:avLst/>
          </a:prstGeom>
          <a:noFill/>
        </p:spPr>
        <p:txBody>
          <a:bodyPr wrap="square" rtlCol="0">
            <a:spAutoFit/>
          </a:bodyPr>
          <a:lstStyle/>
          <a:p>
            <a:r>
              <a:rPr lang="en-GB" sz="4800" b="1" dirty="0" smtClean="0">
                <a:solidFill>
                  <a:srgbClr val="95519E"/>
                </a:solidFill>
              </a:rPr>
              <a:t>?</a:t>
            </a:r>
            <a:endParaRPr lang="en-GB" sz="4800" b="1" dirty="0">
              <a:solidFill>
                <a:srgbClr val="95519E"/>
              </a:solidFill>
            </a:endParaRPr>
          </a:p>
        </p:txBody>
      </p:sp>
      <p:sp>
        <p:nvSpPr>
          <p:cNvPr id="18" name="TextBox 17"/>
          <p:cNvSpPr txBox="1"/>
          <p:nvPr/>
        </p:nvSpPr>
        <p:spPr>
          <a:xfrm rot="1965352">
            <a:off x="11210507" y="4527151"/>
            <a:ext cx="792480" cy="830997"/>
          </a:xfrm>
          <a:prstGeom prst="rect">
            <a:avLst/>
          </a:prstGeom>
          <a:noFill/>
        </p:spPr>
        <p:txBody>
          <a:bodyPr wrap="square" rtlCol="0">
            <a:spAutoFit/>
          </a:bodyPr>
          <a:lstStyle/>
          <a:p>
            <a:r>
              <a:rPr lang="en-GB" sz="4800" b="1" dirty="0" smtClean="0">
                <a:solidFill>
                  <a:srgbClr val="95519E"/>
                </a:solidFill>
              </a:rPr>
              <a:t>?</a:t>
            </a:r>
            <a:endParaRPr lang="en-GB" sz="4800" b="1" dirty="0">
              <a:solidFill>
                <a:srgbClr val="95519E"/>
              </a:solidFill>
            </a:endParaRPr>
          </a:p>
        </p:txBody>
      </p:sp>
      <p:sp>
        <p:nvSpPr>
          <p:cNvPr id="19" name="Footer Placeholder 18"/>
          <p:cNvSpPr>
            <a:spLocks noGrp="1"/>
          </p:cNvSpPr>
          <p:nvPr>
            <p:ph type="ftr" sz="quarter" idx="11"/>
          </p:nvPr>
        </p:nvSpPr>
        <p:spPr>
          <a:xfrm>
            <a:off x="0" y="6355382"/>
            <a:ext cx="12192000" cy="365125"/>
          </a:xfrm>
        </p:spPr>
        <p:txBody>
          <a:bodyPr/>
          <a:lstStyle/>
          <a:p>
            <a:r>
              <a:rPr lang="en-GB" sz="1050" dirty="0" smtClean="0"/>
              <a:t>© PSHE Association 2018 </a:t>
            </a:r>
            <a:r>
              <a:rPr lang="en-GB" dirty="0" smtClean="0"/>
              <a:t>	 </a:t>
            </a:r>
            <a:endParaRPr lang="en-GB" dirty="0"/>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17</a:t>
            </a:fld>
            <a:endParaRPr lang="en-GB" dirty="0"/>
          </a:p>
        </p:txBody>
      </p:sp>
      <p:pic>
        <p:nvPicPr>
          <p:cNvPr id="2" name="Picture 1"/>
          <p:cNvPicPr>
            <a:picLocks noChangeAspect="1"/>
          </p:cNvPicPr>
          <p:nvPr/>
        </p:nvPicPr>
        <p:blipFill>
          <a:blip r:embed="rId3"/>
          <a:stretch>
            <a:fillRect/>
          </a:stretch>
        </p:blipFill>
        <p:spPr>
          <a:xfrm>
            <a:off x="8267421" y="2194926"/>
            <a:ext cx="3074051" cy="4113243"/>
          </a:xfrm>
          <a:prstGeom prst="rect">
            <a:avLst/>
          </a:prstGeom>
        </p:spPr>
      </p:pic>
    </p:spTree>
    <p:extLst>
      <p:ext uri="{BB962C8B-B14F-4D97-AF65-F5344CB8AC3E}">
        <p14:creationId xmlns:p14="http://schemas.microsoft.com/office/powerpoint/2010/main" val="2108233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5" grpId="0"/>
      <p:bldP spid="16" grpId="0"/>
      <p:bldP spid="17" grpId="0"/>
      <p:bldP spid="18"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516331"/>
            <a:ext cx="10714182" cy="769441"/>
          </a:xfrm>
          <a:prstGeom prst="rect">
            <a:avLst/>
          </a:prstGeom>
          <a:noFill/>
        </p:spPr>
        <p:txBody>
          <a:bodyPr wrap="square" rtlCol="0">
            <a:spAutoFit/>
          </a:bodyPr>
          <a:lstStyle/>
          <a:p>
            <a:r>
              <a:rPr lang="en-GB" sz="4400" b="1" dirty="0" smtClean="0">
                <a:solidFill>
                  <a:schemeClr val="bg1">
                    <a:lumMod val="50000"/>
                  </a:schemeClr>
                </a:solidFill>
              </a:rPr>
              <a:t>  </a:t>
            </a:r>
            <a:r>
              <a:rPr lang="en-GB" sz="4400" b="1" dirty="0" smtClean="0">
                <a:solidFill>
                  <a:srgbClr val="95519E"/>
                </a:solidFill>
                <a:latin typeface="League Spartan" panose="00000800000000000000" pitchFamily="50" charset="0"/>
              </a:rPr>
              <a:t>What are they feeling?</a:t>
            </a:r>
            <a:endParaRPr lang="en-GB" sz="4400" b="1" dirty="0">
              <a:solidFill>
                <a:srgbClr val="95519E"/>
              </a:solidFill>
              <a:latin typeface="League Spartan" panose="00000800000000000000" pitchFamily="50" charset="0"/>
            </a:endParaRPr>
          </a:p>
        </p:txBody>
      </p:sp>
      <p:sp>
        <p:nvSpPr>
          <p:cNvPr id="19" name="Footer Placeholder 18"/>
          <p:cNvSpPr>
            <a:spLocks noGrp="1"/>
          </p:cNvSpPr>
          <p:nvPr>
            <p:ph type="ftr" sz="quarter" idx="11"/>
          </p:nvPr>
        </p:nvSpPr>
        <p:spPr>
          <a:xfrm>
            <a:off x="0" y="6355382"/>
            <a:ext cx="12192000" cy="365125"/>
          </a:xfrm>
        </p:spPr>
        <p:txBody>
          <a:bodyPr/>
          <a:lstStyle/>
          <a:p>
            <a:r>
              <a:rPr lang="en-GB" sz="1050" dirty="0" smtClean="0"/>
              <a:t>© PSHE Association 2018 </a:t>
            </a:r>
            <a:r>
              <a:rPr lang="en-GB" dirty="0" smtClean="0"/>
              <a:t>	 </a:t>
            </a:r>
            <a:endParaRPr lang="en-GB" dirty="0"/>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18</a:t>
            </a:fld>
            <a:endParaRPr lang="en-GB" dirty="0"/>
          </a:p>
        </p:txBody>
      </p:sp>
      <p:sp>
        <p:nvSpPr>
          <p:cNvPr id="20" name="TextBox 19"/>
          <p:cNvSpPr txBox="1"/>
          <p:nvPr/>
        </p:nvSpPr>
        <p:spPr>
          <a:xfrm>
            <a:off x="439614" y="1930676"/>
            <a:ext cx="10274568" cy="4062651"/>
          </a:xfrm>
          <a:prstGeom prst="rect">
            <a:avLst/>
          </a:prstGeom>
          <a:noFill/>
        </p:spPr>
        <p:txBody>
          <a:bodyPr wrap="square" rtlCol="0">
            <a:spAutoFit/>
          </a:bodyPr>
          <a:lstStyle/>
          <a:p>
            <a:r>
              <a:rPr lang="en-GB" sz="2400" b="1" dirty="0" smtClean="0">
                <a:latin typeface="Lato" panose="020B0604020202020204" charset="0"/>
                <a:ea typeface="Lato" panose="020B0604020202020204" charset="0"/>
                <a:cs typeface="Lato" panose="020B0604020202020204" charset="0"/>
              </a:rPr>
              <a:t>Read the characters’ stories.</a:t>
            </a:r>
          </a:p>
          <a:p>
            <a:r>
              <a:rPr lang="en-GB" sz="2400" dirty="0" smtClean="0">
                <a:latin typeface="Lato" panose="020B0604020202020204" charset="0"/>
                <a:ea typeface="Lato" panose="020B0604020202020204" charset="0"/>
                <a:cs typeface="Lato" panose="020B0604020202020204" charset="0"/>
              </a:rPr>
              <a:t>Talk about which feelings the characters are experiencing.</a:t>
            </a:r>
          </a:p>
          <a:p>
            <a:r>
              <a:rPr lang="en-GB" sz="2400" dirty="0" smtClean="0">
                <a:latin typeface="Lato" panose="020B0604020202020204" charset="0"/>
                <a:ea typeface="Lato" panose="020B0604020202020204" charset="0"/>
                <a:cs typeface="Lato" panose="020B0604020202020204" charset="0"/>
              </a:rPr>
              <a:t>Write the feelings on the sheet.</a:t>
            </a:r>
          </a:p>
          <a:p>
            <a:endParaRPr lang="en-GB" sz="2400" dirty="0">
              <a:latin typeface="Lato" panose="020B0604020202020204" charset="0"/>
              <a:ea typeface="Lato" panose="020B0604020202020204" charset="0"/>
              <a:cs typeface="Lato" panose="020B0604020202020204" charset="0"/>
            </a:endParaRPr>
          </a:p>
          <a:p>
            <a:endParaRPr lang="en-GB" sz="2400" dirty="0" smtClean="0">
              <a:latin typeface="Lato" panose="020B0604020202020204" charset="0"/>
              <a:ea typeface="Lato" panose="020B0604020202020204" charset="0"/>
              <a:cs typeface="Lato" panose="020B0604020202020204" charset="0"/>
            </a:endParaRPr>
          </a:p>
          <a:p>
            <a:r>
              <a:rPr lang="en-GB" sz="2400" b="1" dirty="0" smtClean="0">
                <a:latin typeface="Lato" panose="020B0604020202020204" charset="0"/>
                <a:ea typeface="Lato" panose="020B0604020202020204" charset="0"/>
                <a:cs typeface="Lato" panose="020B0604020202020204" charset="0"/>
              </a:rPr>
              <a:t>Talk about the stories as a class.</a:t>
            </a:r>
          </a:p>
          <a:p>
            <a:r>
              <a:rPr lang="en-GB" sz="2400" dirty="0" smtClean="0">
                <a:latin typeface="Lato" panose="020B0604020202020204" charset="0"/>
                <a:ea typeface="Lato" panose="020B0604020202020204" charset="0"/>
                <a:cs typeface="Lato" panose="020B0604020202020204" charset="0"/>
              </a:rPr>
              <a:t>Do you all agree on what the feeling was?</a:t>
            </a:r>
          </a:p>
          <a:p>
            <a:r>
              <a:rPr lang="en-GB" sz="2400" dirty="0" smtClean="0">
                <a:latin typeface="Lato" panose="020B0604020202020204" charset="0"/>
                <a:ea typeface="Lato" panose="020B0604020202020204" charset="0"/>
                <a:cs typeface="Lato" panose="020B0604020202020204" charset="0"/>
              </a:rPr>
              <a:t>Are there any other feelings that the characters might have?</a:t>
            </a:r>
          </a:p>
          <a:p>
            <a:r>
              <a:rPr lang="en-GB" sz="2400" dirty="0" smtClean="0">
                <a:latin typeface="Lato" panose="020B0604020202020204" charset="0"/>
                <a:ea typeface="Lato" panose="020B0604020202020204" charset="0"/>
                <a:cs typeface="Lato" panose="020B0604020202020204" charset="0"/>
              </a:rPr>
              <a:t>What might the character say that would give us a clue as to how they were feeling? </a:t>
            </a:r>
          </a:p>
          <a:p>
            <a:endParaRPr lang="en-GB" dirty="0"/>
          </a:p>
        </p:txBody>
      </p:sp>
      <p:pic>
        <p:nvPicPr>
          <p:cNvPr id="3074" name="Picture 2" descr="Ice, Ice Cream, Waffle, Dessert, Summer, Swe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34319" y="823685"/>
            <a:ext cx="1783556" cy="356711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39604" y="391794"/>
            <a:ext cx="638052" cy="847206"/>
          </a:xfrm>
          <a:prstGeom prst="rect">
            <a:avLst/>
          </a:prstGeom>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32302" y="478554"/>
            <a:ext cx="673685" cy="673685"/>
          </a:xfrm>
          <a:prstGeom prst="rect">
            <a:avLst/>
          </a:prstGeom>
        </p:spPr>
      </p:pic>
    </p:spTree>
    <p:extLst>
      <p:ext uri="{BB962C8B-B14F-4D97-AF65-F5344CB8AC3E}">
        <p14:creationId xmlns:p14="http://schemas.microsoft.com/office/powerpoint/2010/main" val="1056878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03693" y="559917"/>
            <a:ext cx="10714182" cy="2123658"/>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Signposting support </a:t>
            </a:r>
          </a:p>
          <a:p>
            <a:endParaRPr lang="en-GB" sz="4400" b="1" dirty="0" smtClean="0">
              <a:solidFill>
                <a:srgbClr val="95519E"/>
              </a:solidFill>
              <a:latin typeface="League Spartan" panose="00000800000000000000" pitchFamily="50" charset="0"/>
            </a:endParaRPr>
          </a:p>
          <a:p>
            <a:endParaRPr lang="en-GB" sz="4400" b="1" dirty="0">
              <a:solidFill>
                <a:srgbClr val="95519E"/>
              </a:solidFill>
              <a:latin typeface="League Spartan" panose="00000800000000000000" pitchFamily="50" charset="0"/>
            </a:endParaRPr>
          </a:p>
        </p:txBody>
      </p:sp>
      <p:sp>
        <p:nvSpPr>
          <p:cNvPr id="8" name="TextBox 7"/>
          <p:cNvSpPr txBox="1"/>
          <p:nvPr/>
        </p:nvSpPr>
        <p:spPr>
          <a:xfrm>
            <a:off x="503693" y="1719673"/>
            <a:ext cx="10701284" cy="2677656"/>
          </a:xfrm>
          <a:prstGeom prst="rect">
            <a:avLst/>
          </a:prstGeom>
          <a:noFill/>
        </p:spPr>
        <p:txBody>
          <a:bodyPr wrap="square" rtlCol="0">
            <a:spAutoFit/>
          </a:bodyPr>
          <a:lstStyle/>
          <a:p>
            <a:r>
              <a:rPr lang="en-US" sz="2800" dirty="0" smtClean="0">
                <a:latin typeface="Lato" panose="020F0502020204030203" pitchFamily="34" charset="0"/>
                <a:ea typeface="Lato" panose="020F0502020204030203" pitchFamily="34" charset="0"/>
                <a:cs typeface="Lato" panose="020F0502020204030203" pitchFamily="34" charset="0"/>
              </a:rPr>
              <a:t>Which of the characters might need help with their feelings?</a:t>
            </a:r>
          </a:p>
          <a:p>
            <a:endParaRPr lang="en-US" sz="2800" dirty="0" smtClean="0">
              <a:latin typeface="Lato" panose="020F0502020204030203" pitchFamily="34" charset="0"/>
              <a:ea typeface="Lato" panose="020F0502020204030203" pitchFamily="34" charset="0"/>
              <a:cs typeface="Lato" panose="020F0502020204030203" pitchFamily="34" charset="0"/>
            </a:endParaRPr>
          </a:p>
          <a:p>
            <a:r>
              <a:rPr lang="en-US" sz="2800" dirty="0" smtClean="0">
                <a:latin typeface="Lato" panose="020F0502020204030203" pitchFamily="34" charset="0"/>
                <a:ea typeface="Lato" panose="020F0502020204030203" pitchFamily="34" charset="0"/>
                <a:cs typeface="Lato" panose="020F0502020204030203" pitchFamily="34" charset="0"/>
              </a:rPr>
              <a:t>Read the </a:t>
            </a:r>
            <a:r>
              <a:rPr lang="en-US" sz="2800" i="1" dirty="0" smtClean="0">
                <a:latin typeface="Lato" panose="020F0502020204030203" pitchFamily="34" charset="0"/>
                <a:ea typeface="Lato" panose="020F0502020204030203" pitchFamily="34" charset="0"/>
                <a:cs typeface="Lato" panose="020F0502020204030203" pitchFamily="34" charset="0"/>
              </a:rPr>
              <a:t>help cards </a:t>
            </a:r>
            <a:r>
              <a:rPr lang="en-US" sz="2800" dirty="0" smtClean="0">
                <a:latin typeface="Lato" panose="020F0502020204030203" pitchFamily="34" charset="0"/>
                <a:ea typeface="Lato" panose="020F0502020204030203" pitchFamily="34" charset="0"/>
                <a:cs typeface="Lato" panose="020F0502020204030203" pitchFamily="34" charset="0"/>
              </a:rPr>
              <a:t>and decide which of the suggestions is best for helping the characters.</a:t>
            </a:r>
          </a:p>
          <a:p>
            <a:endParaRPr lang="en-US" sz="2800" i="1" dirty="0">
              <a:latin typeface="Lato" panose="020F0502020204030203" pitchFamily="34" charset="0"/>
              <a:ea typeface="Lato" panose="020F0502020204030203" pitchFamily="34" charset="0"/>
              <a:cs typeface="Lato" panose="020F0502020204030203" pitchFamily="34" charset="0"/>
            </a:endParaRPr>
          </a:p>
          <a:p>
            <a:r>
              <a:rPr lang="en-US" sz="2800" dirty="0" smtClean="0">
                <a:latin typeface="Lato" panose="020F0502020204030203" pitchFamily="34" charset="0"/>
                <a:ea typeface="Lato" panose="020F0502020204030203" pitchFamily="34" charset="0"/>
                <a:cs typeface="Lato" panose="020F0502020204030203" pitchFamily="34" charset="0"/>
              </a:rPr>
              <a:t>Put the cards in order of most useful to least useful.</a:t>
            </a:r>
          </a:p>
        </p:txBody>
      </p:sp>
      <p:sp>
        <p:nvSpPr>
          <p:cNvPr id="6" name="Footer Placeholder 5"/>
          <p:cNvSpPr>
            <a:spLocks noGrp="1"/>
          </p:cNvSpPr>
          <p:nvPr>
            <p:ph type="ftr" sz="quarter" idx="11"/>
          </p:nvPr>
        </p:nvSpPr>
        <p:spPr>
          <a:xfrm>
            <a:off x="0" y="6446879"/>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19</a:t>
            </a:fld>
            <a:endParaRPr lang="en-GB" dirty="0"/>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56975" y="4660978"/>
            <a:ext cx="2898105" cy="2001503"/>
          </a:xfrm>
          <a:prstGeom prst="rect">
            <a:avLst/>
          </a:prstGeom>
        </p:spPr>
      </p:pic>
    </p:spTree>
    <p:extLst>
      <p:ext uri="{BB962C8B-B14F-4D97-AF65-F5344CB8AC3E}">
        <p14:creationId xmlns:p14="http://schemas.microsoft.com/office/powerpoint/2010/main" val="3046328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03693" y="652138"/>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We all have feelings</a:t>
            </a:r>
            <a:endParaRPr lang="en-GB" sz="4400" b="1" dirty="0">
              <a:solidFill>
                <a:srgbClr val="95519E"/>
              </a:solidFill>
              <a:latin typeface="League Spartan" panose="00000800000000000000" pitchFamily="50" charset="0"/>
            </a:endParaRPr>
          </a:p>
        </p:txBody>
      </p:sp>
      <p:sp>
        <p:nvSpPr>
          <p:cNvPr id="8" name="TextBox 7"/>
          <p:cNvSpPr txBox="1"/>
          <p:nvPr/>
        </p:nvSpPr>
        <p:spPr>
          <a:xfrm>
            <a:off x="637011" y="1887731"/>
            <a:ext cx="10012615" cy="4524315"/>
          </a:xfrm>
          <a:prstGeom prst="rect">
            <a:avLst/>
          </a:prstGeom>
          <a:noFill/>
        </p:spPr>
        <p:txBody>
          <a:bodyPr wrap="square" rtlCol="0">
            <a:spAutoFit/>
          </a:bodyPr>
          <a:lstStyle/>
          <a:p>
            <a:r>
              <a:rPr lang="en-US" sz="2800" dirty="0" smtClean="0">
                <a:latin typeface="League Spartan" panose="00000800000000000000" pitchFamily="50" charset="0"/>
              </a:rPr>
              <a:t>Go back to the  ‘What’s our starting point?’ activity</a:t>
            </a:r>
          </a:p>
          <a:p>
            <a:endParaRPr lang="en-US" sz="1600" dirty="0" smtClean="0"/>
          </a:p>
          <a:p>
            <a:endParaRPr lang="en-US" sz="1600" dirty="0" smtClean="0"/>
          </a:p>
          <a:p>
            <a:r>
              <a:rPr lang="en-US" sz="2400" dirty="0" smtClean="0">
                <a:latin typeface="Lato" panose="020F0502020204030203" pitchFamily="34" charset="0"/>
                <a:ea typeface="Lato" panose="020F0502020204030203" pitchFamily="34" charset="0"/>
                <a:cs typeface="Lato" panose="020F0502020204030203" pitchFamily="34" charset="0"/>
              </a:rPr>
              <a:t>Do you remember that Maz wanted to find out about feelings?</a:t>
            </a:r>
          </a:p>
          <a:p>
            <a:endParaRPr lang="en-US" sz="2400" dirty="0">
              <a:latin typeface="Lato" panose="020F0502020204030203" pitchFamily="34" charset="0"/>
              <a:ea typeface="Lato" panose="020F0502020204030203" pitchFamily="34" charset="0"/>
              <a:cs typeface="Lato" panose="020F0502020204030203" pitchFamily="34" charset="0"/>
            </a:endParaRPr>
          </a:p>
          <a:p>
            <a:pPr lvl="1">
              <a:lnSpc>
                <a:spcPct val="150000"/>
              </a:lnSpc>
            </a:pPr>
            <a:r>
              <a:rPr lang="en-US" sz="2400" dirty="0" smtClean="0">
                <a:latin typeface="Lato Light" panose="020F0502020204030203" pitchFamily="34" charset="0"/>
                <a:ea typeface="Lato Light" panose="020F0502020204030203" pitchFamily="34" charset="0"/>
                <a:cs typeface="Lato Light" panose="020F0502020204030203" pitchFamily="34" charset="0"/>
              </a:rPr>
              <a:t>Is there anything else that you would like to tell Maz?</a:t>
            </a:r>
          </a:p>
          <a:p>
            <a:pPr lvl="1">
              <a:lnSpc>
                <a:spcPct val="150000"/>
              </a:lnSpc>
            </a:pPr>
            <a:r>
              <a:rPr lang="en-US" sz="2400" dirty="0" smtClean="0">
                <a:latin typeface="Lato Light" panose="020F0502020204030203" pitchFamily="34" charset="0"/>
                <a:ea typeface="Lato Light" panose="020F0502020204030203" pitchFamily="34" charset="0"/>
                <a:cs typeface="Lato Light" panose="020F0502020204030203" pitchFamily="34" charset="0"/>
              </a:rPr>
              <a:t>Is there anything you would like to add?</a:t>
            </a:r>
          </a:p>
          <a:p>
            <a:pPr lvl="1">
              <a:lnSpc>
                <a:spcPct val="150000"/>
              </a:lnSpc>
            </a:pPr>
            <a:r>
              <a:rPr lang="en-US" sz="2400" dirty="0" smtClean="0">
                <a:latin typeface="Lato Light" panose="020F0502020204030203" pitchFamily="34" charset="0"/>
                <a:ea typeface="Lato Light" panose="020F0502020204030203" pitchFamily="34" charset="0"/>
                <a:cs typeface="Lato Light" panose="020F0502020204030203" pitchFamily="34" charset="0"/>
              </a:rPr>
              <a:t>Is there anything that you would like to change?</a:t>
            </a:r>
          </a:p>
          <a:p>
            <a:endParaRPr lang="en-US" sz="2400" dirty="0">
              <a:latin typeface="Lato" panose="020F0502020204030203" pitchFamily="34" charset="0"/>
              <a:ea typeface="Lato" panose="020F0502020204030203" pitchFamily="34" charset="0"/>
              <a:cs typeface="Lato" panose="020F0502020204030203" pitchFamily="34" charset="0"/>
            </a:endParaRPr>
          </a:p>
          <a:p>
            <a:endParaRPr lang="en-US" sz="2400" dirty="0">
              <a:latin typeface="Lato" panose="020F0502020204030203" pitchFamily="34" charset="0"/>
              <a:ea typeface="Lato" panose="020F0502020204030203" pitchFamily="34" charset="0"/>
              <a:cs typeface="Lato" panose="020F0502020204030203" pitchFamily="34" charset="0"/>
            </a:endParaRPr>
          </a:p>
          <a:p>
            <a:endParaRPr lang="en-US" sz="2400" dirty="0" smtClean="0">
              <a:latin typeface="Lato" panose="020F0502020204030203" pitchFamily="34" charset="0"/>
              <a:ea typeface="Lato" panose="020F0502020204030203" pitchFamily="34" charset="0"/>
              <a:cs typeface="Lato" panose="020F0502020204030203" pitchFamily="34" charset="0"/>
            </a:endParaRPr>
          </a:p>
        </p:txBody>
      </p:sp>
      <p:sp>
        <p:nvSpPr>
          <p:cNvPr id="5" name="Footer Placeholder 4"/>
          <p:cNvSpPr>
            <a:spLocks noGrp="1"/>
          </p:cNvSpPr>
          <p:nvPr>
            <p:ph type="ftr" sz="quarter" idx="11"/>
          </p:nvPr>
        </p:nvSpPr>
        <p:spPr>
          <a:xfrm>
            <a:off x="0" y="6416534"/>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20</a:t>
            </a:fld>
            <a:endParaRPr lang="en-GB" dirty="0"/>
          </a:p>
        </p:txBody>
      </p:sp>
      <p:pic>
        <p:nvPicPr>
          <p:cNvPr id="4" name="Picture 3"/>
          <p:cNvPicPr>
            <a:picLocks noChangeAspect="1"/>
          </p:cNvPicPr>
          <p:nvPr/>
        </p:nvPicPr>
        <p:blipFill>
          <a:blip r:embed="rId3"/>
          <a:stretch>
            <a:fillRect/>
          </a:stretch>
        </p:blipFill>
        <p:spPr>
          <a:xfrm>
            <a:off x="8725362" y="2807635"/>
            <a:ext cx="2695451" cy="3606655"/>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56441" y="115123"/>
            <a:ext cx="1961434" cy="2013341"/>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4086" y="3731819"/>
            <a:ext cx="1085850" cy="1085850"/>
          </a:xfrm>
          <a:prstGeom prst="rect">
            <a:avLst/>
          </a:prstGeom>
        </p:spPr>
      </p:pic>
    </p:spTree>
    <p:extLst>
      <p:ext uri="{BB962C8B-B14F-4D97-AF65-F5344CB8AC3E}">
        <p14:creationId xmlns:p14="http://schemas.microsoft.com/office/powerpoint/2010/main" val="25750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38909" y="687185"/>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More activities</a:t>
            </a:r>
            <a:endParaRPr lang="en-GB" sz="4400" b="1" dirty="0">
              <a:solidFill>
                <a:srgbClr val="95519E"/>
              </a:solidFill>
              <a:latin typeface="League Spartan" panose="00000800000000000000" pitchFamily="50" charset="0"/>
            </a:endParaRPr>
          </a:p>
        </p:txBody>
      </p:sp>
      <p:sp>
        <p:nvSpPr>
          <p:cNvPr id="10" name="TextBox 9"/>
          <p:cNvSpPr txBox="1"/>
          <p:nvPr/>
        </p:nvSpPr>
        <p:spPr>
          <a:xfrm>
            <a:off x="6770981" y="942194"/>
            <a:ext cx="4980247" cy="2308324"/>
          </a:xfrm>
          <a:prstGeom prst="rect">
            <a:avLst/>
          </a:prstGeom>
          <a:noFill/>
        </p:spPr>
        <p:txBody>
          <a:bodyPr wrap="square" rtlCol="0">
            <a:spAutoFit/>
          </a:bodyPr>
          <a:lstStyle/>
          <a:p>
            <a:endParaRPr lang="en-US" sz="2400" dirty="0" smtClean="0"/>
          </a:p>
          <a:p>
            <a:endParaRPr lang="en-US" sz="2400" dirty="0">
              <a:solidFill>
                <a:schemeClr val="bg1">
                  <a:lumMod val="50000"/>
                </a:schemeClr>
              </a:solidFill>
            </a:endParaRPr>
          </a:p>
          <a:p>
            <a:endParaRPr lang="en-US" sz="2400" dirty="0" smtClean="0">
              <a:solidFill>
                <a:schemeClr val="bg1">
                  <a:lumMod val="50000"/>
                </a:schemeClr>
              </a:solidFill>
            </a:endParaRPr>
          </a:p>
          <a:p>
            <a:endParaRPr lang="en-US" sz="2400" dirty="0">
              <a:solidFill>
                <a:schemeClr val="bg1">
                  <a:lumMod val="50000"/>
                </a:schemeClr>
              </a:solidFill>
            </a:endParaRPr>
          </a:p>
          <a:p>
            <a:endParaRPr lang="en-US" sz="2400" dirty="0" smtClean="0">
              <a:solidFill>
                <a:schemeClr val="bg1">
                  <a:lumMod val="50000"/>
                </a:schemeClr>
              </a:solidFill>
            </a:endParaRPr>
          </a:p>
          <a:p>
            <a:endParaRPr lang="en-US" sz="2400" dirty="0">
              <a:solidFill>
                <a:schemeClr val="bg1">
                  <a:lumMod val="50000"/>
                </a:schemeClr>
              </a:solidFill>
            </a:endParaRPr>
          </a:p>
        </p:txBody>
      </p:sp>
      <p:sp>
        <p:nvSpPr>
          <p:cNvPr id="5" name="Footer Placeholder 4"/>
          <p:cNvSpPr>
            <a:spLocks noGrp="1"/>
          </p:cNvSpPr>
          <p:nvPr>
            <p:ph type="ftr" sz="quarter" idx="11"/>
          </p:nvPr>
        </p:nvSpPr>
        <p:spPr>
          <a:xfrm>
            <a:off x="0" y="6380093"/>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21</a:t>
            </a:fld>
            <a:endParaRPr lang="en-GB" dirty="0"/>
          </a:p>
        </p:txBody>
      </p:sp>
      <p:sp>
        <p:nvSpPr>
          <p:cNvPr id="4" name="Rectangle 3"/>
          <p:cNvSpPr/>
          <p:nvPr/>
        </p:nvSpPr>
        <p:spPr>
          <a:xfrm>
            <a:off x="813749" y="2098082"/>
            <a:ext cx="5174675" cy="2554545"/>
          </a:xfrm>
          <a:prstGeom prst="rect">
            <a:avLst/>
          </a:prstGeom>
        </p:spPr>
        <p:txBody>
          <a:bodyPr wrap="square">
            <a:spAutoFit/>
          </a:bodyPr>
          <a:lstStyle/>
          <a:p>
            <a:r>
              <a:rPr lang="en-GB" sz="3200" dirty="0">
                <a:latin typeface="Lato" panose="020B0604020202020204" charset="0"/>
                <a:ea typeface="Lato" panose="020B0604020202020204" charset="0"/>
                <a:cs typeface="Lato" panose="020B0604020202020204" charset="0"/>
              </a:rPr>
              <a:t>Using Resource 3</a:t>
            </a:r>
            <a:r>
              <a:rPr lang="en-GB" sz="3200" i="1" dirty="0">
                <a:latin typeface="Lato" panose="020B0604020202020204" charset="0"/>
                <a:ea typeface="Lato" panose="020B0604020202020204" charset="0"/>
                <a:cs typeface="Lato" panose="020B0604020202020204" charset="0"/>
              </a:rPr>
              <a:t>: Feelings scenarios,</a:t>
            </a:r>
            <a:r>
              <a:rPr lang="en-GB" sz="3200" dirty="0">
                <a:latin typeface="Lato" panose="020B0604020202020204" charset="0"/>
                <a:ea typeface="Lato" panose="020B0604020202020204" charset="0"/>
                <a:cs typeface="Lato" panose="020B0604020202020204" charset="0"/>
              </a:rPr>
              <a:t> pupils identify what the characters might say that would </a:t>
            </a:r>
            <a:r>
              <a:rPr lang="en-GB" sz="3200" dirty="0" smtClean="0">
                <a:latin typeface="Lato" panose="020B0604020202020204" charset="0"/>
                <a:ea typeface="Lato" panose="020B0604020202020204" charset="0"/>
                <a:cs typeface="Lato" panose="020B0604020202020204" charset="0"/>
              </a:rPr>
              <a:t>give </a:t>
            </a:r>
            <a:r>
              <a:rPr lang="en-GB" sz="3200" dirty="0">
                <a:latin typeface="Lato" panose="020B0604020202020204" charset="0"/>
                <a:ea typeface="Lato" panose="020B0604020202020204" charset="0"/>
                <a:cs typeface="Lato" panose="020B0604020202020204" charset="0"/>
              </a:rPr>
              <a:t>a clue about how they feeling?</a:t>
            </a:r>
          </a:p>
        </p:txBody>
      </p:sp>
      <p:pic>
        <p:nvPicPr>
          <p:cNvPr id="4098" name="Picture 2" descr="Person, User, Talk, Comment, Discuss, Speak"/>
          <p:cNvPicPr>
            <a:picLocks noChangeAspect="1" noChangeArrowheads="1"/>
          </p:cNvPicPr>
          <p:nvPr/>
        </p:nvPicPr>
        <p:blipFill rotWithShape="1">
          <a:blip r:embed="rId3">
            <a:extLst>
              <a:ext uri="{28A0092B-C50C-407E-A947-70E740481C1C}">
                <a14:useLocalDpi xmlns:a14="http://schemas.microsoft.com/office/drawing/2010/main" val="0"/>
              </a:ext>
            </a:extLst>
          </a:blip>
          <a:srcRect l="11922" t="6417" r="12000" b="6785"/>
          <a:stretch/>
        </p:blipFill>
        <p:spPr bwMode="auto">
          <a:xfrm>
            <a:off x="6770981" y="1363399"/>
            <a:ext cx="3257216" cy="3716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063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nodePh="1">
                                  <p:stCondLst>
                                    <p:cond delay="0"/>
                                  </p:stCondLst>
                                  <p:endCondLst>
                                    <p:cond evt="begin" delay="0">
                                      <p:tn val="5"/>
                                    </p:cond>
                                  </p:end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3734</TotalTime>
  <Words>2152</Words>
  <Application>Microsoft Office PowerPoint</Application>
  <PresentationFormat>Widescreen</PresentationFormat>
  <Paragraphs>319</Paragraphs>
  <Slides>21</Slides>
  <Notes>21</Notes>
  <HiddenSlides>9</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21</vt:i4>
      </vt:variant>
    </vt:vector>
  </HeadingPairs>
  <TitlesOfParts>
    <vt:vector size="33" baseType="lpstr">
      <vt:lpstr>League Spartan</vt:lpstr>
      <vt:lpstr>Gill Sans MT</vt:lpstr>
      <vt:lpstr>Open Sans Light</vt:lpstr>
      <vt:lpstr>Lato Light</vt:lpstr>
      <vt:lpstr>Arial</vt:lpstr>
      <vt:lpstr>Lato</vt:lpstr>
      <vt:lpstr>Lucida Console</vt:lpstr>
      <vt:lpstr>Open Sans Extrabold</vt:lpstr>
      <vt:lpstr>Calibri Light</vt:lpstr>
      <vt:lpstr>Times New Roman</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Recognising feelings</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Martin</dc:creator>
  <cp:lastModifiedBy>Laura Greaves</cp:lastModifiedBy>
  <cp:revision>261</cp:revision>
  <dcterms:created xsi:type="dcterms:W3CDTF">2018-11-29T11:01:12Z</dcterms:created>
  <dcterms:modified xsi:type="dcterms:W3CDTF">2020-12-22T16:57:00Z</dcterms:modified>
</cp:coreProperties>
</file>