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 id="2147483674" r:id="rId3"/>
    <p:sldMasterId id="2147483688" r:id="rId4"/>
    <p:sldMasterId id="2147483742" r:id="rId5"/>
  </p:sldMasterIdLst>
  <p:notesMasterIdLst>
    <p:notesMasterId r:id="rId23"/>
  </p:notesMasterIdLst>
  <p:sldIdLst>
    <p:sldId id="257" r:id="rId6"/>
    <p:sldId id="278" r:id="rId7"/>
    <p:sldId id="280" r:id="rId8"/>
    <p:sldId id="261" r:id="rId9"/>
    <p:sldId id="259" r:id="rId10"/>
    <p:sldId id="282" r:id="rId11"/>
    <p:sldId id="270" r:id="rId12"/>
    <p:sldId id="283" r:id="rId13"/>
    <p:sldId id="264" r:id="rId14"/>
    <p:sldId id="265" r:id="rId15"/>
    <p:sldId id="289" r:id="rId16"/>
    <p:sldId id="272" r:id="rId17"/>
    <p:sldId id="284" r:id="rId18"/>
    <p:sldId id="290" r:id="rId19"/>
    <p:sldId id="291" r:id="rId20"/>
    <p:sldId id="268" r:id="rId21"/>
    <p:sldId id="288" r:id="rId22"/>
  </p:sldIdLst>
  <p:sldSz cx="12192000" cy="6858000"/>
  <p:notesSz cx="6858000" cy="9144000"/>
  <p:embeddedFontLs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Open Sans Light" panose="020B0306030504020204" pitchFamily="34" charset="0"/>
      <p:regular r:id="rId30"/>
      <p:italic r:id="rId31"/>
    </p:embeddedFont>
    <p:embeddedFont>
      <p:font typeface="League Spartan" panose="00000800000000000000" pitchFamily="50" charset="0"/>
      <p:bold r:id="rId32"/>
    </p:embeddedFont>
    <p:embeddedFont>
      <p:font typeface="Gill Sans MT" panose="020B0502020104020203" pitchFamily="34" charset="0"/>
      <p:regular r:id="rId33"/>
      <p:bold r:id="rId34"/>
      <p:italic r:id="rId35"/>
      <p:boldItalic r:id="rId36"/>
    </p:embeddedFont>
    <p:embeddedFont>
      <p:font typeface="Open Sans Extrabold" panose="020B0906030804020204" pitchFamily="34" charset="0"/>
      <p:bold r:id="rId37"/>
      <p:boldItalic r:id="rId38"/>
    </p:embeddedFont>
    <p:embeddedFont>
      <p:font typeface="Lucida Console" panose="020B0609040504020204" pitchFamily="49" charset="0"/>
      <p:regular r:id="rId39"/>
    </p:embeddedFont>
    <p:embeddedFont>
      <p:font typeface="Lato" panose="020F0502020204030203" pitchFamily="34" charset="0"/>
      <p:regular r:id="rId40"/>
      <p:bold r:id="rId41"/>
      <p:italic r:id="rId42"/>
      <p:boldItalic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59"/>
            <p14:sldId id="282"/>
            <p14:sldId id="270"/>
          </p14:sldIdLst>
        </p14:section>
        <p14:section name="Pupil facing slides" id="{6426DDC9-3476-4499-A402-C5047D3C9974}">
          <p14:sldIdLst>
            <p14:sldId id="283"/>
            <p14:sldId id="264"/>
            <p14:sldId id="265"/>
            <p14:sldId id="289"/>
            <p14:sldId id="272"/>
            <p14:sldId id="284"/>
            <p14:sldId id="290"/>
            <p14:sldId id="291"/>
            <p14:sldId id="268"/>
            <p14:sldId id="28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4" clrIdx="1"/>
  <p:cmAuthor id="3" name="Jenny Barksfield" initials="JB" lastIdx="8" clrIdx="2">
    <p:extLst/>
  </p:cmAuthor>
  <p:cmAuthor id="4" name="Jenny Fox" initials="JF" lastIdx="6" clrIdx="3">
    <p:extLst/>
  </p:cmAuthor>
  <p:cmAuthor id="5" name="Bethan Miller" initials="BM" lastIdx="2" clrIdx="4">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91" d="100"/>
          <a:sy n="91" d="100"/>
        </p:scale>
        <p:origin x="135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4"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a:t>Explain to the class that you want them to think about all the different groups that a child of their age might belong to both in school and at home or in the wider community. Working in small groups, ask pupils to jot down on post-it notes the different groups they think of, without further prompting. Ask a representative from one group to bring up their post its. Read out the groups they have thought of whilst placing them on the class whiteboard or flipchart. Go round the rest of the groups asking them only to add names of groups that haven’t yet been mentioned.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a:t>Add in any important groups that are missing from their list (ideas might include friendship groups in school, school clubs, clubs they belong to outside of school, places of worship, community centres where they attend events, local library or recreation centre.)</a:t>
            </a: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a:t>Using Resource 1: Belonging ask pupils to write down all the words they can think of to describe how it might feel for someone to be part of a group.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a:t>The purpose of this activity is to enable you to find out pupils’ existing understanding of the concept of ‘belonging’. Pupils should work individually. Whilst they are working, do not prompt them in any way. Circulate around the class, noting any responses and any misconceptions that need addressing through the lesson. Pupils will return to this activity at the end of the lesson to assess their learning.</a:t>
            </a:r>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2628650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explaining that this lesson will </a:t>
            </a:r>
            <a:r>
              <a:rPr kumimoji="0" lang="en-GB" sz="1200" b="0" i="0" u="none" strike="noStrike" kern="1200" cap="none" spc="0" normalizeH="0" baseline="0" noProof="0" dirty="0">
                <a:ln>
                  <a:noFill/>
                </a:ln>
                <a:solidFill>
                  <a:prstClr val="black"/>
                </a:solidFill>
                <a:effectLst/>
                <a:uLnTx/>
                <a:uFillTx/>
                <a:latin typeface="+mn-lt"/>
                <a:ea typeface="+mn-ea"/>
                <a:cs typeface="+mn-cs"/>
              </a:rPr>
              <a:t>explore the importance of feeling that we belong</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a:t>
            </a:r>
            <a:r>
              <a:rPr lang="en-GB" sz="1200" b="1" kern="1200" baseline="0" dirty="0">
                <a:solidFill>
                  <a:schemeClr val="tx1"/>
                </a:solidFill>
                <a:effectLst/>
                <a:latin typeface="+mn-lt"/>
                <a:ea typeface="+mn-ea"/>
                <a:cs typeface="+mn-cs"/>
              </a:rPr>
              <a:t> – 10 mins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Working in small groups, ask pupils to go through the list of groups from the baseline activity and identify the specific groups they feel they belong to.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Take quick feedback on anything interesting about different types of groups they belong to. Discuss with the class what it is that they do in their respective groups which helps them feel they belong. For example, do they wear a uniform, do they shake hands or hug, do they communicate in a certain way?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Use Resource 2: </a:t>
            </a:r>
            <a:r>
              <a:rPr lang="en-GB" sz="1200" i="1" kern="1200" dirty="0">
                <a:solidFill>
                  <a:schemeClr val="tx1"/>
                </a:solidFill>
                <a:effectLst/>
                <a:latin typeface="+mn-lt"/>
                <a:ea typeface="+mn-ea"/>
                <a:cs typeface="+mn-cs"/>
              </a:rPr>
              <a:t>Groups I belong to </a:t>
            </a:r>
            <a:r>
              <a:rPr lang="en-GB" sz="1200" i="0" kern="1200" dirty="0" err="1">
                <a:solidFill>
                  <a:schemeClr val="tx1"/>
                </a:solidFill>
                <a:effectLst/>
                <a:latin typeface="+mn-lt"/>
                <a:ea typeface="+mn-ea"/>
                <a:cs typeface="+mn-cs"/>
              </a:rPr>
              <a:t>to</a:t>
            </a:r>
            <a:r>
              <a:rPr lang="en-GB" sz="1200" i="0"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record their ideas. Challenge them to think about how some of the different groups they belong to might be linked or connected (e.g. being friends with someone in school who also attends the same after-school club, having a class mate who also attends the same place of worship).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 note: </a:t>
            </a:r>
            <a:r>
              <a:rPr lang="en-GB" sz="1200" kern="1200" dirty="0">
                <a:solidFill>
                  <a:schemeClr val="tx1"/>
                </a:solidFill>
                <a:effectLst/>
                <a:latin typeface="+mn-lt"/>
                <a:ea typeface="+mn-ea"/>
                <a:cs typeface="+mn-cs"/>
              </a:rPr>
              <a:t>It is possible that a pupil might refer to a gang they belong to either in their written work or during class feedback. This is a safeguarding issue and would need to be followed up after the lesson in line with the school’s safeguarding protocols.</a:t>
            </a:r>
          </a:p>
          <a:p>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13</a:t>
            </a:fld>
            <a:endParaRPr lang="en-GB" dirty="0">
              <a:solidFill>
                <a:prstClr val="black"/>
              </a:solidFill>
            </a:endParaRPr>
          </a:p>
        </p:txBody>
      </p:sp>
    </p:spTree>
    <p:extLst>
      <p:ext uri="{BB962C8B-B14F-4D97-AF65-F5344CB8AC3E}">
        <p14:creationId xmlns:p14="http://schemas.microsoft.com/office/powerpoint/2010/main" val="29302015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15 mins</a:t>
            </a:r>
          </a:p>
          <a:p>
            <a:r>
              <a:rPr lang="en-GB" dirty="0"/>
              <a:t>Explain to the class that they are going to hear a story about someone who wanted to join different groups but was made to feel they didn’t belong. Read the story of </a:t>
            </a:r>
            <a:r>
              <a:rPr lang="en-GB" dirty="0" err="1"/>
              <a:t>Beegu</a:t>
            </a:r>
            <a:r>
              <a:rPr lang="en-GB" dirty="0"/>
              <a:t> by Alexis Deacon. </a:t>
            </a:r>
          </a:p>
          <a:p>
            <a:endParaRPr lang="en-GB" dirty="0"/>
          </a:p>
          <a:p>
            <a:r>
              <a:rPr lang="en-GB" b="1" dirty="0"/>
              <a:t>Teacher note: </a:t>
            </a:r>
            <a:r>
              <a:rPr lang="en-GB" dirty="0" err="1"/>
              <a:t>Beegu</a:t>
            </a:r>
            <a:r>
              <a:rPr lang="en-GB" dirty="0"/>
              <a:t> is an alien so remind the class that aliens aren’t real but in this case </a:t>
            </a:r>
            <a:r>
              <a:rPr lang="en-GB" dirty="0" err="1"/>
              <a:t>Beegu’s</a:t>
            </a:r>
            <a:r>
              <a:rPr lang="en-GB" dirty="0"/>
              <a:t> story helps us to talk about how we treat people who are new to our groups.</a:t>
            </a:r>
          </a:p>
          <a:p>
            <a:endParaRPr lang="en-GB" dirty="0"/>
          </a:p>
          <a:p>
            <a:r>
              <a:rPr lang="en-GB" dirty="0"/>
              <a:t>Ask pupils to think about all the things that happened to </a:t>
            </a:r>
            <a:r>
              <a:rPr lang="en-GB" dirty="0" err="1"/>
              <a:t>Beegu</a:t>
            </a:r>
            <a:r>
              <a:rPr lang="en-GB" dirty="0"/>
              <a:t>. </a:t>
            </a:r>
          </a:p>
          <a:p>
            <a:r>
              <a:rPr lang="en-GB" dirty="0"/>
              <a:t>How was </a:t>
            </a:r>
            <a:r>
              <a:rPr lang="en-GB" dirty="0" err="1"/>
              <a:t>Beegu</a:t>
            </a:r>
            <a:r>
              <a:rPr lang="en-GB" dirty="0"/>
              <a:t> made to feel unwelcome by the different groups?  Invite pupils to share and feedback their ideas on why they think </a:t>
            </a:r>
            <a:r>
              <a:rPr lang="en-GB" dirty="0" err="1"/>
              <a:t>Beegu</a:t>
            </a:r>
            <a:r>
              <a:rPr lang="en-GB" dirty="0"/>
              <a:t> was excluded.   </a:t>
            </a:r>
          </a:p>
          <a:p>
            <a:r>
              <a:rPr lang="en-GB" i="1" dirty="0"/>
              <a:t>• How do they think </a:t>
            </a:r>
            <a:r>
              <a:rPr lang="en-GB" i="1" dirty="0" err="1"/>
              <a:t>Beegu</a:t>
            </a:r>
            <a:r>
              <a:rPr lang="en-GB" i="1" dirty="0"/>
              <a:t> felt each time she was excluded from a group?  </a:t>
            </a:r>
          </a:p>
          <a:p>
            <a:r>
              <a:rPr lang="en-GB" i="1" dirty="0"/>
              <a:t>• What thoughts might have been going through </a:t>
            </a:r>
            <a:r>
              <a:rPr lang="en-GB" i="1" dirty="0" err="1"/>
              <a:t>Beegu’s</a:t>
            </a:r>
            <a:r>
              <a:rPr lang="en-GB" i="1" dirty="0"/>
              <a:t> mind each time?  </a:t>
            </a:r>
          </a:p>
          <a:p>
            <a:r>
              <a:rPr lang="en-GB" i="1" dirty="0"/>
              <a:t>• Which group did make </a:t>
            </a:r>
            <a:r>
              <a:rPr lang="en-GB" i="1" dirty="0" err="1"/>
              <a:t>Beegu</a:t>
            </a:r>
            <a:r>
              <a:rPr lang="en-GB" i="1" dirty="0"/>
              <a:t> feel welcome? </a:t>
            </a:r>
          </a:p>
          <a:p>
            <a:r>
              <a:rPr lang="en-GB" i="1" dirty="0"/>
              <a:t>• How did they do this?  </a:t>
            </a:r>
          </a:p>
          <a:p>
            <a:r>
              <a:rPr lang="en-GB" i="1" dirty="0"/>
              <a:t>• What could the other groups have done instead so that </a:t>
            </a:r>
            <a:r>
              <a:rPr lang="en-GB" i="1" dirty="0" err="1"/>
              <a:t>Beegu</a:t>
            </a:r>
            <a:r>
              <a:rPr lang="en-GB" i="1" dirty="0"/>
              <a:t> felt welcome and included?  </a:t>
            </a:r>
          </a:p>
          <a:p>
            <a:endParaRPr lang="en-GB" dirty="0"/>
          </a:p>
          <a:p>
            <a:r>
              <a:rPr lang="en-GB" dirty="0"/>
              <a:t>Record some of their ideas and opinions on the class flipchart or whiteboard.</a:t>
            </a:r>
          </a:p>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1886158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10 mins</a:t>
            </a:r>
          </a:p>
          <a:p>
            <a:r>
              <a:rPr lang="en-GB" dirty="0"/>
              <a:t>Ask the class to imagine that they are </a:t>
            </a:r>
            <a:r>
              <a:rPr lang="en-GB" dirty="0" err="1"/>
              <a:t>Beegu</a:t>
            </a:r>
            <a:r>
              <a:rPr lang="en-GB" dirty="0"/>
              <a:t>. Using Resource 3: Message from </a:t>
            </a:r>
            <a:r>
              <a:rPr lang="en-GB" dirty="0" err="1"/>
              <a:t>Beegu</a:t>
            </a:r>
            <a:r>
              <a:rPr lang="en-GB" dirty="0"/>
              <a:t> write a message to the ‘small ones’ explaining how they helped to make you feel included and why they made you feel hopeful.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Remind pupils of who they can talk to in school if they or someone they know is feeling like they don’t belong in any of their groups.</a:t>
            </a:r>
          </a:p>
          <a:p>
            <a:endParaRPr lang="en-GB" dirty="0"/>
          </a:p>
          <a:p>
            <a:r>
              <a:rPr lang="en-GB" b="1" dirty="0"/>
              <a:t>Teacher’s note: </a:t>
            </a:r>
            <a:r>
              <a:rPr lang="en-GB" dirty="0" err="1"/>
              <a:t>Beegu</a:t>
            </a:r>
            <a:r>
              <a:rPr lang="en-GB" dirty="0"/>
              <a:t> is an alien so remind the class that aliens aren’t real but in this case </a:t>
            </a:r>
            <a:r>
              <a:rPr lang="en-GB" dirty="0" err="1"/>
              <a:t>Beegu’s</a:t>
            </a:r>
            <a:r>
              <a:rPr lang="en-GB" dirty="0"/>
              <a:t> story helps us to talk about how we treat people who are new to our groups.</a:t>
            </a:r>
          </a:p>
          <a:p>
            <a:endParaRPr lang="en-GB" dirty="0"/>
          </a:p>
          <a:p>
            <a:r>
              <a:rPr lang="en-GB" b="1" dirty="0"/>
              <a:t>Support: </a:t>
            </a:r>
            <a:r>
              <a:rPr lang="en-GB" b="0" dirty="0"/>
              <a:t>Pupils use </a:t>
            </a:r>
            <a:r>
              <a:rPr lang="en-GB" b="0" i="1" dirty="0"/>
              <a:t>Resource 4: Helping someone feel they belong </a:t>
            </a:r>
            <a:r>
              <a:rPr lang="en-GB" b="0" dirty="0"/>
              <a:t>to record their ideas for how to make others feel they belong and are welcome in a group.</a:t>
            </a:r>
          </a:p>
          <a:p>
            <a:endParaRPr lang="en-GB" b="0" dirty="0"/>
          </a:p>
          <a:p>
            <a:r>
              <a:rPr lang="en-GB" b="1" dirty="0"/>
              <a:t>Challenge: </a:t>
            </a:r>
            <a:r>
              <a:rPr lang="en-GB" b="0" dirty="0"/>
              <a:t>Ask pupils to imagine that they are </a:t>
            </a:r>
            <a:r>
              <a:rPr lang="en-GB" b="0" dirty="0" err="1"/>
              <a:t>Beegu</a:t>
            </a:r>
            <a:r>
              <a:rPr lang="en-GB" b="0" dirty="0"/>
              <a:t> and to write about what happened to them. Invite one or two of these pupils to be ‘hot seated’. Ask a few members of the class to read out their messages to the pupil playing </a:t>
            </a:r>
            <a:r>
              <a:rPr lang="en-GB" b="0" dirty="0" err="1"/>
              <a:t>Beegu</a:t>
            </a:r>
            <a:r>
              <a:rPr lang="en-GB" b="0" dirty="0"/>
              <a:t>. The hot seated pupil can then give feedback ‘in character’ on the ideas and suggestions being offered. Did </a:t>
            </a:r>
            <a:r>
              <a:rPr lang="en-GB" b="0" dirty="0" err="1"/>
              <a:t>Beegu</a:t>
            </a:r>
            <a:r>
              <a:rPr lang="en-GB" b="0" dirty="0"/>
              <a:t> agree with some of the ideas for being included? Did </a:t>
            </a:r>
            <a:r>
              <a:rPr lang="en-GB" b="0" dirty="0" err="1"/>
              <a:t>Beegu</a:t>
            </a:r>
            <a:r>
              <a:rPr lang="en-GB" b="0" dirty="0"/>
              <a:t> think they would work? Reiterate with the class the importance of making other people feel valued and how it is sometimes easy to unintentionally make others feel they don’t belong or are excluded.  </a:t>
            </a:r>
            <a:endParaRPr lang="en-GB" b="1" dirty="0"/>
          </a:p>
        </p:txBody>
      </p:sp>
      <p:sp>
        <p:nvSpPr>
          <p:cNvPr id="4" name="Slide Number Placeholder 3"/>
          <p:cNvSpPr>
            <a:spLocks noGrp="1"/>
          </p:cNvSpPr>
          <p:nvPr>
            <p:ph type="sldNum" sz="quarter" idx="5"/>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159056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Recap with the class the steps they can take to ensure that no-one feels excluded in any of the groups they belong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Ask them to think again about why it is important that everyone feels like they belong. Imagine that </a:t>
            </a:r>
            <a:r>
              <a:rPr lang="en-GB" i="0" dirty="0" err="1"/>
              <a:t>Beegu</a:t>
            </a:r>
            <a:r>
              <a:rPr lang="en-GB" i="0" dirty="0"/>
              <a:t> planned to visit their class/group/community in the near future what reasons would he give for saying that their class or a group they belong to ‘seemed hopeful’?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Finally, ask the class to revisit their Belonging baseline assessment sheet. What would they now add or change? Ask them to write a concluding sentence about the importance of belonging and being valued. </a:t>
            </a: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These activities</a:t>
            </a:r>
            <a:r>
              <a:rPr lang="en-GB" i="0" baseline="0" dirty="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19/12/2019</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19/12/2019</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72015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08258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762949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81146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975134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5487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14129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056368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244791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35427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8660951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45484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564284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1220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72800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22070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18236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0721634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678266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63692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109945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595793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46241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202992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40948903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1080005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52531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0456325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954407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384364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7015224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579234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377494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791396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082867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663294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130414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685413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9372390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916674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6859105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6430161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3094202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9083827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026005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448706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8216483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7446626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0775250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863796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3682644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2164506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37501360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297228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504123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www.pshe-association.org.uk/"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44.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44.xml"/><Relationship Id="rId6" Type="http://schemas.openxmlformats.org/officeDocument/2006/relationships/image" Target="../media/image24.jpeg"/><Relationship Id="rId5" Type="http://schemas.microsoft.com/office/2007/relationships/hdphoto" Target="../media/hdphoto1.wdp"/><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4.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640468" y="4751350"/>
            <a:ext cx="8747372" cy="1569660"/>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2 </a:t>
            </a:r>
          </a:p>
          <a:p>
            <a:pPr algn="ctr"/>
            <a:r>
              <a:rPr lang="en-GB" sz="320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3/4: </a:t>
            </a: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Belonging to a community</a:t>
            </a:r>
            <a:endParaRPr lang="en-GB" sz="3200" dirty="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Primary Extremism lessons</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2019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4" name="Picture 13">
            <a:extLst>
              <a:ext uri="{FF2B5EF4-FFF2-40B4-BE49-F238E27FC236}">
                <a16:creationId xmlns:a16="http://schemas.microsoft.com/office/drawing/2014/main" id="{A822AB60-22BC-4201-9598-CC24BACB17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6080" y="2751621"/>
            <a:ext cx="2408842" cy="3393393"/>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5DEDA62E-C680-4257-9695-0B76BF6AB2E7}"/>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3388793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B697D41-9D43-4D36-AF6E-649D4099B7A5}"/>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4284863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4" y="1258631"/>
            <a:ext cx="10769586" cy="4274696"/>
          </a:xfrm>
          <a:prstGeom prst="rect">
            <a:avLst/>
          </a:prstGeom>
          <a:noFill/>
        </p:spPr>
        <p:txBody>
          <a:bodyPr wrap="square" rtlCol="0">
            <a:spAutoFit/>
          </a:bodyPr>
          <a:lstStyle/>
          <a:p>
            <a:pPr>
              <a:lnSpc>
                <a:spcPct val="115000"/>
              </a:lnSpc>
              <a:spcAft>
                <a:spcPts val="1000"/>
              </a:spcAft>
            </a:pPr>
            <a:r>
              <a:rPr lang="en-GB" sz="2400" dirty="0">
                <a:solidFill>
                  <a:schemeClr val="bg1"/>
                </a:solidFill>
                <a:ea typeface="Calibri"/>
                <a:cs typeface="Times New Roman"/>
              </a:rPr>
              <a:t>This is </a:t>
            </a:r>
            <a:r>
              <a:rPr lang="en-GB" sz="2400">
                <a:solidFill>
                  <a:schemeClr val="bg1"/>
                </a:solidFill>
                <a:ea typeface="Calibri"/>
                <a:cs typeface="Times New Roman"/>
              </a:rPr>
              <a:t>the second of </a:t>
            </a:r>
            <a:r>
              <a:rPr lang="en-GB" sz="2400" dirty="0">
                <a:solidFill>
                  <a:schemeClr val="bg1"/>
                </a:solidFill>
                <a:ea typeface="Calibri"/>
                <a:cs typeface="Times New Roman"/>
              </a:rPr>
              <a:t>a series of four lessons written for primary aged pupils with this particular lesson aimed at lower KS2.   </a:t>
            </a:r>
          </a:p>
          <a:p>
            <a:pPr>
              <a:lnSpc>
                <a:spcPct val="115000"/>
              </a:lnSpc>
              <a:spcAft>
                <a:spcPts val="1000"/>
              </a:spcAft>
            </a:pPr>
            <a:r>
              <a:rPr lang="en-GB" sz="2400" dirty="0">
                <a:solidFill>
                  <a:schemeClr val="bg1"/>
                </a:solidFill>
                <a:ea typeface="Calibri"/>
                <a:cs typeface="Times New Roman"/>
              </a:rPr>
              <a:t>This lesson aims to consider the different groups and communities to which pupils belong. It explores the need people have to feel they belong and considers the detrimental effect that excluding others can have on their feelings of belonging. </a:t>
            </a:r>
          </a:p>
          <a:p>
            <a:pPr>
              <a:lnSpc>
                <a:spcPct val="115000"/>
              </a:lnSpc>
              <a:spcAft>
                <a:spcPts val="1000"/>
              </a:spcAft>
            </a:pPr>
            <a:r>
              <a:rPr lang="en-GB" sz="2400" dirty="0">
                <a:solidFill>
                  <a:schemeClr val="bg1"/>
                </a:solidFill>
                <a:ea typeface="Calibri"/>
                <a:cs typeface="Times New Roman"/>
              </a:rPr>
              <a:t>Each lesson is intended to be delivered to different year groups and therefore should be placed within a suitable context to ensure it is part of a developmental, age-appropriate PSHE education programme. </a:t>
            </a:r>
          </a:p>
          <a:p>
            <a:pPr>
              <a:lnSpc>
                <a:spcPct val="115000"/>
              </a:lnSpc>
              <a:spcAft>
                <a:spcPts val="1000"/>
              </a:spcAft>
            </a:pPr>
            <a:endParaRPr lang="en-GB" sz="2400" dirty="0">
              <a:solidFill>
                <a:schemeClr val="bg1"/>
              </a:solidFill>
              <a:ea typeface="Calibri"/>
              <a:cs typeface="Times New Roman"/>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9" name="Footer Placeholder 1">
            <a:extLst>
              <a:ext uri="{FF2B5EF4-FFF2-40B4-BE49-F238E27FC236}">
                <a16:creationId xmlns:a16="http://schemas.microsoft.com/office/drawing/2014/main" id="{65ECE36B-3E48-460B-B40D-EE7314790F7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4" y="2447813"/>
            <a:ext cx="9270995" cy="429066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different groups they belong to (e.g. friendships, class, year group, clubs, faith)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Explain what it means to belong to a group or community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Recognise some of the ways in which people can be made to feel that they don’t belong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behaviours that can help people in a group feel valued and welcome</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251757"/>
            <a:ext cx="9270995" cy="2084353"/>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belonging to a group or community and the importance of feeling that we belong</a:t>
            </a: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450063"/>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657136"/>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1">
            <a:extLst>
              <a:ext uri="{FF2B5EF4-FFF2-40B4-BE49-F238E27FC236}">
                <a16:creationId xmlns:a16="http://schemas.microsoft.com/office/drawing/2014/main" id="{751664AB-733D-4188-8153-CB689F29BDD2}"/>
              </a:ext>
            </a:extLst>
          </p:cNvPr>
          <p:cNvSpPr txBox="1">
            <a:spLocks/>
          </p:cNvSpPr>
          <p:nvPr/>
        </p:nvSpPr>
        <p:spPr>
          <a:xfrm>
            <a:off x="0" y="6646522"/>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dirty="0">
                <a:solidFill>
                  <a:prstClr val="black"/>
                </a:solidFill>
                <a:latin typeface="Arial" panose="020B0604020202020204" pitchFamily="34" charset="0"/>
              </a:rPr>
              <a:t/>
            </a:r>
            <a:br>
              <a:rPr lang="en-GB" altLang="en-US" dirty="0">
                <a:solidFill>
                  <a:prstClr val="black"/>
                </a:solidFill>
                <a:latin typeface="Arial" panose="020B0604020202020204" pitchFamily="34" charset="0"/>
              </a:rPr>
            </a:br>
            <a:endParaRPr lang="en-GB" altLang="en-US" dirty="0">
              <a:solidFill>
                <a:prstClr val="black"/>
              </a:solidFill>
              <a:latin typeface="Arial" panose="020B0604020202020204" pitchFamily="34" charset="0"/>
            </a:endParaRPr>
          </a:p>
        </p:txBody>
      </p:sp>
      <p:sp>
        <p:nvSpPr>
          <p:cNvPr id="6" name="TextBox 5"/>
          <p:cNvSpPr txBox="1"/>
          <p:nvPr/>
        </p:nvSpPr>
        <p:spPr>
          <a:xfrm>
            <a:off x="137750" y="365931"/>
            <a:ext cx="7546540" cy="830997"/>
          </a:xfrm>
          <a:prstGeom prst="rect">
            <a:avLst/>
          </a:prstGeom>
          <a:noFill/>
          <a:ln>
            <a:noFill/>
          </a:ln>
        </p:spPr>
        <p:txBody>
          <a:bodyPr wrap="square" rtlCol="0">
            <a:spAutoFit/>
          </a:bodyPr>
          <a:lstStyle/>
          <a:p>
            <a:r>
              <a:rPr lang="en-GB" sz="48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solidFill>
                  <a:prstClr val="white"/>
                </a:solidFill>
              </a:rPr>
              <a:pPr/>
              <a:t>6</a:t>
            </a:fld>
            <a:endParaRPr lang="en-GB" dirty="0">
              <a:solidFill>
                <a:prstClr val="white"/>
              </a:solidFill>
            </a:endParaRPr>
          </a:p>
        </p:txBody>
      </p:sp>
      <p:sp>
        <p:nvSpPr>
          <p:cNvPr id="16" name="TextBox 15"/>
          <p:cNvSpPr txBox="1"/>
          <p:nvPr/>
        </p:nvSpPr>
        <p:spPr>
          <a:xfrm>
            <a:off x="388762" y="1442174"/>
            <a:ext cx="5494464" cy="2800767"/>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Climate for learning</a:t>
            </a:r>
          </a:p>
          <a:p>
            <a:pPr lvl="3"/>
            <a:endParaRPr lang="en-GB" sz="1100" b="1" dirty="0">
              <a:solidFill>
                <a:prstClr val="black"/>
              </a:solidFill>
              <a:latin typeface="Gill Sans MT" panose="020B0502020104020203" pitchFamily="34" charset="0"/>
            </a:endParaRPr>
          </a:p>
          <a:p>
            <a:pPr lvl="3"/>
            <a:endParaRPr lang="en-GB" sz="1100" b="1" dirty="0">
              <a:solidFill>
                <a:prstClr val="black"/>
              </a:solidFill>
              <a:latin typeface="Gill Sans MT" panose="020B0502020104020203" pitchFamily="34" charset="0"/>
            </a:endParaRP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lvl="3"/>
            <a:endParaRPr lang="en-GB" sz="1600" b="1" dirty="0">
              <a:solidFill>
                <a:prstClr val="black"/>
              </a:solidFill>
              <a:latin typeface="Gill Sans MT" panose="020B0502020104020203" pitchFamily="34" charset="0"/>
            </a:endParaRPr>
          </a:p>
          <a:p>
            <a:pPr lvl="3"/>
            <a:endParaRPr lang="en-GB" sz="400" b="1" dirty="0">
              <a:solidFill>
                <a:prstClr val="black"/>
              </a:solidFill>
              <a:latin typeface="Gill Sans MT" panose="020B050202010402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146" y="1559881"/>
            <a:ext cx="887768" cy="887768"/>
          </a:xfrm>
          <a:prstGeom prst="rect">
            <a:avLst/>
          </a:prstGeom>
        </p:spPr>
      </p:pic>
      <p:sp>
        <p:nvSpPr>
          <p:cNvPr id="21" name="TextBox 20"/>
          <p:cNvSpPr txBox="1"/>
          <p:nvPr/>
        </p:nvSpPr>
        <p:spPr>
          <a:xfrm>
            <a:off x="6317430" y="169585"/>
            <a:ext cx="5541326" cy="4577343"/>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Resources required</a:t>
            </a:r>
          </a:p>
          <a:p>
            <a:pPr lvl="3"/>
            <a:endParaRPr lang="en-GB" sz="800" b="1" dirty="0">
              <a:solidFill>
                <a:prstClr val="black"/>
              </a:solidFill>
              <a:latin typeface="Gill Sans MT" panose="020B050202010402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A box or envelope for anonymous questions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Flipchart paper and pens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Pens and pencils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A3 paper</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1: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Belonging</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2: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Groups I belong to</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Message from </a:t>
            </a:r>
            <a:r>
              <a:rPr lang="en-GB" b="1" i="1" dirty="0" err="1">
                <a:solidFill>
                  <a:prstClr val="black"/>
                </a:solidFill>
                <a:latin typeface="Lato" panose="020F0502020204030203" pitchFamily="34" charset="0"/>
                <a:ea typeface="Lato" panose="020F0502020204030203" pitchFamily="34" charset="0"/>
                <a:cs typeface="Lato" panose="020F0502020204030203" pitchFamily="34" charset="0"/>
              </a:rPr>
              <a:t>Beegu</a:t>
            </a:r>
            <a:endParaRPr lang="en-GB" b="1" i="1"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4: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Helping someone feel they belong</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Story book: </a:t>
            </a:r>
            <a:r>
              <a:rPr lang="en-GB" b="1" i="1" dirty="0" err="1">
                <a:solidFill>
                  <a:prstClr val="black"/>
                </a:solidFill>
                <a:latin typeface="Lato" panose="020F0502020204030203" pitchFamily="34" charset="0"/>
                <a:ea typeface="Lato" panose="020F0502020204030203" pitchFamily="34" charset="0"/>
                <a:cs typeface="Lato" panose="020F0502020204030203" pitchFamily="34" charset="0"/>
              </a:rPr>
              <a:t>Beegu</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 by Alexis Deacons</a:t>
            </a:r>
            <a:endParaRPr lang="en-GB"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3166" y="341917"/>
            <a:ext cx="928626" cy="603511"/>
          </a:xfrm>
          <a:prstGeom prst="rect">
            <a:avLst/>
          </a:prstGeom>
        </p:spPr>
      </p:pic>
      <p:sp>
        <p:nvSpPr>
          <p:cNvPr id="23" name="TextBox 22"/>
          <p:cNvSpPr txBox="1"/>
          <p:nvPr/>
        </p:nvSpPr>
        <p:spPr>
          <a:xfrm>
            <a:off x="365767" y="4476537"/>
            <a:ext cx="5517459" cy="1846659"/>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3200" b="1" dirty="0">
                <a:solidFill>
                  <a:prstClr val="black"/>
                </a:solidFill>
                <a:latin typeface="Gill Sans MT" panose="020B0502020104020203" pitchFamily="34" charset="0"/>
              </a:rPr>
              <a:t>Duration</a:t>
            </a:r>
          </a:p>
          <a:p>
            <a:pPr lvl="3"/>
            <a:endParaRPr lang="en-GB" sz="400" b="1" dirty="0">
              <a:solidFill>
                <a:prstClr val="black"/>
              </a:solidFill>
              <a:latin typeface="Gill Sans MT" panose="020B0502020104020203" pitchFamily="34" charset="0"/>
            </a:endParaRPr>
          </a:p>
          <a:p>
            <a:pPr lvl="3">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This lesson has been designed to be taught as a 60 minute PSHE education lesson.</a:t>
            </a: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77387" y="4641575"/>
            <a:ext cx="817394" cy="1611545"/>
          </a:xfrm>
          <a:prstGeom prst="rect">
            <a:avLst/>
          </a:prstGeom>
        </p:spPr>
      </p:pic>
      <p:sp>
        <p:nvSpPr>
          <p:cNvPr id="24" name="TextBox 23"/>
          <p:cNvSpPr txBox="1"/>
          <p:nvPr/>
        </p:nvSpPr>
        <p:spPr>
          <a:xfrm>
            <a:off x="609811" y="560446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9" name="TextBox 18"/>
          <p:cNvSpPr txBox="1"/>
          <p:nvPr/>
        </p:nvSpPr>
        <p:spPr>
          <a:xfrm>
            <a:off x="6317429" y="4950266"/>
            <a:ext cx="5541327" cy="1384995"/>
          </a:xfrm>
          <a:prstGeom prst="rect">
            <a:avLst/>
          </a:prstGeom>
          <a:solidFill>
            <a:schemeClr val="bg1"/>
          </a:solidFill>
        </p:spPr>
        <p:txBody>
          <a:bodyPr wrap="square" rtlCol="0">
            <a:spAutoFit/>
          </a:bodyPr>
          <a:lstStyle/>
          <a:p>
            <a:pPr lvl="3"/>
            <a:r>
              <a:rPr lang="en-GB" sz="2800" b="1" dirty="0">
                <a:solidFill>
                  <a:prstClr val="black"/>
                </a:solidFill>
                <a:latin typeface="Lato" panose="020B0604020202020204" charset="0"/>
                <a:ea typeface="Lato" panose="020B0604020202020204" charset="0"/>
                <a:cs typeface="Lato" panose="020B0604020202020204" charset="0"/>
              </a:rPr>
              <a:t>Further guidance</a:t>
            </a:r>
          </a:p>
          <a:p>
            <a:pPr lvl="3">
              <a:buSzPct val="202000"/>
            </a:pPr>
            <a:r>
              <a:rPr lang="en-GB" b="1" dirty="0">
                <a:solidFill>
                  <a:prstClr val="black"/>
                </a:solidFill>
                <a:latin typeface="Lato" panose="020B0604020202020204" charset="0"/>
                <a:ea typeface="Lato" panose="020B0604020202020204" charset="0"/>
                <a:cs typeface="Lato" panose="020B0604020202020204" charset="0"/>
              </a:rPr>
              <a:t>Members of the PSHE Association can access our website for further guidance </a:t>
            </a:r>
            <a:r>
              <a:rPr lang="en-GB" b="1" dirty="0">
                <a:solidFill>
                  <a:prstClr val="black"/>
                </a:solidFill>
                <a:latin typeface="Lato" panose="020B0604020202020204" charset="0"/>
                <a:ea typeface="Lato" panose="020B0604020202020204" charset="0"/>
                <a:cs typeface="Lato" panose="020B0604020202020204" charset="0"/>
                <a:hlinkClick r:id="rId7"/>
              </a:rPr>
              <a:t>www.pshe-association.org.uk</a:t>
            </a:r>
            <a:endParaRPr lang="en-GB" sz="2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2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483166" y="5168535"/>
            <a:ext cx="1094363" cy="710172"/>
          </a:xfrm>
          <a:prstGeom prst="rect">
            <a:avLst/>
          </a:prstGeom>
        </p:spPr>
      </p:pic>
      <p:sp>
        <p:nvSpPr>
          <p:cNvPr id="17" name="Footer Placeholder 1">
            <a:extLst>
              <a:ext uri="{FF2B5EF4-FFF2-40B4-BE49-F238E27FC236}">
                <a16:creationId xmlns:a16="http://schemas.microsoft.com/office/drawing/2014/main" id="{A7D35666-92E1-436D-91CF-9F7420F99700}"/>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27841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234547"/>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3716458751"/>
              </p:ext>
            </p:extLst>
          </p:nvPr>
        </p:nvGraphicFramePr>
        <p:xfrm>
          <a:off x="375138" y="1008258"/>
          <a:ext cx="11441723" cy="5569523"/>
        </p:xfrm>
        <a:graphic>
          <a:graphicData uri="http://schemas.openxmlformats.org/drawingml/2006/table">
            <a:tbl>
              <a:tblPr firstRow="1" bandRow="1">
                <a:tableStyleId>{5940675A-B579-460E-94D1-54222C63F5DA}</a:tableStyleId>
              </a:tblPr>
              <a:tblGrid>
                <a:gridCol w="3175584">
                  <a:extLst>
                    <a:ext uri="{9D8B030D-6E8A-4147-A177-3AD203B41FA5}">
                      <a16:colId xmlns:a16="http://schemas.microsoft.com/office/drawing/2014/main" val="4041274174"/>
                    </a:ext>
                  </a:extLst>
                </a:gridCol>
                <a:gridCol w="6610059">
                  <a:extLst>
                    <a:ext uri="{9D8B030D-6E8A-4147-A177-3AD203B41FA5}">
                      <a16:colId xmlns:a16="http://schemas.microsoft.com/office/drawing/2014/main" val="2234187062"/>
                    </a:ext>
                  </a:extLst>
                </a:gridCol>
                <a:gridCol w="1656080">
                  <a:extLst>
                    <a:ext uri="{9D8B030D-6E8A-4147-A177-3AD203B41FA5}">
                      <a16:colId xmlns:a16="http://schemas.microsoft.com/office/drawing/2014/main" val="3063766827"/>
                    </a:ext>
                  </a:extLst>
                </a:gridCol>
              </a:tblGrid>
              <a:tr h="500803">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1031065">
                <a:tc>
                  <a:txBody>
                    <a:bodyPr/>
                    <a:lstStyle/>
                    <a:p>
                      <a:pPr marL="342900" indent="-342900">
                        <a:buAutoNum type="arabicPeriod"/>
                      </a:pPr>
                      <a:r>
                        <a:rPr lang="en-GB" sz="1800" dirty="0">
                          <a:latin typeface="League Spartan" panose="00000800000000000000" pitchFamily="50" charset="0"/>
                        </a:rPr>
                        <a:t>Baseline</a:t>
                      </a:r>
                      <a:r>
                        <a:rPr lang="en-GB" sz="1800" baseline="0" dirty="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pPr marL="342900" indent="-342900">
                        <a:buAutoNum type="alphaLcParenR"/>
                      </a:pPr>
                      <a:r>
                        <a:rPr lang="en-GB" sz="1600" dirty="0">
                          <a:latin typeface="Lato" panose="020F0502020204030203" pitchFamily="34" charset="0"/>
                          <a:ea typeface="Lato" panose="020F0502020204030203" pitchFamily="34" charset="0"/>
                          <a:cs typeface="Lato" panose="020F0502020204030203" pitchFamily="34" charset="0"/>
                        </a:rPr>
                        <a:t>Pupils write on post its all the different groups that a child their age might belong to in school, at home and in wider community </a:t>
                      </a:r>
                    </a:p>
                    <a:p>
                      <a:pPr marL="342900" indent="-342900">
                        <a:buAutoNum type="alphaLcParenR"/>
                      </a:pPr>
                      <a:r>
                        <a:rPr lang="en-GB" sz="1600" dirty="0">
                          <a:latin typeface="Lato" panose="020F0502020204030203" pitchFamily="34" charset="0"/>
                          <a:ea typeface="Lato" panose="020F0502020204030203" pitchFamily="34" charset="0"/>
                          <a:cs typeface="Lato" panose="020F0502020204030203" pitchFamily="34" charset="0"/>
                        </a:rPr>
                        <a:t>Pupils write all the words and feelings they associate with the belonging to a group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2474858058"/>
                  </a:ext>
                </a:extLst>
              </a:tr>
              <a:tr h="575062">
                <a:tc>
                  <a:txBody>
                    <a:bodyPr/>
                    <a:lstStyle/>
                    <a:p>
                      <a:r>
                        <a:rPr lang="en-GB" sz="1800" dirty="0">
                          <a:latin typeface="League Spartan" panose="00000800000000000000" pitchFamily="50" charset="0"/>
                        </a:rPr>
                        <a:t>2. Group work</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identify some of the different groups they belong to from the class list</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1031065">
                <a:tc>
                  <a:txBody>
                    <a:bodyPr/>
                    <a:lstStyle/>
                    <a:p>
                      <a:r>
                        <a:rPr lang="en-GB" sz="1800" dirty="0">
                          <a:latin typeface="League Spartan" panose="00000800000000000000" pitchFamily="50" charset="0"/>
                        </a:rPr>
                        <a:t>3. Story</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listen to the story about </a:t>
                      </a:r>
                      <a:r>
                        <a:rPr lang="en-GB" sz="1600" dirty="0" err="1">
                          <a:latin typeface="Lato" panose="020F0502020204030203" pitchFamily="34" charset="0"/>
                          <a:ea typeface="Lato" panose="020F0502020204030203" pitchFamily="34" charset="0"/>
                          <a:cs typeface="Lato" panose="020F0502020204030203" pitchFamily="34" charset="0"/>
                        </a:rPr>
                        <a:t>Beegu</a:t>
                      </a:r>
                      <a:r>
                        <a:rPr lang="en-GB" sz="1600" dirty="0">
                          <a:latin typeface="Lato" panose="020F0502020204030203" pitchFamily="34" charset="0"/>
                          <a:ea typeface="Lato" panose="020F0502020204030203" pitchFamily="34" charset="0"/>
                          <a:cs typeface="Lato" panose="020F0502020204030203" pitchFamily="34" charset="0"/>
                        </a:rPr>
                        <a:t> and reflect on who made </a:t>
                      </a:r>
                      <a:r>
                        <a:rPr lang="en-GB" sz="1600" dirty="0" err="1">
                          <a:latin typeface="Lato" panose="020F0502020204030203" pitchFamily="34" charset="0"/>
                          <a:ea typeface="Lato" panose="020F0502020204030203" pitchFamily="34" charset="0"/>
                          <a:cs typeface="Lato" panose="020F0502020204030203" pitchFamily="34" charset="0"/>
                        </a:rPr>
                        <a:t>Beegu</a:t>
                      </a:r>
                      <a:r>
                        <a:rPr lang="en-GB" sz="1600" dirty="0">
                          <a:latin typeface="Lato" panose="020F0502020204030203" pitchFamily="34" charset="0"/>
                          <a:ea typeface="Lato" panose="020F0502020204030203" pitchFamily="34" charset="0"/>
                          <a:cs typeface="Lato" panose="020F0502020204030203" pitchFamily="34" charset="0"/>
                        </a:rPr>
                        <a:t> feel she didn’t belong and how that must have felt. They consider the different ways that </a:t>
                      </a:r>
                      <a:r>
                        <a:rPr lang="en-GB" sz="1600" dirty="0" err="1">
                          <a:latin typeface="Lato" panose="020F0502020204030203" pitchFamily="34" charset="0"/>
                          <a:ea typeface="Lato" panose="020F0502020204030203" pitchFamily="34" charset="0"/>
                          <a:cs typeface="Lato" panose="020F0502020204030203" pitchFamily="34" charset="0"/>
                        </a:rPr>
                        <a:t>Beegu</a:t>
                      </a:r>
                      <a:r>
                        <a:rPr lang="en-GB" sz="1600" dirty="0">
                          <a:latin typeface="Lato" panose="020F0502020204030203" pitchFamily="34" charset="0"/>
                          <a:ea typeface="Lato" panose="020F0502020204030203" pitchFamily="34" charset="0"/>
                          <a:cs typeface="Lato" panose="020F0502020204030203" pitchFamily="34" charset="0"/>
                        </a:rPr>
                        <a:t> was made to feel welcome and included</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649192">
                <a:tc>
                  <a:txBody>
                    <a:bodyPr/>
                    <a:lstStyle/>
                    <a:p>
                      <a:r>
                        <a:rPr lang="en-GB" sz="1800" dirty="0">
                          <a:latin typeface="League Spartan" panose="00000800000000000000" pitchFamily="50" charset="0"/>
                        </a:rPr>
                        <a:t>4. Write a message</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write a short message as </a:t>
                      </a:r>
                      <a:r>
                        <a:rPr lang="en-GB" sz="1600" dirty="0" err="1">
                          <a:latin typeface="Lato" panose="020F0502020204030203" pitchFamily="34" charset="0"/>
                          <a:ea typeface="Lato" panose="020F0502020204030203" pitchFamily="34" charset="0"/>
                          <a:cs typeface="Lato" panose="020F0502020204030203" pitchFamily="34" charset="0"/>
                        </a:rPr>
                        <a:t>Beegu</a:t>
                      </a:r>
                      <a:r>
                        <a:rPr lang="en-GB" sz="1600" dirty="0">
                          <a:latin typeface="Lato" panose="020F0502020204030203" pitchFamily="34" charset="0"/>
                          <a:ea typeface="Lato" panose="020F0502020204030203" pitchFamily="34" charset="0"/>
                          <a:cs typeface="Lato" panose="020F0502020204030203" pitchFamily="34" charset="0"/>
                        </a:rPr>
                        <a:t> about all the ways </a:t>
                      </a:r>
                      <a:r>
                        <a:rPr lang="en-GB" sz="1600" dirty="0" err="1">
                          <a:latin typeface="Lato" panose="020F0502020204030203" pitchFamily="34" charset="0"/>
                          <a:ea typeface="Lato" panose="020F0502020204030203" pitchFamily="34" charset="0"/>
                          <a:cs typeface="Lato" panose="020F0502020204030203" pitchFamily="34" charset="0"/>
                        </a:rPr>
                        <a:t>Beegu</a:t>
                      </a:r>
                      <a:r>
                        <a:rPr lang="en-GB" sz="1600" dirty="0">
                          <a:latin typeface="Lato" panose="020F0502020204030203" pitchFamily="34" charset="0"/>
                          <a:ea typeface="Lato" panose="020F0502020204030203" pitchFamily="34" charset="0"/>
                          <a:cs typeface="Lato" panose="020F0502020204030203" pitchFamily="34" charset="0"/>
                        </a:rPr>
                        <a:t> was made to feel welcome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575062">
                <a:tc>
                  <a:txBody>
                    <a:bodyPr/>
                    <a:lstStyle/>
                    <a:p>
                      <a:r>
                        <a:rPr lang="en-GB" sz="1800" dirty="0">
                          <a:latin typeface="League Spartan" panose="00000800000000000000" pitchFamily="50" charset="0"/>
                        </a:rPr>
                        <a:t>5. Class discussion</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recap why it is important to help people feel they belong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575062">
                <a:tc>
                  <a:txBody>
                    <a:bodyPr/>
                    <a:lstStyle/>
                    <a:p>
                      <a:r>
                        <a:rPr lang="en-GB" sz="1800" dirty="0">
                          <a:latin typeface="League Spartan" panose="00000800000000000000" pitchFamily="50" charset="0"/>
                        </a:rPr>
                        <a:t>6.</a:t>
                      </a:r>
                      <a:r>
                        <a:rPr lang="en-GB" sz="1800" baseline="0" dirty="0">
                          <a:latin typeface="League Spartan" panose="00000800000000000000" pitchFamily="50" charset="0"/>
                        </a:rPr>
                        <a:t> Endpoint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reflect on and annotate baseline activity with their new learning.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10006"/>
                  </a:ext>
                </a:extLst>
              </a:tr>
              <a:tr h="575062">
                <a:tc>
                  <a:txBody>
                    <a:bodyPr/>
                    <a:lstStyle/>
                    <a:p>
                      <a:r>
                        <a:rPr lang="en-GB" sz="1800" dirty="0">
                          <a:latin typeface="League Spartan" panose="00000800000000000000" pitchFamily="50" charset="0"/>
                        </a:rPr>
                        <a:t>7. Extension (optional)</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write poems and reflections on the theme of belonging.</a:t>
                      </a:r>
                    </a:p>
                  </a:txBody>
                  <a:tcPr anchor="ctr">
                    <a:solidFill>
                      <a:schemeClr val="bg1"/>
                    </a:solidFill>
                  </a:tcPr>
                </a:tc>
                <a:tc>
                  <a:txBody>
                    <a:bodyPr/>
                    <a:lstStyle/>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0007"/>
                  </a:ext>
                </a:extLst>
              </a:tr>
            </a:tbl>
          </a:graphicData>
        </a:graphic>
      </p:graphicFrame>
      <p:sp>
        <p:nvSpPr>
          <p:cNvPr id="9" name="TextBox 8"/>
          <p:cNvSpPr txBox="1"/>
          <p:nvPr/>
        </p:nvSpPr>
        <p:spPr>
          <a:xfrm>
            <a:off x="9977120" y="126525"/>
            <a:ext cx="1554480" cy="707886"/>
          </a:xfrm>
          <a:prstGeom prst="rect">
            <a:avLst/>
          </a:prstGeom>
          <a:solidFill>
            <a:srgbClr val="95519E"/>
          </a:solidFill>
          <a:ln>
            <a:solidFill>
              <a:schemeClr val="bg1"/>
            </a:solidFill>
            <a:prstDash val="dash"/>
          </a:ln>
        </p:spPr>
        <p:txBody>
          <a:bodyPr wrap="square" rtlCol="0" anchor="ctr" anchorCtr="1">
            <a:spAutoFit/>
          </a:bodyPr>
          <a:lstStyle/>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flipH="1">
            <a:off x="12382006" y="6463587"/>
            <a:ext cx="196074"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t>
            </a:r>
            <a:r>
              <a:rPr lang="en-GB" dirty="0" err="1"/>
              <a:t>Asciation</a:t>
            </a:r>
            <a:r>
              <a:rPr lang="en-GB" dirty="0"/>
              <a:t> 2018 	 7.</a:t>
            </a:r>
          </a:p>
        </p:txBody>
      </p:sp>
      <p:sp>
        <p:nvSpPr>
          <p:cNvPr id="7" name="Footer Placeholder 1">
            <a:extLst>
              <a:ext uri="{FF2B5EF4-FFF2-40B4-BE49-F238E27FC236}">
                <a16:creationId xmlns:a16="http://schemas.microsoft.com/office/drawing/2014/main" id="{FF86F993-369C-4972-BE94-9F0FCE57E9AF}"/>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4031873"/>
          </a:xfrm>
          <a:prstGeom prst="rect">
            <a:avLst/>
          </a:prstGeom>
          <a:noFill/>
        </p:spPr>
        <p:txBody>
          <a:bodyPr wrap="square" rtlCol="0">
            <a:spAutoFit/>
          </a:bodyPr>
          <a:lstStyle/>
          <a:p>
            <a:pPr algn="ctr">
              <a:defRPr/>
            </a:pPr>
            <a:r>
              <a:rPr lang="en-GB" sz="6000" b="1" dirty="0">
                <a:solidFill>
                  <a:prstClr val="black"/>
                </a:solidFill>
                <a:latin typeface="League Spartan" panose="00000800000000000000" pitchFamily="50" charset="0"/>
              </a:rPr>
              <a:t>Lesson 2:</a:t>
            </a:r>
          </a:p>
          <a:p>
            <a:pPr algn="ctr">
              <a:defRPr/>
            </a:pPr>
            <a:r>
              <a:rPr lang="en-GB" sz="6000" b="1" dirty="0">
                <a:solidFill>
                  <a:srgbClr val="95519E"/>
                </a:solidFill>
                <a:latin typeface="League Spartan" panose="00000800000000000000" pitchFamily="50" charset="0"/>
              </a:rPr>
              <a:t> Belonging to a community</a:t>
            </a:r>
          </a:p>
          <a:p>
            <a:pPr algn="ctr">
              <a:defRPr/>
            </a:pPr>
            <a:endParaRPr lang="en-GB" sz="4800" b="1" dirty="0">
              <a:solidFill>
                <a:prstClr val="black"/>
              </a:solidFill>
              <a:latin typeface="League Spartan" panose="00000800000000000000" pitchFamily="50" charset="0"/>
            </a:endParaRPr>
          </a:p>
          <a:p>
            <a:pPr algn="ctr">
              <a:defRPr/>
            </a:pPr>
            <a:endParaRPr lang="en-GB" sz="2800" b="1" dirty="0">
              <a:solidFill>
                <a:prstClr val="black"/>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8</a:t>
            </a:fld>
            <a:endParaRPr dirty="0">
              <a:solidFill>
                <a:prstClr val="black"/>
              </a:solidFill>
            </a:endParaRPr>
          </a:p>
        </p:txBody>
      </p:sp>
      <p:sp>
        <p:nvSpPr>
          <p:cNvPr id="6" name="Footer Placeholder 4">
            <a:extLst>
              <a:ext uri="{FF2B5EF4-FFF2-40B4-BE49-F238E27FC236}">
                <a16:creationId xmlns:a16="http://schemas.microsoft.com/office/drawing/2014/main" id="{F8815F26-5C6B-4520-A89E-E839A466448D}"/>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4" name="Picture 3">
            <a:extLst>
              <a:ext uri="{FF2B5EF4-FFF2-40B4-BE49-F238E27FC236}">
                <a16:creationId xmlns:a16="http://schemas.microsoft.com/office/drawing/2014/main" id="{2B77D245-A2A3-48A7-8B1F-35F23E88A0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5826" y="275422"/>
            <a:ext cx="3340348" cy="3321211"/>
          </a:xfrm>
          <a:prstGeom prst="rect">
            <a:avLst/>
          </a:prstGeom>
        </p:spPr>
      </p:pic>
    </p:spTree>
    <p:extLst>
      <p:ext uri="{BB962C8B-B14F-4D97-AF65-F5344CB8AC3E}">
        <p14:creationId xmlns:p14="http://schemas.microsoft.com/office/powerpoint/2010/main" val="181495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7" name="Footer Placeholder 4">
            <a:extLst>
              <a:ext uri="{FF2B5EF4-FFF2-40B4-BE49-F238E27FC236}">
                <a16:creationId xmlns:a16="http://schemas.microsoft.com/office/drawing/2014/main" id="{12374708-C4B6-4F10-802B-F44DB8F1429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75724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7828" y="302464"/>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Starting point</a:t>
            </a:r>
          </a:p>
        </p:txBody>
      </p:sp>
      <p:sp>
        <p:nvSpPr>
          <p:cNvPr id="8" name="TextBox 7"/>
          <p:cNvSpPr txBox="1"/>
          <p:nvPr/>
        </p:nvSpPr>
        <p:spPr>
          <a:xfrm>
            <a:off x="832004" y="4517143"/>
            <a:ext cx="10527992" cy="173893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Write down the different groups you can think of on post-it notes.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When it is your turn, read out the groups you have thought of and stick them to the whiteboard. Are there any groups that haven’t been mentioned yet?</a:t>
            </a:r>
            <a:endParaRPr lang="en-US" sz="2400" b="1" dirty="0"/>
          </a:p>
          <a:p>
            <a:endParaRPr lang="en-US" sz="11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026015" y="535330"/>
            <a:ext cx="136525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C6899E53-FB34-4CDE-A200-6FEA2BB1828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9990" y="903961"/>
            <a:ext cx="10232020" cy="3613182"/>
          </a:xfrm>
          <a:prstGeom prst="rect">
            <a:avLst/>
          </a:prstGeom>
        </p:spPr>
      </p:pic>
      <p:sp>
        <p:nvSpPr>
          <p:cNvPr id="18" name="Footer Placeholder 4">
            <a:extLst>
              <a:ext uri="{FF2B5EF4-FFF2-40B4-BE49-F238E27FC236}">
                <a16:creationId xmlns:a16="http://schemas.microsoft.com/office/drawing/2014/main" id="{A4128711-14DF-42B5-A9AA-46956253FECA}"/>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57663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4284" y="615116"/>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Starting point</a:t>
            </a:r>
          </a:p>
        </p:txBody>
      </p:sp>
      <p:sp>
        <p:nvSpPr>
          <p:cNvPr id="8" name="TextBox 7"/>
          <p:cNvSpPr txBox="1"/>
          <p:nvPr/>
        </p:nvSpPr>
        <p:spPr>
          <a:xfrm>
            <a:off x="780474" y="4911910"/>
            <a:ext cx="10527992"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Write down all the words you can think of to describe how it might feel for someone to be part of a group.</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54351" y="4936734"/>
            <a:ext cx="1259084" cy="1117437"/>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026015" y="535330"/>
            <a:ext cx="136525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06A02C11-D9FB-42D7-83D8-5BC7854533A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112793" y="1801584"/>
            <a:ext cx="7966414" cy="3069075"/>
          </a:xfrm>
          <a:prstGeom prst="rect">
            <a:avLst/>
          </a:prstGeom>
        </p:spPr>
      </p:pic>
      <p:sp>
        <p:nvSpPr>
          <p:cNvPr id="11" name="Footer Placeholder 4">
            <a:extLst>
              <a:ext uri="{FF2B5EF4-FFF2-40B4-BE49-F238E27FC236}">
                <a16:creationId xmlns:a16="http://schemas.microsoft.com/office/drawing/2014/main" id="{8026CCC8-1D01-457B-8AE9-465A0311297C}"/>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850847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9664" y="2395559"/>
            <a:ext cx="11279287" cy="440518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different groups they belong to (e.g. friendships, class, year group, clubs, faith)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what it means to belong to a group or community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Recognise some of the ways in which people can be made to feel that they don’t belong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behaviours that can help people in a group feel valued and welcome</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99664" y="246673"/>
            <a:ext cx="11127036" cy="156966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about belonging to a group or community and the importance of feeling that we belong</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3049" y="246673"/>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13049" y="1850402"/>
            <a:ext cx="877333" cy="1001704"/>
          </a:xfrm>
          <a:prstGeom prst="rect">
            <a:avLst/>
          </a:prstGeom>
        </p:spPr>
      </p:pic>
      <p:sp>
        <p:nvSpPr>
          <p:cNvPr id="8" name="Footer Placeholder 4">
            <a:extLst>
              <a:ext uri="{FF2B5EF4-FFF2-40B4-BE49-F238E27FC236}">
                <a16:creationId xmlns:a16="http://schemas.microsoft.com/office/drawing/2014/main" id="{50B020EA-0823-48D3-BF43-D56B18A4B8A0}"/>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13</a:t>
            </a:fld>
            <a:endParaRPr dirty="0">
              <a:solidFill>
                <a:prstClr val="black"/>
              </a:solidFill>
            </a:endParaRPr>
          </a:p>
        </p:txBody>
      </p:sp>
      <p:sp>
        <p:nvSpPr>
          <p:cNvPr id="6" name="TextBox 5"/>
          <p:cNvSpPr txBox="1"/>
          <p:nvPr/>
        </p:nvSpPr>
        <p:spPr>
          <a:xfrm>
            <a:off x="7000240" y="2760911"/>
            <a:ext cx="4484077" cy="3785652"/>
          </a:xfrm>
          <a:prstGeom prst="rect">
            <a:avLst/>
          </a:prstGeom>
          <a:noFill/>
        </p:spPr>
        <p:txBody>
          <a:bodyPr wrap="square" rtlCol="0">
            <a:spAutoFit/>
          </a:bodyPr>
          <a:lstStyle/>
          <a:p>
            <a:pPr algn="ctr"/>
            <a:r>
              <a:rPr lang="en-GB" sz="4800" b="1" dirty="0">
                <a:solidFill>
                  <a:prstClr val="white"/>
                </a:solidFill>
                <a:latin typeface="League Spartan" panose="020B0604020202020204" charset="0"/>
                <a:ea typeface="Lato" panose="020B0604020202020204" charset="0"/>
                <a:cs typeface="Lato" panose="020B0604020202020204" charset="0"/>
              </a:rPr>
              <a:t>Which feelings might we have every day?</a:t>
            </a:r>
          </a:p>
        </p:txBody>
      </p:sp>
      <p:sp>
        <p:nvSpPr>
          <p:cNvPr id="11" name="Title 1">
            <a:extLst>
              <a:ext uri="{FF2B5EF4-FFF2-40B4-BE49-F238E27FC236}">
                <a16:creationId xmlns:a16="http://schemas.microsoft.com/office/drawing/2014/main" id="{42F07368-DFEA-4880-B7A4-E639B3786D93}"/>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95519E"/>
                </a:solidFill>
                <a:latin typeface="League Spartan" panose="020B0604020202020204" charset="0"/>
              </a:rPr>
              <a:t>What groups do you belong to?</a:t>
            </a:r>
          </a:p>
        </p:txBody>
      </p:sp>
      <p:sp>
        <p:nvSpPr>
          <p:cNvPr id="13" name="TextBox 12">
            <a:extLst>
              <a:ext uri="{FF2B5EF4-FFF2-40B4-BE49-F238E27FC236}">
                <a16:creationId xmlns:a16="http://schemas.microsoft.com/office/drawing/2014/main" id="{19477839-1CB9-418D-B9D4-936329C39457}"/>
              </a:ext>
            </a:extLst>
          </p:cNvPr>
          <p:cNvSpPr txBox="1"/>
          <p:nvPr/>
        </p:nvSpPr>
        <p:spPr>
          <a:xfrm>
            <a:off x="514015" y="1277549"/>
            <a:ext cx="11513724" cy="2308324"/>
          </a:xfrm>
          <a:prstGeom prst="rect">
            <a:avLst/>
          </a:prstGeom>
          <a:noFill/>
        </p:spPr>
        <p:txBody>
          <a:bodyPr wrap="square" rtlCol="0">
            <a:spAutoFit/>
          </a:bodyPr>
          <a:lstStyle/>
          <a:p>
            <a:r>
              <a:rPr lang="en-US" sz="2400" dirty="0">
                <a:solidFill>
                  <a:prstClr val="black"/>
                </a:solidFill>
                <a:latin typeface="Lato" panose="020B0604020202020204" charset="0"/>
                <a:ea typeface="Lato" panose="020B0604020202020204" charset="0"/>
                <a:cs typeface="Lato" panose="020B0604020202020204" charset="0"/>
              </a:rPr>
              <a:t>What do you do in these groups that makes you feel like you belong?</a:t>
            </a:r>
          </a:p>
          <a:p>
            <a:pPr algn="r"/>
            <a:r>
              <a:rPr lang="en-US" sz="2400" i="1" dirty="0" err="1">
                <a:solidFill>
                  <a:prstClr val="black"/>
                </a:solidFill>
                <a:latin typeface="Lato" panose="020B0604020202020204" charset="0"/>
                <a:ea typeface="Lato" panose="020B0604020202020204" charset="0"/>
                <a:cs typeface="Lato" panose="020B0604020202020204" charset="0"/>
              </a:rPr>
              <a:t>Eg.</a:t>
            </a:r>
            <a:r>
              <a:rPr lang="en-US" sz="2400" i="1" dirty="0">
                <a:solidFill>
                  <a:prstClr val="black"/>
                </a:solidFill>
                <a:latin typeface="Lato" panose="020B0604020202020204" charset="0"/>
                <a:ea typeface="Lato" panose="020B0604020202020204" charset="0"/>
                <a:cs typeface="Lato" panose="020B0604020202020204" charset="0"/>
              </a:rPr>
              <a:t> Wearing a uniform, shaking hands or hugging</a:t>
            </a:r>
          </a:p>
          <a:p>
            <a:endParaRPr lang="en-US" sz="2400" dirty="0">
              <a:solidFill>
                <a:prstClr val="black"/>
              </a:solidFill>
              <a:latin typeface="Lato" panose="020B0604020202020204" charset="0"/>
              <a:ea typeface="Lato" panose="020B0604020202020204" charset="0"/>
              <a:cs typeface="Lato" panose="020B0604020202020204" charset="0"/>
            </a:endParaRPr>
          </a:p>
          <a:p>
            <a:r>
              <a:rPr lang="en-US" sz="2400" dirty="0">
                <a:solidFill>
                  <a:prstClr val="black"/>
                </a:solidFill>
                <a:latin typeface="Lato" panose="020B0604020202020204" charset="0"/>
                <a:ea typeface="Lato" panose="020B0604020202020204" charset="0"/>
                <a:cs typeface="Lato" panose="020B0604020202020204" charset="0"/>
              </a:rPr>
              <a:t>Are there any links between these groups?</a:t>
            </a:r>
          </a:p>
          <a:p>
            <a:pPr algn="r"/>
            <a:r>
              <a:rPr lang="en-US" sz="2400" i="1" dirty="0" err="1">
                <a:solidFill>
                  <a:prstClr val="black"/>
                </a:solidFill>
                <a:latin typeface="Lato" panose="020B0604020202020204" charset="0"/>
                <a:ea typeface="Lato" panose="020B0604020202020204" charset="0"/>
                <a:cs typeface="Lato" panose="020B0604020202020204" charset="0"/>
              </a:rPr>
              <a:t>Eg.</a:t>
            </a:r>
            <a:r>
              <a:rPr lang="en-US" sz="2400" i="1" dirty="0">
                <a:solidFill>
                  <a:prstClr val="black"/>
                </a:solidFill>
                <a:latin typeface="Lato" panose="020B0604020202020204" charset="0"/>
                <a:ea typeface="Lato" panose="020B0604020202020204" charset="0"/>
                <a:cs typeface="Lato" panose="020B0604020202020204" charset="0"/>
              </a:rPr>
              <a:t> A friend who goes to your school and an after-school club with you</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p:txBody>
      </p:sp>
      <p:pic>
        <p:nvPicPr>
          <p:cNvPr id="4" name="Picture 3">
            <a:extLst>
              <a:ext uri="{FF2B5EF4-FFF2-40B4-BE49-F238E27FC236}">
                <a16:creationId xmlns:a16="http://schemas.microsoft.com/office/drawing/2014/main" id="{08FE42C6-CD30-4CFD-96EF-32C3ACEB28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37535" y="3455620"/>
            <a:ext cx="2925171" cy="2481825"/>
          </a:xfrm>
          <a:prstGeom prst="rect">
            <a:avLst/>
          </a:prstGeom>
        </p:spPr>
      </p:pic>
      <p:pic>
        <p:nvPicPr>
          <p:cNvPr id="15" name="Picture 14">
            <a:extLst>
              <a:ext uri="{FF2B5EF4-FFF2-40B4-BE49-F238E27FC236}">
                <a16:creationId xmlns:a16="http://schemas.microsoft.com/office/drawing/2014/main" id="{E40B042D-5C39-426D-9B57-D06590F3C2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25935" y="3921259"/>
            <a:ext cx="3444083" cy="2260179"/>
          </a:xfrm>
          <a:prstGeom prst="rect">
            <a:avLst/>
          </a:prstGeom>
        </p:spPr>
      </p:pic>
    </p:spTree>
    <p:extLst>
      <p:ext uri="{BB962C8B-B14F-4D97-AF65-F5344CB8AC3E}">
        <p14:creationId xmlns:p14="http://schemas.microsoft.com/office/powerpoint/2010/main" val="3369976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14</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95519E"/>
                </a:solidFill>
                <a:latin typeface="League Spartan" panose="020B0604020202020204" charset="0"/>
              </a:rPr>
              <a:t>Wanting to belong</a:t>
            </a:r>
          </a:p>
        </p:txBody>
      </p:sp>
      <p:sp>
        <p:nvSpPr>
          <p:cNvPr id="9" name="TextBox 8">
            <a:extLst>
              <a:ext uri="{FF2B5EF4-FFF2-40B4-BE49-F238E27FC236}">
                <a16:creationId xmlns:a16="http://schemas.microsoft.com/office/drawing/2014/main" id="{EB044F55-0191-4965-A153-ADA079423A4B}"/>
              </a:ext>
            </a:extLst>
          </p:cNvPr>
          <p:cNvSpPr txBox="1"/>
          <p:nvPr/>
        </p:nvSpPr>
        <p:spPr>
          <a:xfrm>
            <a:off x="2134449" y="1488608"/>
            <a:ext cx="7116896" cy="4893647"/>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How did </a:t>
            </a:r>
            <a:r>
              <a:rPr lang="en-US" sz="2400" dirty="0" err="1">
                <a:solidFill>
                  <a:prstClr val="black"/>
                </a:solidFill>
                <a:latin typeface="Lato" panose="020B0604020202020204" charset="0"/>
                <a:ea typeface="Lato" panose="020B0604020202020204" charset="0"/>
                <a:cs typeface="Lato" panose="020B0604020202020204" charset="0"/>
              </a:rPr>
              <a:t>Beegu</a:t>
            </a:r>
            <a:r>
              <a:rPr lang="en-US" sz="2400" dirty="0">
                <a:solidFill>
                  <a:prstClr val="black"/>
                </a:solidFill>
                <a:latin typeface="Lato" panose="020B0604020202020204" charset="0"/>
                <a:ea typeface="Lato" panose="020B0604020202020204" charset="0"/>
                <a:cs typeface="Lato" panose="020B0604020202020204" charset="0"/>
              </a:rPr>
              <a:t> feel each time she was excluded from a group?</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What might </a:t>
            </a:r>
            <a:r>
              <a:rPr lang="en-US" sz="2400" dirty="0" err="1">
                <a:solidFill>
                  <a:prstClr val="black"/>
                </a:solidFill>
                <a:latin typeface="Lato" panose="020B0604020202020204" charset="0"/>
                <a:ea typeface="Lato" panose="020B0604020202020204" charset="0"/>
                <a:cs typeface="Lato" panose="020B0604020202020204" charset="0"/>
              </a:rPr>
              <a:t>Beegu</a:t>
            </a:r>
            <a:r>
              <a:rPr lang="en-US" sz="2400" dirty="0">
                <a:solidFill>
                  <a:prstClr val="black"/>
                </a:solidFill>
                <a:latin typeface="Lato" panose="020B0604020202020204" charset="0"/>
                <a:ea typeface="Lato" panose="020B0604020202020204" charset="0"/>
                <a:cs typeface="Lato" panose="020B0604020202020204" charset="0"/>
              </a:rPr>
              <a:t> have thought when this happened?</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Which group made </a:t>
            </a:r>
            <a:r>
              <a:rPr lang="en-US" sz="2400" dirty="0" err="1">
                <a:solidFill>
                  <a:prstClr val="black"/>
                </a:solidFill>
                <a:latin typeface="Lato" panose="020B0604020202020204" charset="0"/>
                <a:ea typeface="Lato" panose="020B0604020202020204" charset="0"/>
                <a:cs typeface="Lato" panose="020B0604020202020204" charset="0"/>
              </a:rPr>
              <a:t>Beegu</a:t>
            </a:r>
            <a:r>
              <a:rPr lang="en-US" sz="2400" dirty="0">
                <a:solidFill>
                  <a:prstClr val="black"/>
                </a:solidFill>
                <a:latin typeface="Lato" panose="020B0604020202020204" charset="0"/>
                <a:ea typeface="Lato" panose="020B0604020202020204" charset="0"/>
                <a:cs typeface="Lato" panose="020B0604020202020204" charset="0"/>
              </a:rPr>
              <a:t> feel welcome?</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How did they do this?</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a:solidFill>
                  <a:prstClr val="black"/>
                </a:solidFill>
                <a:latin typeface="Lato" panose="020B0604020202020204" charset="0"/>
                <a:ea typeface="Lato" panose="020B0604020202020204" charset="0"/>
                <a:cs typeface="Lato" panose="020B0604020202020204" charset="0"/>
              </a:rPr>
              <a:t>What could the other groups have done instead to make </a:t>
            </a:r>
            <a:r>
              <a:rPr lang="en-US" sz="2400" dirty="0" err="1">
                <a:solidFill>
                  <a:prstClr val="black"/>
                </a:solidFill>
                <a:latin typeface="Lato" panose="020B0604020202020204" charset="0"/>
                <a:ea typeface="Lato" panose="020B0604020202020204" charset="0"/>
                <a:cs typeface="Lato" panose="020B0604020202020204" charset="0"/>
              </a:rPr>
              <a:t>Beegu</a:t>
            </a:r>
            <a:r>
              <a:rPr lang="en-US" sz="2400" dirty="0">
                <a:solidFill>
                  <a:prstClr val="black"/>
                </a:solidFill>
                <a:latin typeface="Lato" panose="020B0604020202020204" charset="0"/>
                <a:ea typeface="Lato" panose="020B0604020202020204" charset="0"/>
                <a:cs typeface="Lato" panose="020B0604020202020204" charset="0"/>
              </a:rPr>
              <a:t> feel welcome and included?</a:t>
            </a:r>
          </a:p>
          <a:p>
            <a:pPr marL="342900" indent="-342900">
              <a:buFont typeface="Arial" panose="020B0604020202020204" pitchFamily="34" charset="0"/>
              <a:buChar char="•"/>
            </a:pPr>
            <a:endParaRPr lang="en-US" sz="2400" dirty="0">
              <a:solidFill>
                <a:prstClr val="black"/>
              </a:solidFill>
              <a:latin typeface="Lato" panose="020B0604020202020204" charset="0"/>
              <a:ea typeface="Lato" panose="020B0604020202020204" charset="0"/>
              <a:cs typeface="Lato" panose="020B0604020202020204" charset="0"/>
            </a:endParaRPr>
          </a:p>
        </p:txBody>
      </p:sp>
      <p:pic>
        <p:nvPicPr>
          <p:cNvPr id="6" name="Picture 5">
            <a:extLst>
              <a:ext uri="{FF2B5EF4-FFF2-40B4-BE49-F238E27FC236}">
                <a16:creationId xmlns:a16="http://schemas.microsoft.com/office/drawing/2014/main" id="{DC7DC166-CFC3-40C3-8C54-2CB47E0C28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4696" y="2156489"/>
            <a:ext cx="4603058" cy="3068705"/>
          </a:xfrm>
          <a:prstGeom prst="rect">
            <a:avLst/>
          </a:prstGeom>
        </p:spPr>
      </p:pic>
      <p:pic>
        <p:nvPicPr>
          <p:cNvPr id="10" name="Picture 9">
            <a:extLst>
              <a:ext uri="{FF2B5EF4-FFF2-40B4-BE49-F238E27FC236}">
                <a16:creationId xmlns:a16="http://schemas.microsoft.com/office/drawing/2014/main" id="{DA56587E-8CFC-432C-86DC-7DA9778CE81A}"/>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backgroundRemoval t="9205" b="92469" l="4348" r="94203">
                        <a14:foregroundMark x1="8986" y1="44351" x2="6377" y2="18828"/>
                        <a14:foregroundMark x1="6377" y1="18828" x2="8116" y2="44770"/>
                        <a14:foregroundMark x1="8116" y1="44770" x2="43768" y2="89121"/>
                        <a14:foregroundMark x1="42609" y1="87866" x2="41739" y2="89540"/>
                        <a14:foregroundMark x1="4638" y1="22594" x2="5507" y2="20084"/>
                        <a14:foregroundMark x1="84058" y1="14644" x2="89855" y2="17155"/>
                        <a14:foregroundMark x1="91884" y1="25941" x2="91884" y2="53556"/>
                        <a14:foregroundMark x1="94493" y1="50209" x2="93043" y2="25523"/>
                        <a14:foregroundMark x1="41159" y1="85356" x2="44348" y2="92887"/>
                      </a14:backgroundRemoval>
                    </a14:imgEffect>
                  </a14:imgLayer>
                </a14:imgProps>
              </a:ext>
              <a:ext uri="{28A0092B-C50C-407E-A947-70E740481C1C}">
                <a14:useLocalDpi xmlns:a14="http://schemas.microsoft.com/office/drawing/2010/main"/>
              </a:ext>
            </a:extLst>
          </a:blip>
          <a:srcRect/>
          <a:stretch/>
        </p:blipFill>
        <p:spPr>
          <a:xfrm rot="1082476">
            <a:off x="10642363" y="1296926"/>
            <a:ext cx="1431245" cy="991776"/>
          </a:xfrm>
          <a:prstGeom prst="rect">
            <a:avLst/>
          </a:prstGeom>
        </p:spPr>
      </p:pic>
      <p:pic>
        <p:nvPicPr>
          <p:cNvPr id="1026" name="Picture 2" descr="Image result for beegu">
            <a:extLst>
              <a:ext uri="{FF2B5EF4-FFF2-40B4-BE49-F238E27FC236}">
                <a16:creationId xmlns:a16="http://schemas.microsoft.com/office/drawing/2014/main" id="{F66AB783-3A65-470C-B77A-79E6C21D1BD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6070" y="4568274"/>
            <a:ext cx="1703124" cy="212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18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15</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itle 1">
            <a:extLst>
              <a:ext uri="{FF2B5EF4-FFF2-40B4-BE49-F238E27FC236}">
                <a16:creationId xmlns:a16="http://schemas.microsoft.com/office/drawing/2014/main" id="{843FBF18-28E4-46B7-ADBE-1C272C4FDD60}"/>
              </a:ext>
            </a:extLst>
          </p:cNvPr>
          <p:cNvSpPr txBox="1">
            <a:spLocks/>
          </p:cNvSpPr>
          <p:nvPr/>
        </p:nvSpPr>
        <p:spPr>
          <a:xfrm>
            <a:off x="348761" y="31554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95519E"/>
                </a:solidFill>
                <a:latin typeface="League Spartan" panose="020B0604020202020204" charset="0"/>
              </a:rPr>
              <a:t>Being </a:t>
            </a:r>
            <a:r>
              <a:rPr lang="en-GB" dirty="0" err="1">
                <a:solidFill>
                  <a:srgbClr val="95519E"/>
                </a:solidFill>
                <a:latin typeface="League Spartan" panose="020B0604020202020204" charset="0"/>
              </a:rPr>
              <a:t>Beegu</a:t>
            </a:r>
            <a:endParaRPr lang="en-GB" dirty="0">
              <a:solidFill>
                <a:srgbClr val="95519E"/>
              </a:solidFill>
              <a:latin typeface="League Spartan" panose="020B0604020202020204" charset="0"/>
            </a:endParaRPr>
          </a:p>
        </p:txBody>
      </p:sp>
      <p:sp>
        <p:nvSpPr>
          <p:cNvPr id="9" name="TextBox 8">
            <a:extLst>
              <a:ext uri="{FF2B5EF4-FFF2-40B4-BE49-F238E27FC236}">
                <a16:creationId xmlns:a16="http://schemas.microsoft.com/office/drawing/2014/main" id="{EB044F55-0191-4965-A153-ADA079423A4B}"/>
              </a:ext>
            </a:extLst>
          </p:cNvPr>
          <p:cNvSpPr txBox="1"/>
          <p:nvPr/>
        </p:nvSpPr>
        <p:spPr>
          <a:xfrm>
            <a:off x="4863822" y="1641106"/>
            <a:ext cx="7116896" cy="461665"/>
          </a:xfrm>
          <a:prstGeom prst="rect">
            <a:avLst/>
          </a:prstGeom>
          <a:noFill/>
        </p:spPr>
        <p:txBody>
          <a:bodyPr wrap="square" rtlCol="0">
            <a:spAutoFit/>
          </a:bodyPr>
          <a:lstStyle/>
          <a:p>
            <a:endParaRPr lang="en-US" sz="2400" dirty="0">
              <a:solidFill>
                <a:prstClr val="black"/>
              </a:solidFill>
              <a:latin typeface="Lato" panose="020B0604020202020204" charset="0"/>
              <a:ea typeface="Lato" panose="020B0604020202020204" charset="0"/>
              <a:cs typeface="Lato" panose="020B0604020202020204" charset="0"/>
            </a:endParaRPr>
          </a:p>
        </p:txBody>
      </p:sp>
      <p:pic>
        <p:nvPicPr>
          <p:cNvPr id="16" name="Picture 15">
            <a:extLst>
              <a:ext uri="{FF2B5EF4-FFF2-40B4-BE49-F238E27FC236}">
                <a16:creationId xmlns:a16="http://schemas.microsoft.com/office/drawing/2014/main" id="{9823304E-6EE9-49E6-B1C2-521DCD881E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7364" y="2115236"/>
            <a:ext cx="2660101" cy="2396169"/>
          </a:xfrm>
          <a:prstGeom prst="rect">
            <a:avLst/>
          </a:prstGeom>
        </p:spPr>
      </p:pic>
      <p:sp>
        <p:nvSpPr>
          <p:cNvPr id="17" name="TextBox 16">
            <a:extLst>
              <a:ext uri="{FF2B5EF4-FFF2-40B4-BE49-F238E27FC236}">
                <a16:creationId xmlns:a16="http://schemas.microsoft.com/office/drawing/2014/main" id="{D1AD4A7D-9B5D-4A29-8BDD-BFB0DBCBC3DC}"/>
              </a:ext>
            </a:extLst>
          </p:cNvPr>
          <p:cNvSpPr txBox="1"/>
          <p:nvPr/>
        </p:nvSpPr>
        <p:spPr>
          <a:xfrm>
            <a:off x="4341270" y="1663587"/>
            <a:ext cx="7116896" cy="3970318"/>
          </a:xfrm>
          <a:prstGeom prst="rect">
            <a:avLst/>
          </a:prstGeom>
          <a:noFill/>
        </p:spPr>
        <p:txBody>
          <a:bodyPr wrap="square" rtlCol="0">
            <a:spAutoFit/>
          </a:bodyPr>
          <a:lstStyle/>
          <a:p>
            <a:r>
              <a:rPr lang="en-US" sz="2800" dirty="0">
                <a:solidFill>
                  <a:prstClr val="black"/>
                </a:solidFill>
                <a:latin typeface="Lato" panose="020B0604020202020204" charset="0"/>
                <a:ea typeface="Lato" panose="020B0604020202020204" charset="0"/>
                <a:cs typeface="Lato" panose="020B0604020202020204" charset="0"/>
              </a:rPr>
              <a:t>Imagine you are </a:t>
            </a:r>
            <a:r>
              <a:rPr lang="en-US" sz="2800" dirty="0" err="1">
                <a:solidFill>
                  <a:prstClr val="black"/>
                </a:solidFill>
                <a:latin typeface="Lato" panose="020B0604020202020204" charset="0"/>
                <a:ea typeface="Lato" panose="020B0604020202020204" charset="0"/>
                <a:cs typeface="Lato" panose="020B0604020202020204" charset="0"/>
              </a:rPr>
              <a:t>Beegu</a:t>
            </a:r>
            <a:r>
              <a:rPr lang="en-US" sz="2800" dirty="0">
                <a:solidFill>
                  <a:prstClr val="black"/>
                </a:solidFill>
                <a:latin typeface="Lato" panose="020B0604020202020204" charset="0"/>
                <a:ea typeface="Lato" panose="020B0604020202020204" charset="0"/>
                <a:cs typeface="Lato" panose="020B0604020202020204" charset="0"/>
              </a:rPr>
              <a:t>.</a:t>
            </a:r>
          </a:p>
          <a:p>
            <a:endParaRPr lang="en-US" sz="2800" dirty="0">
              <a:solidFill>
                <a:prstClr val="black"/>
              </a:solidFill>
              <a:latin typeface="Lato" panose="020B0604020202020204" charset="0"/>
              <a:ea typeface="Lato" panose="020B0604020202020204" charset="0"/>
              <a:cs typeface="Lato" panose="020B0604020202020204" charset="0"/>
            </a:endParaRPr>
          </a:p>
          <a:p>
            <a:r>
              <a:rPr lang="en-US" sz="2800" dirty="0">
                <a:solidFill>
                  <a:prstClr val="black"/>
                </a:solidFill>
                <a:latin typeface="Lato" panose="020B0604020202020204" charset="0"/>
                <a:ea typeface="Lato" panose="020B0604020202020204" charset="0"/>
                <a:cs typeface="Lato" panose="020B0604020202020204" charset="0"/>
              </a:rPr>
              <a:t>Write a letter to the ‘small ones’ explaining:</a:t>
            </a:r>
          </a:p>
          <a:p>
            <a:endParaRPr lang="en-US" sz="28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800" dirty="0">
                <a:solidFill>
                  <a:prstClr val="black"/>
                </a:solidFill>
                <a:latin typeface="Lato" panose="020B0604020202020204" charset="0"/>
                <a:ea typeface="Lato" panose="020B0604020202020204" charset="0"/>
                <a:cs typeface="Lato" panose="020B0604020202020204" charset="0"/>
              </a:rPr>
              <a:t>How they helped to make you feel included.</a:t>
            </a:r>
          </a:p>
          <a:p>
            <a:pPr marL="342900" indent="-342900">
              <a:buFont typeface="Arial" panose="020B0604020202020204" pitchFamily="34" charset="0"/>
              <a:buChar char="•"/>
            </a:pPr>
            <a:endParaRPr lang="en-US" sz="2800" dirty="0">
              <a:solidFill>
                <a:prstClr val="black"/>
              </a:solidFill>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800" dirty="0">
                <a:solidFill>
                  <a:prstClr val="black"/>
                </a:solidFill>
                <a:latin typeface="Lato" panose="020B0604020202020204" charset="0"/>
                <a:ea typeface="Lato" panose="020B0604020202020204" charset="0"/>
                <a:cs typeface="Lato" panose="020B0604020202020204" charset="0"/>
              </a:rPr>
              <a:t>Why they made you feel hopeful.</a:t>
            </a:r>
          </a:p>
          <a:p>
            <a:pPr marL="342900" indent="-342900">
              <a:buFont typeface="Arial" panose="020B0604020202020204" pitchFamily="34" charset="0"/>
              <a:buChar char="•"/>
            </a:pPr>
            <a:endParaRPr lang="en-US" sz="2800" dirty="0">
              <a:solidFill>
                <a:prstClr val="black"/>
              </a:solidFill>
              <a:latin typeface="Lato" panose="020B0604020202020204" charset="0"/>
              <a:ea typeface="Lato" panose="020B0604020202020204" charset="0"/>
              <a:cs typeface="Lato" panose="020B0604020202020204" charset="0"/>
            </a:endParaRPr>
          </a:p>
        </p:txBody>
      </p:sp>
      <p:pic>
        <p:nvPicPr>
          <p:cNvPr id="18" name="Picture 17">
            <a:extLst>
              <a:ext uri="{FF2B5EF4-FFF2-40B4-BE49-F238E27FC236}">
                <a16:creationId xmlns:a16="http://schemas.microsoft.com/office/drawing/2014/main" id="{7ECB9E50-E1DA-4D15-84F4-3221F43536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1866505" y="5677151"/>
            <a:ext cx="481906" cy="963810"/>
          </a:xfrm>
          <a:prstGeom prst="rect">
            <a:avLst/>
          </a:prstGeom>
        </p:spPr>
      </p:pic>
      <p:pic>
        <p:nvPicPr>
          <p:cNvPr id="19" name="Picture 18">
            <a:extLst>
              <a:ext uri="{FF2B5EF4-FFF2-40B4-BE49-F238E27FC236}">
                <a16:creationId xmlns:a16="http://schemas.microsoft.com/office/drawing/2014/main" id="{17F643ED-EF26-47B5-B428-4A6279FD0D8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494048" y="5841558"/>
            <a:ext cx="766525" cy="844077"/>
          </a:xfrm>
          <a:prstGeom prst="rect">
            <a:avLst/>
          </a:prstGeom>
        </p:spPr>
      </p:pic>
    </p:spTree>
    <p:extLst>
      <p:ext uri="{BB962C8B-B14F-4D97-AF65-F5344CB8AC3E}">
        <p14:creationId xmlns:p14="http://schemas.microsoft.com/office/powerpoint/2010/main" val="3990029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Where are we now?</a:t>
            </a:r>
          </a:p>
        </p:txBody>
      </p:sp>
      <p:sp>
        <p:nvSpPr>
          <p:cNvPr id="8" name="TextBox 7"/>
          <p:cNvSpPr txBox="1"/>
          <p:nvPr/>
        </p:nvSpPr>
        <p:spPr>
          <a:xfrm>
            <a:off x="841433" y="1681084"/>
            <a:ext cx="10012615" cy="1631216"/>
          </a:xfrm>
          <a:prstGeom prst="rect">
            <a:avLst/>
          </a:prstGeom>
          <a:noFill/>
        </p:spPr>
        <p:txBody>
          <a:bodyPr wrap="square" rtlCol="0">
            <a:spAutoFit/>
          </a:bodyPr>
          <a:lstStyle/>
          <a:p>
            <a:r>
              <a:rPr lang="en-US" sz="2800" dirty="0">
                <a:latin typeface="League Spartan" panose="00000800000000000000" pitchFamily="50" charset="0"/>
              </a:rPr>
              <a:t>Go back to the ‘belonging’ activity.</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In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write down anything you want to change or add.</a:t>
            </a: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8681" y="3605190"/>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10" name="TextBox 9"/>
          <p:cNvSpPr txBox="1"/>
          <p:nvPr/>
        </p:nvSpPr>
        <p:spPr>
          <a:xfrm>
            <a:off x="4340203" y="4379354"/>
            <a:ext cx="6877672" cy="830997"/>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Write a sentence about the importance of belonging and being valued.</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sp>
        <p:nvSpPr>
          <p:cNvPr id="11" name="Footer Placeholder 4">
            <a:extLst>
              <a:ext uri="{FF2B5EF4-FFF2-40B4-BE49-F238E27FC236}">
                <a16:creationId xmlns:a16="http://schemas.microsoft.com/office/drawing/2014/main" id="{A26455CA-E748-4596-8AE6-723965215B99}"/>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575053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233891" cy="2431435"/>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a:p>
            <a:endParaRPr lang="en-GB" sz="2400" b="1" dirty="0">
              <a:solidFill>
                <a:srgbClr val="95519E"/>
              </a:solidFill>
              <a:latin typeface="League Spartan" panose="00000800000000000000" pitchFamily="50" charset="0"/>
            </a:endParaRPr>
          </a:p>
          <a:p>
            <a:r>
              <a:rPr lang="en-GB" sz="2800" dirty="0">
                <a:solidFill>
                  <a:prstClr val="black"/>
                </a:solidFill>
                <a:latin typeface="Lato" panose="020B0604020202020204" charset="0"/>
                <a:ea typeface="Lato" panose="020B0604020202020204" charset="0"/>
                <a:cs typeface="Lato" panose="020B0604020202020204" charset="0"/>
              </a:rPr>
              <a:t>Write poems or reflections on the theme of ‘Belonging’. </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We will make a class book with your work. </a:t>
            </a:r>
            <a:endParaRPr lang="en-GB" sz="1200" dirty="0">
              <a:solidFill>
                <a:prstClr val="black"/>
              </a:solidFill>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17</a:t>
            </a:fld>
            <a:endParaRPr dirty="0">
              <a:solidFill>
                <a:prstClr val="black"/>
              </a:solidFill>
            </a:endParaRPr>
          </a:p>
        </p:txBody>
      </p:sp>
      <p:pic>
        <p:nvPicPr>
          <p:cNvPr id="6" name="Picture 5">
            <a:extLst>
              <a:ext uri="{FF2B5EF4-FFF2-40B4-BE49-F238E27FC236}">
                <a16:creationId xmlns:a16="http://schemas.microsoft.com/office/drawing/2014/main" id="{91BDAED4-F3E7-485D-A1DB-53E5AFC2B9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281508">
            <a:off x="7190433" y="3371980"/>
            <a:ext cx="3275500" cy="1811761"/>
          </a:xfrm>
          <a:prstGeom prst="rect">
            <a:avLst/>
          </a:prstGeom>
        </p:spPr>
      </p:pic>
      <p:sp>
        <p:nvSpPr>
          <p:cNvPr id="8" name="Footer Placeholder 4">
            <a:extLst>
              <a:ext uri="{FF2B5EF4-FFF2-40B4-BE49-F238E27FC236}">
                <a16:creationId xmlns:a16="http://schemas.microsoft.com/office/drawing/2014/main" id="{CA2AD0F9-6C9C-44E0-8D87-5897EA600057}"/>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511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3630</TotalTime>
  <Words>2351</Words>
  <Application>Microsoft Office PowerPoint</Application>
  <PresentationFormat>Widescreen</PresentationFormat>
  <Paragraphs>266</Paragraphs>
  <Slides>17</Slides>
  <Notes>17</Notes>
  <HiddenSlides>7</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17</vt:i4>
      </vt:variant>
    </vt:vector>
  </HeadingPairs>
  <TitlesOfParts>
    <vt:vector size="32" baseType="lpstr">
      <vt:lpstr>Calibri</vt:lpstr>
      <vt:lpstr>Calibri Light</vt:lpstr>
      <vt:lpstr>Times New Roman</vt:lpstr>
      <vt:lpstr>Open Sans Light</vt:lpstr>
      <vt:lpstr>League Spartan</vt:lpstr>
      <vt:lpstr>Gill Sans MT</vt:lpstr>
      <vt:lpstr>Open Sans Extrabold</vt:lpstr>
      <vt:lpstr>Arial</vt:lpstr>
      <vt:lpstr>Lucida Console</vt:lpstr>
      <vt:lpstr>Lato</vt:lpstr>
      <vt:lpstr>Office Theme</vt:lpstr>
      <vt:lpstr>1_Office Theme</vt:lpstr>
      <vt:lpstr>2_Office Theme</vt:lpstr>
      <vt:lpstr>3_Office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Sam Harvey</cp:lastModifiedBy>
  <cp:revision>301</cp:revision>
  <dcterms:created xsi:type="dcterms:W3CDTF">2018-11-29T11:01:12Z</dcterms:created>
  <dcterms:modified xsi:type="dcterms:W3CDTF">2019-12-19T14:15:56Z</dcterms:modified>
</cp:coreProperties>
</file>