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 id="2147483660" r:id="rId2"/>
  </p:sldMasterIdLst>
  <p:notesMasterIdLst>
    <p:notesMasterId r:id="rId25"/>
  </p:notesMasterIdLst>
  <p:sldIdLst>
    <p:sldId id="257" r:id="rId3"/>
    <p:sldId id="287" r:id="rId4"/>
    <p:sldId id="288" r:id="rId5"/>
    <p:sldId id="261" r:id="rId6"/>
    <p:sldId id="285" r:id="rId7"/>
    <p:sldId id="289" r:id="rId8"/>
    <p:sldId id="276" r:id="rId9"/>
    <p:sldId id="270" r:id="rId10"/>
    <p:sldId id="271" r:id="rId11"/>
    <p:sldId id="286" r:id="rId12"/>
    <p:sldId id="272" r:id="rId13"/>
    <p:sldId id="266" r:id="rId14"/>
    <p:sldId id="290" r:id="rId15"/>
    <p:sldId id="291" r:id="rId16"/>
    <p:sldId id="267" r:id="rId17"/>
    <p:sldId id="268" r:id="rId18"/>
    <p:sldId id="282" r:id="rId19"/>
    <p:sldId id="292" r:id="rId20"/>
    <p:sldId id="293" r:id="rId21"/>
    <p:sldId id="283" r:id="rId22"/>
    <p:sldId id="269" r:id="rId23"/>
    <p:sldId id="273" r:id="rId24"/>
  </p:sldIdLst>
  <p:sldSz cx="12192000" cy="6858000"/>
  <p:notesSz cx="6858000" cy="9144000"/>
  <p:embeddedFontLst>
    <p:embeddedFont>
      <p:font typeface="Calibri" panose="020F0502020204030204" pitchFamily="34" charset="0"/>
      <p:regular r:id="rId26"/>
      <p:bold r:id="rId27"/>
      <p:italic r:id="rId28"/>
      <p:boldItalic r:id="rId29"/>
    </p:embeddedFont>
    <p:embeddedFont>
      <p:font typeface="Calibri Light" panose="020F0302020204030204" pitchFamily="34" charset="0"/>
      <p:regular r:id="rId30"/>
      <p:italic r:id="rId31"/>
    </p:embeddedFont>
    <p:embeddedFont>
      <p:font typeface="Gill Sans MT" panose="020B0502020104020203" pitchFamily="34" charset="0"/>
      <p:regular r:id="rId32"/>
      <p:bold r:id="rId33"/>
      <p:italic r:id="rId34"/>
      <p:boldItalic r:id="rId35"/>
    </p:embeddedFont>
    <p:embeddedFont>
      <p:font typeface="Lato" panose="020F0502020204030203" pitchFamily="34" charset="0"/>
      <p:regular r:id="rId36"/>
      <p:bold r:id="rId37"/>
      <p:italic r:id="rId38"/>
      <p:boldItalic r:id="rId39"/>
    </p:embeddedFont>
    <p:embeddedFont>
      <p:font typeface="League Spartan" panose="00000800000000000000" pitchFamily="50" charset="0"/>
      <p:bold r:id="rId40"/>
    </p:embeddedFont>
    <p:embeddedFont>
      <p:font typeface="Open Sans Extrabold" panose="020B0906030804020204" pitchFamily="34" charset="0"/>
      <p:bold r:id="rId41"/>
      <p:boldItalic r:id="rId42"/>
    </p:embeddedFont>
    <p:embeddedFont>
      <p:font typeface="Open Sans Light" panose="020B0306030504020204" pitchFamily="34" charset="0"/>
      <p:regular r:id="rId43"/>
      <p: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87"/>
            <p14:sldId id="288"/>
            <p14:sldId id="261"/>
            <p14:sldId id="285"/>
            <p14:sldId id="289"/>
            <p14:sldId id="276"/>
            <p14:sldId id="270"/>
          </p14:sldIdLst>
        </p14:section>
        <p14:section name="Pupil facing slides" id="{6426DDC9-3476-4499-A402-C5047D3C9974}">
          <p14:sldIdLst>
            <p14:sldId id="271"/>
            <p14:sldId id="286"/>
            <p14:sldId id="272"/>
            <p14:sldId id="266"/>
            <p14:sldId id="290"/>
            <p14:sldId id="291"/>
            <p14:sldId id="267"/>
            <p14:sldId id="268"/>
            <p14:sldId id="282"/>
            <p14:sldId id="292"/>
            <p14:sldId id="293"/>
            <p14:sldId id="283"/>
            <p14:sldId id="269"/>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1" clrIdx="0">
    <p:extLst/>
  </p:cmAuthor>
  <p:cmAuthor id="2" name="Karen" initials="KS" lastIdx="7" clrIdx="1"/>
  <p:cmAuthor id="3" name="Helen Emerson" initials="HE" lastIdx="5" clrIdx="2">
    <p:extLst>
      <p:ext uri="{19B8F6BF-5375-455C-9EA6-DF929625EA0E}">
        <p15:presenceInfo xmlns:p15="http://schemas.microsoft.com/office/powerpoint/2012/main" userId="S-1-5-21-1285066173-1815393381-3561576999-2635" providerId="AD"/>
      </p:ext>
    </p:extLst>
  </p:cmAuthor>
  <p:cmAuthor id="4" name="Jenny Fox" initials="JF" lastIdx="30" clrIdx="3">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747679"/>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26" autoAdjust="0"/>
    <p:restoredTop sz="82330" autoAdjust="0"/>
  </p:normalViewPr>
  <p:slideViewPr>
    <p:cSldViewPr snapToGrid="0">
      <p:cViewPr varScale="1">
        <p:scale>
          <a:sx n="71" d="100"/>
          <a:sy n="71" d="100"/>
        </p:scale>
        <p:origin x="1162" y="43"/>
      </p:cViewPr>
      <p:guideLst>
        <p:guide orient="horz" pos="2160"/>
        <p:guide pos="3840"/>
      </p:guideLst>
    </p:cSldViewPr>
  </p:slideViewPr>
  <p:outlineViewPr>
    <p:cViewPr>
      <p:scale>
        <a:sx n="33" d="100"/>
        <a:sy n="33" d="100"/>
      </p:scale>
      <p:origin x="0" y="-4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1.fntdata"/><Relationship Id="rId39" Type="http://schemas.openxmlformats.org/officeDocument/2006/relationships/font" Target="fonts/font14.fntdata"/><Relationship Id="rId21" Type="http://schemas.openxmlformats.org/officeDocument/2006/relationships/slide" Target="slides/slide19.xml"/><Relationship Id="rId34" Type="http://schemas.openxmlformats.org/officeDocument/2006/relationships/font" Target="fonts/font9.fntdata"/><Relationship Id="rId42" Type="http://schemas.openxmlformats.org/officeDocument/2006/relationships/font" Target="fonts/font17.fntdata"/><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font" Target="fonts/font4.fntdata"/><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45"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3.fntdata"/><Relationship Id="rId36" Type="http://schemas.openxmlformats.org/officeDocument/2006/relationships/font" Target="fonts/font11.fntdata"/><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6.fntdata"/><Relationship Id="rId44" Type="http://schemas.openxmlformats.org/officeDocument/2006/relationships/font" Target="fonts/font19.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font" Target="fonts/font18.fntdata"/><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BED568-B31A-4BB7-AE7E-876C43DD56DA}" type="doc">
      <dgm:prSet loTypeId="urn:microsoft.com/office/officeart/2005/8/layout/arrow1" loCatId="relationship" qsTypeId="urn:microsoft.com/office/officeart/2005/8/quickstyle/simple1" qsCatId="simple" csTypeId="urn:microsoft.com/office/officeart/2005/8/colors/accent1_2" csCatId="accent1" phldr="1"/>
      <dgm:spPr/>
      <dgm:t>
        <a:bodyPr/>
        <a:lstStyle/>
        <a:p>
          <a:endParaRPr lang="en-US"/>
        </a:p>
      </dgm:t>
    </dgm:pt>
    <dgm:pt modelId="{6A976D0F-B9A7-4AFD-B2F5-1D87DB97B00D}">
      <dgm:prSet phldrT="[Text]"/>
      <dgm:spPr>
        <a:solidFill>
          <a:srgbClr val="95519E"/>
        </a:solidFill>
      </dgm:spPr>
      <dgm:t>
        <a:bodyPr/>
        <a:lstStyle/>
        <a:p>
          <a:pPr algn="l"/>
          <a:r>
            <a:rPr lang="en-US" dirty="0">
              <a:latin typeface="Lato" panose="020B0604020202020204" charset="0"/>
              <a:ea typeface="Lato" panose="020B0604020202020204" charset="0"/>
              <a:cs typeface="Lato" panose="020B0604020202020204" charset="0"/>
            </a:rPr>
            <a:t>True</a:t>
          </a:r>
        </a:p>
      </dgm:t>
    </dgm:pt>
    <dgm:pt modelId="{73DCE51D-175C-4186-974E-B1B352179DB6}" type="parTrans" cxnId="{320F4220-D925-4553-A137-FA201B01D6E4}">
      <dgm:prSet/>
      <dgm:spPr/>
      <dgm:t>
        <a:bodyPr/>
        <a:lstStyle/>
        <a:p>
          <a:endParaRPr lang="en-US"/>
        </a:p>
      </dgm:t>
    </dgm:pt>
    <dgm:pt modelId="{08679F4E-690A-4682-A856-B7CDAAC79C4C}" type="sibTrans" cxnId="{320F4220-D925-4553-A137-FA201B01D6E4}">
      <dgm:prSet/>
      <dgm:spPr/>
      <dgm:t>
        <a:bodyPr/>
        <a:lstStyle/>
        <a:p>
          <a:endParaRPr lang="en-US"/>
        </a:p>
      </dgm:t>
    </dgm:pt>
    <dgm:pt modelId="{56F1C27A-657A-4086-A83A-AD81536211D3}">
      <dgm:prSet phldrT="[Text]"/>
      <dgm:spPr>
        <a:solidFill>
          <a:srgbClr val="95519E"/>
        </a:solidFill>
      </dgm:spPr>
      <dgm:t>
        <a:bodyPr/>
        <a:lstStyle/>
        <a:p>
          <a:r>
            <a:rPr lang="en-US" dirty="0">
              <a:latin typeface="Lato" panose="020B0604020202020204" charset="0"/>
              <a:ea typeface="Lato" panose="020B0604020202020204" charset="0"/>
              <a:cs typeface="Lato" panose="020B0604020202020204" charset="0"/>
            </a:rPr>
            <a:t>     False</a:t>
          </a:r>
          <a:r>
            <a:rPr lang="en-US" dirty="0"/>
            <a:t> </a:t>
          </a:r>
        </a:p>
      </dgm:t>
    </dgm:pt>
    <dgm:pt modelId="{02DE6513-FCFA-4F1D-8CF3-09149550551E}" type="parTrans" cxnId="{CAF1CFD2-734D-4BCA-8C21-C572ADEA67E2}">
      <dgm:prSet/>
      <dgm:spPr/>
      <dgm:t>
        <a:bodyPr/>
        <a:lstStyle/>
        <a:p>
          <a:endParaRPr lang="en-US"/>
        </a:p>
      </dgm:t>
    </dgm:pt>
    <dgm:pt modelId="{F01184A6-902C-4B6E-AE0F-294DFE332F5C}" type="sibTrans" cxnId="{CAF1CFD2-734D-4BCA-8C21-C572ADEA67E2}">
      <dgm:prSet/>
      <dgm:spPr/>
      <dgm:t>
        <a:bodyPr/>
        <a:lstStyle/>
        <a:p>
          <a:endParaRPr lang="en-US"/>
        </a:p>
      </dgm:t>
    </dgm:pt>
    <dgm:pt modelId="{F0ECFDE3-6E79-4371-AFBB-8A3C8592FF17}" type="pres">
      <dgm:prSet presAssocID="{48BED568-B31A-4BB7-AE7E-876C43DD56DA}" presName="cycle" presStyleCnt="0">
        <dgm:presLayoutVars>
          <dgm:dir/>
          <dgm:resizeHandles val="exact"/>
        </dgm:presLayoutVars>
      </dgm:prSet>
      <dgm:spPr/>
    </dgm:pt>
    <dgm:pt modelId="{A62CFCB6-6CF1-4F39-BDDC-368383EA1325}" type="pres">
      <dgm:prSet presAssocID="{6A976D0F-B9A7-4AFD-B2F5-1D87DB97B00D}" presName="arrow" presStyleLbl="node1" presStyleIdx="0" presStyleCnt="2" custRadScaleRad="334583" custRadScaleInc="7864">
        <dgm:presLayoutVars>
          <dgm:bulletEnabled val="1"/>
        </dgm:presLayoutVars>
      </dgm:prSet>
      <dgm:spPr/>
    </dgm:pt>
    <dgm:pt modelId="{0339FEDF-7364-467D-A03F-84EFFA11925B}" type="pres">
      <dgm:prSet presAssocID="{56F1C27A-657A-4086-A83A-AD81536211D3}" presName="arrow" presStyleLbl="node1" presStyleIdx="1" presStyleCnt="2">
        <dgm:presLayoutVars>
          <dgm:bulletEnabled val="1"/>
        </dgm:presLayoutVars>
      </dgm:prSet>
      <dgm:spPr/>
    </dgm:pt>
  </dgm:ptLst>
  <dgm:cxnLst>
    <dgm:cxn modelId="{320F4220-D925-4553-A137-FA201B01D6E4}" srcId="{48BED568-B31A-4BB7-AE7E-876C43DD56DA}" destId="{6A976D0F-B9A7-4AFD-B2F5-1D87DB97B00D}" srcOrd="0" destOrd="0" parTransId="{73DCE51D-175C-4186-974E-B1B352179DB6}" sibTransId="{08679F4E-690A-4682-A856-B7CDAAC79C4C}"/>
    <dgm:cxn modelId="{A2115E5A-7350-4CF8-A71A-EA6D5F5E4A23}" type="presOf" srcId="{48BED568-B31A-4BB7-AE7E-876C43DD56DA}" destId="{F0ECFDE3-6E79-4371-AFBB-8A3C8592FF17}" srcOrd="0" destOrd="0" presId="urn:microsoft.com/office/officeart/2005/8/layout/arrow1"/>
    <dgm:cxn modelId="{4AC6EBA9-C449-4952-84E7-9C0B1234B9B3}" type="presOf" srcId="{56F1C27A-657A-4086-A83A-AD81536211D3}" destId="{0339FEDF-7364-467D-A03F-84EFFA11925B}" srcOrd="0" destOrd="0" presId="urn:microsoft.com/office/officeart/2005/8/layout/arrow1"/>
    <dgm:cxn modelId="{CAF1CFD2-734D-4BCA-8C21-C572ADEA67E2}" srcId="{48BED568-B31A-4BB7-AE7E-876C43DD56DA}" destId="{56F1C27A-657A-4086-A83A-AD81536211D3}" srcOrd="1" destOrd="0" parTransId="{02DE6513-FCFA-4F1D-8CF3-09149550551E}" sibTransId="{F01184A6-902C-4B6E-AE0F-294DFE332F5C}"/>
    <dgm:cxn modelId="{5E0535EA-4BAC-40E9-8845-7FC84D5C49A6}" type="presOf" srcId="{6A976D0F-B9A7-4AFD-B2F5-1D87DB97B00D}" destId="{A62CFCB6-6CF1-4F39-BDDC-368383EA1325}" srcOrd="0" destOrd="0" presId="urn:microsoft.com/office/officeart/2005/8/layout/arrow1"/>
    <dgm:cxn modelId="{A6F1B387-FA9B-478E-A3FC-986CBBBA3CF0}" type="presParOf" srcId="{F0ECFDE3-6E79-4371-AFBB-8A3C8592FF17}" destId="{A62CFCB6-6CF1-4F39-BDDC-368383EA1325}" srcOrd="0" destOrd="0" presId="urn:microsoft.com/office/officeart/2005/8/layout/arrow1"/>
    <dgm:cxn modelId="{E8128A9D-CFF9-4134-ABD8-1C301AB64E51}" type="presParOf" srcId="{F0ECFDE3-6E79-4371-AFBB-8A3C8592FF17}" destId="{0339FEDF-7364-467D-A03F-84EFFA11925B}" srcOrd="1" destOrd="0" presId="urn:microsoft.com/office/officeart/2005/8/layout/arrow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2CFCB6-6CF1-4F39-BDDC-368383EA1325}">
      <dsp:nvSpPr>
        <dsp:cNvPr id="0" name=""/>
        <dsp:cNvSpPr/>
      </dsp:nvSpPr>
      <dsp:spPr>
        <a:xfrm rot="16200000">
          <a:off x="0" y="0"/>
          <a:ext cx="2827125" cy="2827125"/>
        </a:xfrm>
        <a:prstGeom prst="upArrow">
          <a:avLst>
            <a:gd name="adj1" fmla="val 50000"/>
            <a:gd name="adj2" fmla="val 35000"/>
          </a:avLst>
        </a:prstGeom>
        <a:solidFill>
          <a:srgbClr val="95519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7368" tIns="277368" rIns="277368" bIns="277368" numCol="1" spcCol="1270" anchor="ctr" anchorCtr="0">
          <a:noAutofit/>
        </a:bodyPr>
        <a:lstStyle/>
        <a:p>
          <a:pPr marL="0" lvl="0" indent="0" algn="l" defTabSz="1733550">
            <a:lnSpc>
              <a:spcPct val="90000"/>
            </a:lnSpc>
            <a:spcBef>
              <a:spcPct val="0"/>
            </a:spcBef>
            <a:spcAft>
              <a:spcPct val="35000"/>
            </a:spcAft>
            <a:buNone/>
          </a:pPr>
          <a:r>
            <a:rPr lang="en-US" sz="3900" kern="1200" dirty="0">
              <a:latin typeface="Lato" panose="020B0604020202020204" charset="0"/>
              <a:ea typeface="Lato" panose="020B0604020202020204" charset="0"/>
              <a:cs typeface="Lato" panose="020B0604020202020204" charset="0"/>
            </a:rPr>
            <a:t>True</a:t>
          </a:r>
        </a:p>
      </dsp:txBody>
      <dsp:txXfrm rot="5400000">
        <a:off x="494748" y="706780"/>
        <a:ext cx="2332378" cy="1413563"/>
      </dsp:txXfrm>
    </dsp:sp>
    <dsp:sp modelId="{0339FEDF-7364-467D-A03F-84EFFA11925B}">
      <dsp:nvSpPr>
        <dsp:cNvPr id="0" name=""/>
        <dsp:cNvSpPr/>
      </dsp:nvSpPr>
      <dsp:spPr>
        <a:xfrm rot="5400000">
          <a:off x="4363340" y="1564"/>
          <a:ext cx="2827125" cy="2827125"/>
        </a:xfrm>
        <a:prstGeom prst="upArrow">
          <a:avLst>
            <a:gd name="adj1" fmla="val 50000"/>
            <a:gd name="adj2" fmla="val 35000"/>
          </a:avLst>
        </a:prstGeom>
        <a:solidFill>
          <a:srgbClr val="95519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7368" tIns="277368" rIns="277368" bIns="277368" numCol="1" spcCol="1270" anchor="ctr" anchorCtr="0">
          <a:noAutofit/>
        </a:bodyPr>
        <a:lstStyle/>
        <a:p>
          <a:pPr marL="0" lvl="0" indent="0" algn="ctr" defTabSz="1733550">
            <a:lnSpc>
              <a:spcPct val="90000"/>
            </a:lnSpc>
            <a:spcBef>
              <a:spcPct val="0"/>
            </a:spcBef>
            <a:spcAft>
              <a:spcPct val="35000"/>
            </a:spcAft>
            <a:buNone/>
          </a:pPr>
          <a:r>
            <a:rPr lang="en-US" sz="3900" kern="1200" dirty="0">
              <a:latin typeface="Lato" panose="020B0604020202020204" charset="0"/>
              <a:ea typeface="Lato" panose="020B0604020202020204" charset="0"/>
              <a:cs typeface="Lato" panose="020B0604020202020204" charset="0"/>
            </a:rPr>
            <a:t>     False</a:t>
          </a:r>
          <a:r>
            <a:rPr lang="en-US" sz="3900" kern="1200" dirty="0"/>
            <a:t> </a:t>
          </a:r>
        </a:p>
      </dsp:txBody>
      <dsp:txXfrm rot="-5400000">
        <a:off x="4363341" y="708345"/>
        <a:ext cx="2332378" cy="1413563"/>
      </dsp:txXfrm>
    </dsp:sp>
  </dsp:spTree>
</dsp:drawing>
</file>

<file path=ppt/diagrams/layout1.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05/10/2020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3286080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7291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a:t>
            </a:r>
            <a:r>
              <a:rPr lang="en-US" baseline="0" dirty="0"/>
              <a:t> information can be found in the guidance notes that accompany this resource.</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3507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6000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Use this slide to display your class agreement / ground rules for PSHE education lessons.  See </a:t>
            </a:r>
            <a:r>
              <a:rPr kumimoji="0" lang="en-GB" sz="1200" b="1" i="0" u="none" strike="noStrike" kern="1200" cap="none" spc="0" normalizeH="0" baseline="0" noProof="0" dirty="0">
                <a:ln>
                  <a:noFill/>
                </a:ln>
                <a:solidFill>
                  <a:prstClr val="black"/>
                </a:solidFill>
                <a:effectLst/>
                <a:uLnTx/>
                <a:uFillTx/>
                <a:latin typeface="+mn-lt"/>
                <a:ea typeface="+mn-ea"/>
                <a:cs typeface="+mn-cs"/>
              </a:rPr>
              <a:t>Accompanying Teacher Guidance Notes </a:t>
            </a:r>
            <a:r>
              <a:rPr kumimoji="0" lang="en-GB" sz="1200" b="0" i="0" u="none" strike="noStrike" kern="1200" cap="none" spc="0" normalizeH="0" baseline="0" noProof="0" dirty="0">
                <a:ln>
                  <a:noFill/>
                </a:ln>
                <a:solidFill>
                  <a:prstClr val="black"/>
                </a:solidFill>
                <a:effectLst/>
                <a:uLnTx/>
                <a:uFillTx/>
                <a:latin typeface="+mn-lt"/>
                <a:ea typeface="+mn-ea"/>
                <a:cs typeface="+mn-cs"/>
              </a:rPr>
              <a:t>(separate document). </a:t>
            </a:r>
          </a:p>
          <a:p>
            <a:endParaRPr lang="en-GB" b="0"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3777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 </a:t>
            </a:r>
            <a:r>
              <a:rPr lang="en-US" b="1" i="1" dirty="0"/>
              <a:t>Learning objectives and outcomes</a:t>
            </a:r>
            <a:endParaRPr lang="en-US" b="1" dirty="0"/>
          </a:p>
          <a:p>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 </a:t>
            </a:r>
            <a:r>
              <a:rPr kumimoji="0" lang="en-US" sz="1200" b="0" i="0" u="none" strike="noStrike" kern="1200" cap="none" spc="0" normalizeH="0" baseline="0" noProof="0" dirty="0">
                <a:ln>
                  <a:noFill/>
                </a:ln>
                <a:solidFill>
                  <a:schemeClr val="tx1"/>
                </a:solidFill>
                <a:effectLst/>
                <a:uLnTx/>
                <a:uFillTx/>
                <a:latin typeface="+mn-lt"/>
                <a:ea typeface="+mn-ea"/>
                <a:cs typeface="+mn-cs"/>
              </a:rPr>
              <a:t>explain that today’s lesson is about healthy sleep habits and</a:t>
            </a:r>
            <a:r>
              <a:rPr lang="en-US" dirty="0"/>
              <a:t> will explore both the importance of, and habits to help achieve, healthy sleep, particularly during teenage years.</a:t>
            </a: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 </a:t>
            </a:r>
            <a:r>
              <a:rPr lang="en-US" b="1" i="1" dirty="0"/>
              <a:t>Baseline</a:t>
            </a:r>
            <a:r>
              <a:rPr lang="en-US" b="1" i="1" baseline="0" dirty="0"/>
              <a:t> activity </a:t>
            </a:r>
            <a:r>
              <a:rPr kumimoji="0" lang="en-US" sz="1200" b="1" i="0" u="none" strike="noStrike" kern="1200" cap="none" spc="0" normalizeH="0" baseline="0" noProof="0" dirty="0">
                <a:ln>
                  <a:noFill/>
                </a:ln>
                <a:solidFill>
                  <a:prstClr val="black"/>
                </a:solidFill>
                <a:effectLst/>
                <a:uLnTx/>
                <a:uFillTx/>
                <a:latin typeface="+mn-lt"/>
                <a:ea typeface="+mn-ea"/>
                <a:cs typeface="+mn-cs"/>
              </a:rPr>
              <a:t>(15 mins) </a:t>
            </a:r>
            <a:endParaRPr lang="en-US" b="1" i="1" dirty="0"/>
          </a:p>
          <a:p>
            <a:r>
              <a:rPr lang="en-GB" sz="1200" kern="1200" dirty="0">
                <a:solidFill>
                  <a:schemeClr val="tx1"/>
                </a:solidFill>
                <a:effectLst/>
                <a:latin typeface="+mn-lt"/>
                <a:ea typeface="+mn-ea"/>
                <a:cs typeface="+mn-cs"/>
              </a:rPr>
              <a:t>Hand out Resource 1a: </a:t>
            </a:r>
            <a:r>
              <a:rPr lang="en-GB" sz="1200" i="1" kern="1200" dirty="0">
                <a:solidFill>
                  <a:schemeClr val="tx1"/>
                </a:solidFill>
                <a:effectLst/>
                <a:latin typeface="+mn-lt"/>
                <a:ea typeface="+mn-ea"/>
                <a:cs typeface="+mn-cs"/>
              </a:rPr>
              <a:t>Sleep quiz</a:t>
            </a:r>
            <a:r>
              <a:rPr lang="en-GB" sz="1200" kern="1200" dirty="0">
                <a:solidFill>
                  <a:schemeClr val="tx1"/>
                </a:solidFill>
                <a:effectLst/>
                <a:latin typeface="+mn-lt"/>
                <a:ea typeface="+mn-ea"/>
                <a:cs typeface="+mn-cs"/>
              </a:rPr>
              <a:t> and ask students to complete the quiz, indicating ‘T’ for True and ‘F’ for False</a:t>
            </a:r>
            <a:r>
              <a:rPr lang="en-US" b="0" i="0" baseline="0" dirty="0"/>
              <a:t>. </a:t>
            </a:r>
            <a:r>
              <a:rPr lang="en-GB" sz="1200" kern="1200" dirty="0">
                <a:solidFill>
                  <a:schemeClr val="tx1"/>
                </a:solidFill>
                <a:effectLst/>
                <a:latin typeface="+mn-lt"/>
                <a:ea typeface="+mn-ea"/>
                <a:cs typeface="+mn-cs"/>
              </a:rPr>
              <a:t>In the final column, students should add what they think is the truth for any statement that they have identified as false. </a:t>
            </a:r>
            <a:endParaRPr lang="en-US" b="0" i="0" baseline="0" dirty="0"/>
          </a:p>
          <a:p>
            <a:endParaRPr lang="en-US" b="0" i="0" baseline="0" dirty="0"/>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a:t>
            </a:r>
          </a:p>
          <a:p>
            <a:r>
              <a:rPr lang="en-GB" sz="1200" i="1" kern="1200" dirty="0">
                <a:solidFill>
                  <a:schemeClr val="tx1"/>
                </a:solidFill>
                <a:effectLst/>
                <a:latin typeface="+mn-lt"/>
                <a:ea typeface="+mn-ea"/>
                <a:cs typeface="+mn-cs"/>
              </a:rPr>
              <a:t>Take class feedback (this could be through holding up true/false cards, class vote or standing on different sides of the room to represent true/false/not sure). Use Resource 1b to challenge misconceptions and provide additional information</a:t>
            </a:r>
            <a:r>
              <a:rPr lang="en-GB" sz="1200" kern="1200" dirty="0">
                <a:solidFill>
                  <a:schemeClr val="tx1"/>
                </a:solidFill>
                <a:effectLst/>
                <a:latin typeface="+mn-lt"/>
                <a:ea typeface="+mn-ea"/>
                <a:cs typeface="+mn-cs"/>
              </a:rPr>
              <a:t>.</a:t>
            </a:r>
          </a:p>
          <a:p>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3370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52995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a:t>
            </a:r>
            <a:r>
              <a:rPr lang="en-US" b="1" baseline="0" dirty="0"/>
              <a:t> Notes (10 MIN) </a:t>
            </a:r>
            <a:r>
              <a:rPr lang="en-US" b="1" i="1" baseline="0" dirty="0"/>
              <a:t>Diamond 9</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Give each pair/small group a set of Resource 2: </a:t>
            </a:r>
            <a:r>
              <a:rPr lang="en-GB" sz="1200" i="1" kern="1200" dirty="0">
                <a:solidFill>
                  <a:schemeClr val="tx1"/>
                </a:solidFill>
                <a:effectLst/>
                <a:latin typeface="+mn-lt"/>
                <a:ea typeface="+mn-ea"/>
                <a:cs typeface="+mn-cs"/>
              </a:rPr>
              <a:t>Sleep benefits</a:t>
            </a:r>
            <a:r>
              <a:rPr lang="en-GB" sz="1200" kern="1200" dirty="0">
                <a:solidFill>
                  <a:schemeClr val="tx1"/>
                </a:solidFill>
                <a:effectLst/>
                <a:latin typeface="+mn-lt"/>
                <a:ea typeface="+mn-ea"/>
                <a:cs typeface="+mn-cs"/>
              </a:rPr>
              <a:t>.  Ask students to form a diamond 9 with the cards, showing the benefits they think are the most important at the top, down to those they think have less of an impact (1, 22, 333, 44, 5), recognising that there are no absolute right or wrong answers. During feedback, each group could be encouraged to share the</a:t>
            </a:r>
            <a:r>
              <a:rPr lang="en-GB" sz="1200" kern="1200" baseline="0" dirty="0">
                <a:solidFill>
                  <a:schemeClr val="tx1"/>
                </a:solidFill>
                <a:effectLst/>
                <a:latin typeface="+mn-lt"/>
                <a:ea typeface="+mn-ea"/>
                <a:cs typeface="+mn-cs"/>
              </a:rPr>
              <a:t> card they chose as ‘most important’.</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r>
              <a:rPr lang="en-US" b="1" dirty="0">
                <a:latin typeface="+mn-lt"/>
              </a:rPr>
              <a:t>Support: </a:t>
            </a:r>
            <a:r>
              <a:rPr lang="en-US" sz="1200" b="0" i="0" u="none" strike="noStrike" kern="1200" baseline="0" dirty="0">
                <a:solidFill>
                  <a:schemeClr val="tx1"/>
                </a:solidFill>
                <a:latin typeface="+mn-lt"/>
                <a:ea typeface="+mn-ea"/>
                <a:cs typeface="+mn-cs"/>
              </a:rPr>
              <a:t>Hand students 5 cards and ask them to create a small diamond with fewer benefits </a:t>
            </a:r>
            <a:r>
              <a:rPr lang="en-GB" sz="1200" b="0" i="0" u="none" strike="noStrike" kern="1200" baseline="0" dirty="0">
                <a:solidFill>
                  <a:schemeClr val="tx1"/>
                </a:solidFill>
                <a:latin typeface="+mn-lt"/>
                <a:ea typeface="+mn-ea"/>
                <a:cs typeface="+mn-cs"/>
              </a:rPr>
              <a:t>(1, 222, 3)</a:t>
            </a:r>
          </a:p>
          <a:p>
            <a:endParaRPr lang="en-US" b="0" dirty="0">
              <a:latin typeface="+mn-lt"/>
            </a:endParaRPr>
          </a:p>
          <a:p>
            <a:pPr algn="l"/>
            <a:r>
              <a:rPr lang="en-US" b="1" dirty="0">
                <a:latin typeface="+mn-lt"/>
              </a:rPr>
              <a:t>Challenge: </a:t>
            </a:r>
            <a:r>
              <a:rPr lang="en-US" sz="1200" b="0" i="0" u="none" strike="noStrike" baseline="0" dirty="0">
                <a:latin typeface="+mn-lt"/>
              </a:rPr>
              <a:t>Ask students to prioritise the cards in two different orders; firstly, thinking about a young person’s priorities during exam time and then again during the summer holidays. Have any priorities changed?</a:t>
            </a:r>
            <a:endParaRPr lang="en-GB" b="0" dirty="0">
              <a:latin typeface="+mn-l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dirty="0"/>
          </a:p>
        </p:txBody>
      </p:sp>
    </p:spTree>
    <p:extLst>
      <p:ext uri="{BB962C8B-B14F-4D97-AF65-F5344CB8AC3E}">
        <p14:creationId xmlns:p14="http://schemas.microsoft.com/office/powerpoint/2010/main" val="2808430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t>Teacher Notes (10</a:t>
            </a:r>
            <a:r>
              <a:rPr lang="en-US" b="1" i="0" baseline="0" dirty="0"/>
              <a:t> MIN) </a:t>
            </a:r>
            <a:r>
              <a:rPr lang="en-US" b="1" i="1" baseline="0" dirty="0"/>
              <a:t>Sleep strategies</a:t>
            </a:r>
          </a:p>
          <a:p>
            <a:r>
              <a:rPr lang="en-GB" sz="1200" kern="1200" dirty="0">
                <a:solidFill>
                  <a:schemeClr val="tx1"/>
                </a:solidFill>
                <a:effectLst/>
                <a:latin typeface="+mn-lt"/>
                <a:ea typeface="+mn-ea"/>
                <a:cs typeface="+mn-cs"/>
              </a:rPr>
              <a:t>Ask students to continue working in their groups to generate a list of any habits or strategies that they think a person could use to promote good quality sleep. They could formulate this as a </a:t>
            </a:r>
            <a:r>
              <a:rPr lang="en-GB" sz="1200" i="1" kern="1200" dirty="0">
                <a:solidFill>
                  <a:schemeClr val="tx1"/>
                </a:solidFill>
                <a:effectLst/>
                <a:latin typeface="+mn-lt"/>
                <a:ea typeface="+mn-ea"/>
                <a:cs typeface="+mn-cs"/>
              </a:rPr>
              <a:t>Dos</a:t>
            </a:r>
            <a:r>
              <a:rPr lang="en-GB" sz="1200" kern="1200" dirty="0">
                <a:solidFill>
                  <a:schemeClr val="tx1"/>
                </a:solidFill>
                <a:effectLst/>
                <a:latin typeface="+mn-lt"/>
                <a:ea typeface="+mn-ea"/>
                <a:cs typeface="+mn-cs"/>
              </a:rPr>
              <a:t> and </a:t>
            </a:r>
            <a:r>
              <a:rPr lang="en-GB" sz="1200" i="1" kern="1200" dirty="0">
                <a:solidFill>
                  <a:schemeClr val="tx1"/>
                </a:solidFill>
                <a:effectLst/>
                <a:latin typeface="+mn-lt"/>
                <a:ea typeface="+mn-ea"/>
                <a:cs typeface="+mn-cs"/>
              </a:rPr>
              <a:t>Don’ts </a:t>
            </a:r>
            <a:r>
              <a:rPr lang="en-GB" sz="1200" kern="1200" dirty="0">
                <a:solidFill>
                  <a:schemeClr val="tx1"/>
                </a:solidFill>
                <a:effectLst/>
                <a:latin typeface="+mn-lt"/>
                <a:ea typeface="+mn-ea"/>
                <a:cs typeface="+mn-cs"/>
              </a:rPr>
              <a:t>list.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baseline="0" dirty="0"/>
              <a:t>Take feedback from the class, referring back to the initial baseline T/F answer sheet.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1" baseline="0" dirty="0">
                <a:latin typeface="+mn-lt"/>
              </a:rPr>
              <a:t>Support: </a:t>
            </a:r>
            <a:r>
              <a:rPr lang="en-US" sz="1200" i="1" dirty="0">
                <a:latin typeface="+mn-lt"/>
              </a:rPr>
              <a:t>Some groups may need prompting through questioning (which could be displayed or</a:t>
            </a:r>
            <a:r>
              <a:rPr lang="en-US" sz="1200" i="1" baseline="0" dirty="0">
                <a:latin typeface="+mn-lt"/>
              </a:rPr>
              <a:t> </a:t>
            </a:r>
            <a:r>
              <a:rPr lang="en-US" sz="1200" i="1" dirty="0">
                <a:latin typeface="+mn-lt"/>
              </a:rPr>
              <a:t>discussed):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mn-lt"/>
              </a:rPr>
              <a:t>• What should the bedroom environment be like for good sleep?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mn-lt"/>
              </a:rPr>
              <a:t>• What activities should be avoided before sleep?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mn-lt"/>
              </a:rPr>
              <a:t>• What routines might make someone feel calm, relaxed and ready for sleep?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latin typeface="+mn-lt"/>
              </a:rPr>
              <a:t>• What could someone do if they were struggling to fall asleep?</a:t>
            </a:r>
            <a:endParaRPr lang="en-GB" sz="1200" i="1" dirty="0">
              <a:latin typeface="+mn-l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(15 MIN) </a:t>
            </a:r>
            <a:r>
              <a:rPr lang="en-US" b="1" i="1" dirty="0"/>
              <a:t>Sleep scenarios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four (or eight) different groups, give each a different character from Resource 3: </a:t>
            </a:r>
            <a:r>
              <a:rPr lang="en-GB" sz="1200" i="1" kern="1200" dirty="0">
                <a:solidFill>
                  <a:schemeClr val="tx1"/>
                </a:solidFill>
                <a:effectLst/>
                <a:latin typeface="+mn-lt"/>
                <a:ea typeface="+mn-ea"/>
                <a:cs typeface="+mn-cs"/>
              </a:rPr>
              <a:t>Sleep scenarios</a:t>
            </a:r>
            <a:r>
              <a:rPr lang="en-GB" sz="1200" kern="1200" dirty="0">
                <a:solidFill>
                  <a:schemeClr val="tx1"/>
                </a:solidFill>
                <a:effectLst/>
                <a:latin typeface="+mn-lt"/>
                <a:ea typeface="+mn-ea"/>
                <a:cs typeface="+mn-cs"/>
              </a:rPr>
              <a:t>. Ask them to read through the scenario and identify the things in the</a:t>
            </a:r>
            <a:r>
              <a:rPr lang="en-GB" sz="1200" kern="1200" baseline="0" dirty="0">
                <a:solidFill>
                  <a:schemeClr val="tx1"/>
                </a:solidFill>
                <a:effectLst/>
                <a:latin typeface="+mn-lt"/>
                <a:ea typeface="+mn-ea"/>
                <a:cs typeface="+mn-cs"/>
              </a:rPr>
              <a:t> questions in the slide.</a:t>
            </a:r>
            <a:endParaRPr lang="en-GB" sz="1200" kern="1200" dirty="0">
              <a:solidFill>
                <a:schemeClr val="tx1"/>
              </a:solidFill>
              <a:effectLst/>
              <a:latin typeface="+mn-lt"/>
              <a:ea typeface="+mn-ea"/>
              <a:cs typeface="+mn-cs"/>
            </a:endParaRPr>
          </a:p>
          <a:p>
            <a:pPr marL="228600" indent="-228600">
              <a:buAutoNum type="arabicPeriod"/>
            </a:pPr>
            <a:endParaRPr lang="en-US" dirty="0"/>
          </a:p>
          <a:p>
            <a:r>
              <a:rPr lang="en-US" b="1" dirty="0"/>
              <a:t>Challenge:</a:t>
            </a:r>
            <a:r>
              <a:rPr lang="en-US" b="1" baseline="0" dirty="0"/>
              <a:t> </a:t>
            </a:r>
            <a:r>
              <a:rPr lang="en-US" sz="1200" b="0" i="0" u="none" strike="noStrike" kern="1200" baseline="0" dirty="0">
                <a:solidFill>
                  <a:schemeClr val="tx1"/>
                </a:solidFill>
                <a:latin typeface="+mn-lt"/>
                <a:ea typeface="+mn-ea"/>
                <a:cs typeface="+mn-cs"/>
              </a:rPr>
              <a:t>Look back at the benefits of sleep from the Diamond 9 activity — which benefits would be most helpful to persuade the character to get better sleep?</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17811521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Use these slides to take feedback from each group and to </a:t>
            </a:r>
            <a:r>
              <a:rPr lang="en-US" baseline="0" dirty="0" err="1"/>
              <a:t>summarise</a:t>
            </a:r>
            <a:r>
              <a:rPr lang="en-US" baseline="0" dirty="0"/>
              <a:t> key learning</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dirty="0"/>
          </a:p>
        </p:txBody>
      </p:sp>
    </p:spTree>
    <p:extLst>
      <p:ext uri="{BB962C8B-B14F-4D97-AF65-F5344CB8AC3E}">
        <p14:creationId xmlns:p14="http://schemas.microsoft.com/office/powerpoint/2010/main" val="1210076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dirty="0"/>
          </a:p>
        </p:txBody>
      </p:sp>
    </p:spTree>
    <p:extLst>
      <p:ext uri="{BB962C8B-B14F-4D97-AF65-F5344CB8AC3E}">
        <p14:creationId xmlns:p14="http://schemas.microsoft.com/office/powerpoint/2010/main" val="836975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(5 MIN) </a:t>
            </a:r>
            <a:r>
              <a:rPr lang="en-US" b="1" i="1" dirty="0"/>
              <a:t>Endpoint assessment</a:t>
            </a:r>
          </a:p>
          <a:p>
            <a:r>
              <a:rPr lang="en-GB" sz="1200" kern="1200" dirty="0">
                <a:solidFill>
                  <a:schemeClr val="tx1"/>
                </a:solidFill>
                <a:effectLst/>
                <a:latin typeface="+mn-lt"/>
                <a:ea typeface="+mn-ea"/>
                <a:cs typeface="+mn-cs"/>
              </a:rPr>
              <a:t>Ask students to complete an exit card to hand in on their way out of the room (either on blank postcards or paper) summarising what they have learnt during the lesson. </a:t>
            </a:r>
          </a:p>
          <a:p>
            <a:r>
              <a:rPr lang="en-GB" sz="1200" b="1" kern="1200" dirty="0">
                <a:solidFill>
                  <a:schemeClr val="tx1"/>
                </a:solidFill>
                <a:effectLst/>
                <a:latin typeface="+mn-lt"/>
                <a:ea typeface="+mn-ea"/>
                <a:cs typeface="+mn-cs"/>
              </a:rPr>
              <a:t>NB</a:t>
            </a:r>
            <a:r>
              <a:rPr lang="en-GB" sz="1200" i="1" kern="1200" dirty="0">
                <a:solidFill>
                  <a:schemeClr val="tx1"/>
                </a:solidFill>
                <a:effectLst/>
                <a:latin typeface="+mn-lt"/>
                <a:ea typeface="+mn-ea"/>
                <a:cs typeface="+mn-cs"/>
              </a:rPr>
              <a:t>: If asking students to write questions about a topic, particularly as part of a plenary activity, it is vital that these are returned to and answered in subsequent lessons.</a:t>
            </a:r>
            <a:r>
              <a:rPr lang="en-GB" sz="1200" kern="1200" dirty="0">
                <a:solidFill>
                  <a:schemeClr val="tx1"/>
                </a:solidFill>
                <a:effectLst/>
                <a:latin typeface="+mn-lt"/>
                <a:ea typeface="+mn-ea"/>
                <a:cs typeface="+mn-cs"/>
              </a:rPr>
              <a:t> </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Display ‘Further support ‘slide on next page as students are working.</a:t>
            </a:r>
            <a:endParaRPr lang="en-US" sz="1200" b="0" i="1" u="none" strike="noStrike" kern="1200" baseline="0" dirty="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20</a:t>
            </a:fld>
            <a:endParaRPr lang="en-GB" dirty="0"/>
          </a:p>
        </p:txBody>
      </p:sp>
    </p:spTree>
    <p:extLst>
      <p:ext uri="{BB962C8B-B14F-4D97-AF65-F5344CB8AC3E}">
        <p14:creationId xmlns:p14="http://schemas.microsoft.com/office/powerpoint/2010/main" val="2508773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t>Teacher Notes</a:t>
            </a:r>
          </a:p>
          <a:p>
            <a:r>
              <a:rPr lang="en-GB" sz="1200" kern="1200" dirty="0">
                <a:solidFill>
                  <a:schemeClr val="tx1"/>
                </a:solidFill>
                <a:effectLst/>
                <a:latin typeface="+mn-lt"/>
                <a:ea typeface="+mn-ea"/>
                <a:cs typeface="+mn-cs"/>
              </a:rPr>
              <a:t>During the assessment activity, display a range of support services for people who are concerned about the issues related to sleep and ensuring a balanced lifestyle. These should include people in school (such as the tutor, head of year or school nurse).</a:t>
            </a:r>
            <a:endParaRPr lang="en-GB" b="0" i="0" dirty="0"/>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21</a:t>
            </a:fld>
            <a:endParaRPr lang="en-GB" dirty="0"/>
          </a:p>
        </p:txBody>
      </p:sp>
    </p:spTree>
    <p:extLst>
      <p:ext uri="{BB962C8B-B14F-4D97-AF65-F5344CB8AC3E}">
        <p14:creationId xmlns:p14="http://schemas.microsoft.com/office/powerpoint/2010/main" val="2234486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t>Teacher Notes</a:t>
            </a:r>
          </a:p>
          <a:p>
            <a:r>
              <a:rPr lang="en-US" i="0" dirty="0"/>
              <a:t>These activities can be used to extend the learning</a:t>
            </a:r>
            <a:r>
              <a:rPr lang="en-US" i="0" baseline="0" dirty="0"/>
              <a:t>, either in lessons or as home learning.</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22</a:t>
            </a:fld>
            <a:endParaRPr lang="en-GB" dirty="0"/>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B1BC51A-74D5-4913-84BC-78080CE7AED9}" type="datetime1">
              <a:rPr lang="en-GB" smtClean="0"/>
              <a:t>05/10/2020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4625DA5-65DF-4104-9FD3-85E6D9945DEC}" type="datetime1">
              <a:rPr lang="en-GB" smtClean="0"/>
              <a:t>05/10/2020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FAD7084E-4ACB-4C63-8E1C-6FA6D3C12CE0}" type="datetime1">
              <a:rPr lang="en-GB" smtClean="0"/>
              <a:t>05/10/2020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58EDEF39-D212-4F11-9B46-E280ACD6D935}" type="datetime1">
              <a:rPr lang="en-GB" smtClean="0"/>
              <a:t>05/10/2020</a:t>
            </a:fld>
            <a:endParaRPr lang="en-GB" dirty="0"/>
          </a:p>
        </p:txBody>
      </p:sp>
      <p:sp>
        <p:nvSpPr>
          <p:cNvPr id="8" name="Footer Placeholder 7"/>
          <p:cNvSpPr>
            <a:spLocks noGrp="1"/>
          </p:cNvSpPr>
          <p:nvPr>
            <p:ph type="ftr" sz="quarter" idx="11"/>
          </p:nvPr>
        </p:nvSpPr>
        <p:spPr/>
        <p:txBody>
          <a:bodyPr/>
          <a:lstStyle/>
          <a:p>
            <a:r>
              <a:rPr lang="en-GB" dirty="0"/>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6227D3B1-02F1-4D38-8061-5C9363E92D44}" type="datetime1">
              <a:rPr lang="en-GB" smtClean="0"/>
              <a:t>05/10/2020</a:t>
            </a:fld>
            <a:endParaRPr lang="en-GB" dirty="0"/>
          </a:p>
        </p:txBody>
      </p:sp>
      <p:sp>
        <p:nvSpPr>
          <p:cNvPr id="4" name="Footer Placeholder 3"/>
          <p:cNvSpPr>
            <a:spLocks noGrp="1"/>
          </p:cNvSpPr>
          <p:nvPr>
            <p:ph type="ftr" sz="quarter" idx="11"/>
          </p:nvPr>
        </p:nvSpPr>
        <p:spPr/>
        <p:txBody>
          <a:bodyPr/>
          <a:lstStyle/>
          <a:p>
            <a:r>
              <a:rPr lang="en-GB" dirty="0"/>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60BCF9-B630-4346-BE16-1BAC4BBDEC78}" type="datetime1">
              <a:rPr lang="en-GB" smtClean="0"/>
              <a:t>05/10/2020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AA1526A-B2B8-44E4-BE2F-FB0C3D36D1E5}" type="datetime1">
              <a:rPr lang="en-GB" smtClean="0"/>
              <a:t>05/10/2020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DC21C6A-7D6D-4577-B7DF-6FC2D04838EF}" type="datetime1">
              <a:rPr lang="en-GB" smtClean="0"/>
              <a:t>05/10/2020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EFBDEA-DDC4-4E4A-8DFA-3C9726BA22B7}" type="datetime1">
              <a:rPr lang="en-GB" smtClean="0"/>
              <a:t>05/10/2020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CDD5B6C-0462-43D5-B87D-52EA8E6744D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9100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4464458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523CF0C-16F1-4CE1-8063-58BC16D0BC6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5447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ADA6AFE-FB6A-44C1-8DB6-1D72D83FA534}"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776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F0DABA9-951B-4C6C-B780-0598AF2C4191}"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89042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6900433-71BC-4B04-83EF-291BF5BAE261}"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2167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9085098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B4E413B-186C-452E-8A1C-3D71A0AD4FE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63373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DDD8FA8-5DC6-4DA7-A68E-8B1FC28075D8}"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838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C6A3DCC-6A35-42BD-A91D-DD5FF2C39AA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91536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1C930C3-66F8-4B52-ABD6-6C7C5E51247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t>05/10/2020</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8064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3005730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curriculum-and-resources/resources/sleep-factor-lesson-plan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4.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www.pshe-association.org.uk/" TargetMode="External"/><Relationship Id="rId5" Type="http://schemas.openxmlformats.org/officeDocument/2006/relationships/image" Target="../media/image1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microsoft.com/office/2007/relationships/hdphoto" Target="../media/hdphoto2.wdp"/><Relationship Id="rId5" Type="http://schemas.openxmlformats.org/officeDocument/2006/relationships/diagramQuickStyle" Target="../diagrams/quickStyle1.xml"/><Relationship Id="rId10" Type="http://schemas.openxmlformats.org/officeDocument/2006/relationships/image" Target="../media/image19.png"/><Relationship Id="rId4" Type="http://schemas.openxmlformats.org/officeDocument/2006/relationships/diagramLayout" Target="../diagrams/layout1.xml"/><Relationship Id="rId9"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9.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758591" y="4559852"/>
            <a:ext cx="6928749" cy="584775"/>
          </a:xfrm>
          <a:prstGeom prst="rect">
            <a:avLst/>
          </a:prstGeom>
          <a:noFill/>
        </p:spPr>
        <p:txBody>
          <a:bodyPr wrap="square" rtlCol="0">
            <a:spAutoFit/>
          </a:bodyPr>
          <a:lstStyle/>
          <a:p>
            <a:pPr algn="ctr"/>
            <a:r>
              <a:rPr lang="pt-BR"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Healthy sleep</a:t>
            </a:r>
            <a:endPar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842058" y="2667219"/>
            <a:ext cx="6747641" cy="1754326"/>
          </a:xfrm>
          <a:prstGeom prst="rect">
            <a:avLst/>
          </a:prstGeom>
          <a:solidFill>
            <a:srgbClr val="95519E"/>
          </a:solidFill>
        </p:spPr>
        <p:txBody>
          <a:bodyPr wrap="square" rtlCol="0">
            <a:spAutoFit/>
          </a:bodyPr>
          <a:lstStyle/>
          <a:p>
            <a:pPr algn="ctr"/>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The Sleep Factor</a:t>
            </a:r>
          </a:p>
          <a:p>
            <a:pPr algn="ctr"/>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KS3</a:t>
            </a:r>
          </a:p>
        </p:txBody>
      </p:sp>
      <p:pic>
        <p:nvPicPr>
          <p:cNvPr id="21" name="Picture 20">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98606" y="3028579"/>
            <a:ext cx="2404173" cy="3400743"/>
          </a:xfrm>
          <a:prstGeom prst="rect">
            <a:avLst/>
          </a:prstGeom>
          <a:ln>
            <a:solidFill>
              <a:srgbClr val="95519E"/>
            </a:solidFill>
          </a:ln>
        </p:spPr>
      </p:pic>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2018 	</a:t>
            </a:r>
            <a:r>
              <a:rPr lang="en-GB" dirty="0"/>
              <a:t> </a:t>
            </a:r>
          </a:p>
        </p:txBody>
      </p:sp>
      <p:sp>
        <p:nvSpPr>
          <p:cNvPr id="7" name="Cloud Callout 6"/>
          <p:cNvSpPr/>
          <p:nvPr/>
        </p:nvSpPr>
        <p:spPr>
          <a:xfrm>
            <a:off x="6096000" y="440106"/>
            <a:ext cx="3697080" cy="1932775"/>
          </a:xfrm>
          <a:prstGeom prst="cloudCallout">
            <a:avLst>
              <a:gd name="adj1" fmla="val 38583"/>
              <a:gd name="adj2" fmla="val 74534"/>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7393" y="363207"/>
            <a:ext cx="1814538" cy="1024390"/>
          </a:xfrm>
          <a:prstGeom prst="rect">
            <a:avLst/>
          </a:prstGeom>
        </p:spPr>
      </p:pic>
      <p:pic>
        <p:nvPicPr>
          <p:cNvPr id="3" name="Picture 2"/>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643731" y="1253460"/>
            <a:ext cx="1523574" cy="1104039"/>
          </a:xfrm>
          <a:prstGeom prst="rect">
            <a:avLst/>
          </a:prstGeom>
        </p:spPr>
      </p:pic>
      <p:sp>
        <p:nvSpPr>
          <p:cNvPr id="13" name="TextBox 12"/>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1751826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243975" y="508057"/>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p>
        </p:txBody>
      </p:sp>
      <p:sp>
        <p:nvSpPr>
          <p:cNvPr id="6" name="TextBox 5"/>
          <p:cNvSpPr txBox="1"/>
          <p:nvPr/>
        </p:nvSpPr>
        <p:spPr>
          <a:xfrm>
            <a:off x="523052" y="1635158"/>
            <a:ext cx="11457666" cy="4339650"/>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10" name="Footer Placeholder 1"/>
          <p:cNvSpPr txBox="1">
            <a:spLocks/>
          </p:cNvSpPr>
          <p:nvPr/>
        </p:nvSpPr>
        <p:spPr>
          <a:xfrm>
            <a:off x="0"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8" name="TextBox 7"/>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70292" y="5904171"/>
            <a:ext cx="1132141" cy="820392"/>
          </a:xfrm>
          <a:prstGeom prst="rect">
            <a:avLst/>
          </a:prstGeom>
        </p:spPr>
      </p:pic>
    </p:spTree>
    <p:extLst>
      <p:ext uri="{BB962C8B-B14F-4D97-AF65-F5344CB8AC3E}">
        <p14:creationId xmlns:p14="http://schemas.microsoft.com/office/powerpoint/2010/main" val="2679998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 name="TextBox 2"/>
          <p:cNvSpPr txBox="1"/>
          <p:nvPr/>
        </p:nvSpPr>
        <p:spPr>
          <a:xfrm>
            <a:off x="248205" y="521149"/>
            <a:ext cx="9177913" cy="830997"/>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kumimoji="0" lang="en-GB" sz="4800" b="0" i="0" u="none" strike="sng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Challenge activities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Support activities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screen">
            <a:extLst>
              <a:ext uri="{28A0092B-C50C-407E-A947-70E740481C1C}">
                <a14:useLocalDpi xmlns:a14="http://schemas.microsoft.com/office/drawing/2010/main"/>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Support</a:t>
            </a: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17" name="TextBox 16"/>
          <p:cNvSpPr txBox="1"/>
          <p:nvPr/>
        </p:nvSpPr>
        <p:spPr>
          <a:xfrm>
            <a:off x="6412422" y="1532883"/>
            <a:ext cx="5291914"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Look for the logo on the student slides.  See delivery notes for details of the activities.</a:t>
            </a:r>
          </a:p>
        </p:txBody>
      </p:sp>
      <p:sp>
        <p:nvSpPr>
          <p:cNvPr id="18" name="TextBox 17"/>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9" name="Picture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470292" y="5904171"/>
            <a:ext cx="1132141" cy="820392"/>
          </a:xfrm>
          <a:prstGeom prst="rect">
            <a:avLst/>
          </a:prstGeom>
        </p:spPr>
      </p:pic>
    </p:spTree>
    <p:extLst>
      <p:ext uri="{BB962C8B-B14F-4D97-AF65-F5344CB8AC3E}">
        <p14:creationId xmlns:p14="http://schemas.microsoft.com/office/powerpoint/2010/main" val="3856150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313842" y="1576868"/>
            <a:ext cx="4819308" cy="4524315"/>
          </a:xfrm>
          <a:prstGeom prst="rect">
            <a:avLst/>
          </a:prstGeom>
          <a:noFill/>
        </p:spPr>
        <p:txBody>
          <a:bodyPr wrap="square" rtlCol="0">
            <a:spAutoFit/>
          </a:bodyPr>
          <a:lstStyle/>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This lesson explores the importance of good quality sleep — particularly during a time of transition between primary and secondary school, when routines, schedules and pressures are likely to change.</a:t>
            </a:r>
          </a:p>
          <a:p>
            <a:endParaRPr lang="en-GB"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This lesson is best used within the context of a unit of work on healthy, balanced lifestyles, or during sessions on transition.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5698268" y="859130"/>
            <a:ext cx="5227036" cy="4257168"/>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There is an accompanying lesson for Key Stage 1, which explores good sleep habits, key stage 2, which explores the impact of puberty on changing sleep patterns; and for key stage 4</a:t>
            </a:r>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 which reinforces the importance of sleep for wellbeing and personal effectiveness</a:t>
            </a:r>
            <a:r>
              <a:rPr lang="en-GB" dirty="0"/>
              <a:t>.</a:t>
            </a:r>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567488"/>
            <a:ext cx="12192000" cy="307975"/>
          </a:xfrm>
        </p:spPr>
        <p:txBody>
          <a:bodyPr/>
          <a:lstStyle/>
          <a:p>
            <a:r>
              <a:rPr lang="en-GB" dirty="0">
                <a:solidFill>
                  <a:schemeClr val="bg1"/>
                </a:solidFill>
              </a:rPr>
              <a:t>© PSHE Association 2018 	 </a:t>
            </a:r>
          </a:p>
        </p:txBody>
      </p:sp>
      <p:sp>
        <p:nvSpPr>
          <p:cNvPr id="12" name="TextBox 11"/>
          <p:cNvSpPr txBox="1"/>
          <p:nvPr/>
        </p:nvSpPr>
        <p:spPr>
          <a:xfrm>
            <a:off x="253108" y="499497"/>
            <a:ext cx="3155553" cy="923330"/>
          </a:xfrm>
          <a:prstGeom prst="rect">
            <a:avLst/>
          </a:prstGeom>
          <a:solidFill>
            <a:srgbClr val="95519E"/>
          </a:solidFill>
        </p:spPr>
        <p:txBody>
          <a:bodyPr wrap="square" rtlCol="0">
            <a:spAutoFit/>
          </a:bodyPr>
          <a:lstStyle/>
          <a:p>
            <a:r>
              <a:rPr lang="en-GB" sz="5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3" name="TextBox 12"/>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pic>
        <p:nvPicPr>
          <p:cNvPr id="16" name="Picture 1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470292" y="5904171"/>
            <a:ext cx="1132141" cy="820392"/>
          </a:xfrm>
          <a:prstGeom prst="rect">
            <a:avLst/>
          </a:prstGeom>
        </p:spPr>
      </p:pic>
    </p:spTree>
    <p:extLst>
      <p:ext uri="{BB962C8B-B14F-4D97-AF65-F5344CB8AC3E}">
        <p14:creationId xmlns:p14="http://schemas.microsoft.com/office/powerpoint/2010/main" val="485573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TextBox 16"/>
          <p:cNvSpPr txBox="1"/>
          <p:nvPr/>
        </p:nvSpPr>
        <p:spPr>
          <a:xfrm>
            <a:off x="658383" y="1308241"/>
            <a:ext cx="10818438" cy="461665"/>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 name="Footer Placeholder 3"/>
          <p:cNvSpPr>
            <a:spLocks noGrp="1"/>
          </p:cNvSpPr>
          <p:nvPr>
            <p:ph type="ftr" sz="quarter" idx="4294967295"/>
          </p:nvPr>
        </p:nvSpPr>
        <p:spPr>
          <a:xfrm>
            <a:off x="219469" y="6397026"/>
            <a:ext cx="12192000" cy="30797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12" name="TextBox 11"/>
          <p:cNvSpPr txBox="1"/>
          <p:nvPr/>
        </p:nvSpPr>
        <p:spPr>
          <a:xfrm>
            <a:off x="219469" y="256430"/>
            <a:ext cx="9284346" cy="769441"/>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p>
        </p:txBody>
      </p:sp>
      <p:sp>
        <p:nvSpPr>
          <p:cNvPr id="2" name="TextBox 1"/>
          <p:cNvSpPr txBox="1"/>
          <p:nvPr/>
        </p:nvSpPr>
        <p:spPr>
          <a:xfrm>
            <a:off x="521120" y="1131385"/>
            <a:ext cx="11092964" cy="5293757"/>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Teenagers need approximately 9 hours of sleep per night.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600" dirty="0">
                <a:solidFill>
                  <a:prstClr val="white"/>
                </a:solidFill>
                <a:latin typeface="Lato" panose="020B0604020202020204" charset="0"/>
                <a:ea typeface="Lato" panose="020B0604020202020204" charset="0"/>
                <a:cs typeface="Lato" panose="020B0604020202020204" charset="0"/>
              </a:rPr>
              <a:t>M</a:t>
            </a:r>
            <a:r>
              <a:rPr kumimoji="0" lang="en-US"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any are averaging approximately 7 hours.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After puberty, the internal clock of an adolescent undergoes a biological shift of up to 2 hours later.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The time that teenagers naturally wake up also shifts by up to 2 hours later.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Teenagers will benefit from a regular sleep schedule.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The time before bed (at least 60 minutes) should allow for winding down and must avoid screen use (e.g. TV, phones, tablets etc.).</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Teenagers should avoid caffeinated or high-sugar products such as fizzy drinks, tea or coffee and sweets.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Spending time outdoors every day (especially in the morning) can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    be beneficial to sleep.</a:t>
            </a:r>
            <a:endParaRPr kumimoji="0" lang="en-GB"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endParaRPr>
          </a:p>
        </p:txBody>
      </p:sp>
      <p:sp>
        <p:nvSpPr>
          <p:cNvPr id="16" name="TextBox 15"/>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38672580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br>
            <a:endPar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3" name="TextBox 12"/>
          <p:cNvSpPr txBox="1"/>
          <p:nvPr/>
        </p:nvSpPr>
        <p:spPr>
          <a:xfrm>
            <a:off x="513085" y="2800357"/>
            <a:ext cx="9010925" cy="3293209"/>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Learning outcomes</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League Spartan" panose="00000800000000000000" pitchFamily="50" charset="0"/>
              </a:rPr>
              <a:t>Student</a:t>
            </a:r>
            <a:r>
              <a:rPr kumimoji="0" lang="en-GB" sz="1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s will be able to:</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lvl="0" indent="-457200">
              <a:buSzPct val="202000"/>
              <a:buBlip>
                <a:blip r:embed="rId3"/>
              </a:buBlip>
            </a:pPr>
            <a:r>
              <a:rPr lang="en-GB" dirty="0">
                <a:solidFill>
                  <a:prstClr val="black"/>
                </a:solidFill>
                <a:latin typeface="Lato" panose="020F0502020204030203" pitchFamily="34" charset="0"/>
                <a:ea typeface="Lato" panose="020F0502020204030203" pitchFamily="34" charset="0"/>
                <a:cs typeface="Lato" panose="020F0502020204030203" pitchFamily="34" charset="0"/>
              </a:rPr>
              <a:t>explain the impact of sleep on health and wellbeing </a:t>
            </a:r>
          </a:p>
          <a:p>
            <a:pPr lvl="0">
              <a:buSzPct val="202000"/>
            </a:pPr>
            <a:endParaRPr lang="en-GB" sz="12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dirty="0">
                <a:solidFill>
                  <a:prstClr val="black"/>
                </a:solidFill>
                <a:latin typeface="Lato" panose="020F0502020204030203" pitchFamily="34" charset="0"/>
                <a:ea typeface="Lato" panose="020F0502020204030203" pitchFamily="34" charset="0"/>
                <a:cs typeface="Lato" panose="020F0502020204030203" pitchFamily="34" charset="0"/>
              </a:rPr>
              <a:t>describe healthy sleep patterns and identify factors which can reduce sleep quality</a:t>
            </a:r>
          </a:p>
          <a:p>
            <a:pPr lvl="0">
              <a:buSzPct val="202000"/>
            </a:pPr>
            <a:endParaRPr lang="en-GB" sz="12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dirty="0">
                <a:solidFill>
                  <a:prstClr val="black"/>
                </a:solidFill>
                <a:latin typeface="Lato" panose="020F0502020204030203" pitchFamily="34" charset="0"/>
                <a:ea typeface="Lato" panose="020F0502020204030203" pitchFamily="34" charset="0"/>
                <a:cs typeface="Lato" panose="020F0502020204030203" pitchFamily="34" charset="0"/>
              </a:rPr>
              <a:t>describe a range of strategies for ensuring appropriate sleep patterns</a:t>
            </a:r>
            <a:endParaRPr lang="en-GB" sz="6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R="0" lvl="0" algn="l" defTabSz="914400" rtl="0" eaLnBrk="1" fontAlgn="auto" latinLnBrk="0" hangingPunct="1">
              <a:lnSpc>
                <a:spcPct val="150000"/>
              </a:lnSpc>
              <a:spcBef>
                <a:spcPts val="0"/>
              </a:spcBef>
              <a:spcAft>
                <a:spcPts val="0"/>
              </a:spcAft>
              <a:buClrTx/>
              <a:buSzPct val="202000"/>
              <a:tabLst/>
              <a:defRPr/>
            </a:pPr>
            <a:endParaRPr kumimoji="0" lang="en-GB" sz="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538199"/>
            <a:ext cx="9010925" cy="2015936"/>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Learning objective</a:t>
            </a: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0" indent="-457200" algn="l" defTabSz="914400" rtl="0" eaLnBrk="1" fontAlgn="auto" latinLnBrk="0" hangingPunct="1">
              <a:lnSpc>
                <a:spcPct val="200000"/>
              </a:lnSpc>
              <a:spcBef>
                <a:spcPts val="0"/>
              </a:spcBef>
              <a:spcAft>
                <a:spcPts val="0"/>
              </a:spcAft>
              <a:buClrTx/>
              <a:buSzPct val="202000"/>
              <a:buFontTx/>
              <a:buBlip>
                <a:blip r:embed="rId3"/>
              </a:buBlip>
              <a:tabLst/>
              <a:defRPr/>
            </a:pPr>
            <a:r>
              <a:rPr kumimoji="0" lang="en-GB" sz="1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To learn about healthy</a:t>
            </a:r>
            <a:r>
              <a:rPr kumimoji="0" lang="en-GB" sz="1800" b="0" i="0" u="none" strike="noStrike" kern="1200" cap="none" spc="0" normalizeH="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sleep</a:t>
            </a:r>
            <a:endParaRPr kumimoji="0" lang="en-GB" sz="9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457200" marR="0" lvl="1" indent="0" algn="l" defTabSz="914400" rtl="0" eaLnBrk="1" fontAlgn="auto" latinLnBrk="0" hangingPunct="1">
              <a:lnSpc>
                <a:spcPct val="200000"/>
              </a:lnSpc>
              <a:spcBef>
                <a:spcPts val="0"/>
              </a:spcBef>
              <a:spcAft>
                <a:spcPts val="0"/>
              </a:spcAft>
              <a:buClrTx/>
              <a:buSzPct val="202000"/>
              <a:buFontTx/>
              <a:buNone/>
              <a:tabLst/>
              <a:defRPr/>
            </a:pPr>
            <a:endParaRPr kumimoji="0" lang="en-GB" sz="5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7211" y="538199"/>
            <a:ext cx="962364" cy="962364"/>
          </a:xfrm>
          <a:prstGeom prst="rect">
            <a:avLst/>
          </a:prstGeom>
        </p:spPr>
      </p:pic>
      <p:pic>
        <p:nvPicPr>
          <p:cNvPr id="19" name="Picture 1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0470292" y="5904171"/>
            <a:ext cx="1132141" cy="820392"/>
          </a:xfrm>
          <a:prstGeom prst="rect">
            <a:avLst/>
          </a:prstGeom>
        </p:spPr>
      </p:pic>
      <p:pic>
        <p:nvPicPr>
          <p:cNvPr id="17" name="Picture 16"/>
          <p:cNvPicPr>
            <a:picLocks noChangeAspect="1"/>
          </p:cNvPicPr>
          <p:nvPr/>
        </p:nvPicPr>
        <p:blipFill rotWithShape="1">
          <a:blip r:embed="rId6" cstate="screen">
            <a:extLst>
              <a:ext uri="{28A0092B-C50C-407E-A947-70E740481C1C}">
                <a14:useLocalDpi xmlns:a14="http://schemas.microsoft.com/office/drawing/2010/main"/>
              </a:ext>
            </a:extLst>
          </a:blip>
          <a:srcRect l="10502" r="10174"/>
          <a:stretch/>
        </p:blipFill>
        <p:spPr>
          <a:xfrm>
            <a:off x="687044" y="2800357"/>
            <a:ext cx="877333" cy="1001704"/>
          </a:xfrm>
          <a:prstGeom prst="rect">
            <a:avLst/>
          </a:prstGeom>
        </p:spPr>
      </p:pic>
      <p:sp>
        <p:nvSpPr>
          <p:cNvPr id="20" name="Footer Placeholder 3"/>
          <p:cNvSpPr txBox="1">
            <a:spLocks/>
          </p:cNvSpPr>
          <p:nvPr/>
        </p:nvSpPr>
        <p:spPr>
          <a:xfrm>
            <a:off x="0" y="644771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21" name="TextBox 20"/>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1812916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235138" y="497085"/>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442174"/>
            <a:ext cx="5494464" cy="303159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a:t>
            </a:r>
          </a:p>
          <a:p>
            <a:pPr>
              <a:buSzPct val="202000"/>
            </a:pPr>
            <a:r>
              <a:rPr lang="en-GB" dirty="0">
                <a:latin typeface="Lato" panose="020F0502020204030203" pitchFamily="34" charset="0"/>
                <a:ea typeface="Lato" panose="020F0502020204030203" pitchFamily="34" charset="0"/>
                <a:cs typeface="Lato" panose="020F0502020204030203" pitchFamily="34" charset="0"/>
              </a:rPr>
              <a:t>for guidance on establishing ground rules, the limits of confidentiality, communication and handling</a:t>
            </a:r>
          </a:p>
          <a:p>
            <a:pPr>
              <a:buSzPct val="202000"/>
            </a:pPr>
            <a:r>
              <a:rPr lang="en-GB" dirty="0">
                <a:latin typeface="Lato" panose="020F0502020204030203" pitchFamily="34" charset="0"/>
                <a:ea typeface="Lato" panose="020F0502020204030203" pitchFamily="34" charset="0"/>
                <a:cs typeface="Lato" panose="020F0502020204030203" pitchFamily="34" charset="0"/>
              </a:rPr>
              <a:t>questions effectively.</a:t>
            </a:r>
          </a:p>
          <a:p>
            <a:pPr>
              <a:buSzPct val="202000"/>
            </a:pPr>
            <a:endParaRPr lang="en-GB" sz="500"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7375" y="1515629"/>
            <a:ext cx="1078406" cy="1078406"/>
          </a:xfrm>
          <a:prstGeom prst="rect">
            <a:avLst/>
          </a:prstGeom>
        </p:spPr>
      </p:pic>
      <p:sp>
        <p:nvSpPr>
          <p:cNvPr id="21" name="TextBox 20"/>
          <p:cNvSpPr txBox="1"/>
          <p:nvPr/>
        </p:nvSpPr>
        <p:spPr>
          <a:xfrm>
            <a:off x="6078679" y="1424494"/>
            <a:ext cx="5833242" cy="3062377"/>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2"/>
            <a:r>
              <a:rPr lang="en-GB" sz="3200" b="1" dirty="0">
                <a:latin typeface="Gill Sans MT" panose="020B0502020104020203" pitchFamily="34" charset="0"/>
              </a:rPr>
              <a:t>Resources required</a:t>
            </a:r>
            <a:endParaRPr lang="en-GB" sz="1600" b="1" dirty="0">
              <a:latin typeface="Gill Sans MT" panose="020B0502020104020203" pitchFamily="34" charset="0"/>
            </a:endParaRPr>
          </a:p>
          <a:p>
            <a:pPr lvl="3"/>
            <a:endParaRPr lang="en-GB" sz="100" b="1" dirty="0">
              <a:latin typeface="Gill Sans MT" panose="020B0502020104020203" pitchFamily="34" charset="0"/>
            </a:endParaRPr>
          </a:p>
          <a:p>
            <a:pPr marL="457200" indent="-457200">
              <a:lnSpc>
                <a:spcPct val="150000"/>
              </a:lnSpc>
              <a:buSzPct val="202000"/>
              <a:buBlip>
                <a:blip r:embed="rId4"/>
              </a:buBlip>
            </a:pPr>
            <a:r>
              <a:rPr lang="en-GB" sz="1600" b="1" dirty="0">
                <a:latin typeface="Lato" panose="020F0502020204030203" pitchFamily="34" charset="0"/>
                <a:ea typeface="Lato" panose="020F0502020204030203" pitchFamily="34" charset="0"/>
                <a:cs typeface="Lato" panose="020F0502020204030203" pitchFamily="34" charset="0"/>
              </a:rPr>
              <a:t>Box or envelope for anonymous questions</a:t>
            </a:r>
          </a:p>
          <a:p>
            <a:pPr marL="457200" indent="-457200">
              <a:lnSpc>
                <a:spcPct val="150000"/>
              </a:lnSpc>
              <a:buSzPct val="202000"/>
              <a:buBlip>
                <a:blip r:embed="rId4"/>
              </a:buBlip>
            </a:pPr>
            <a:r>
              <a:rPr lang="en-GB" sz="1600" b="1" dirty="0">
                <a:latin typeface="Lato" panose="020F0502020204030203" pitchFamily="34" charset="0"/>
                <a:ea typeface="Lato" panose="020F0502020204030203" pitchFamily="34" charset="0"/>
                <a:cs typeface="Lato" panose="020F0502020204030203" pitchFamily="34" charset="0"/>
              </a:rPr>
              <a:t>Blank postcards</a:t>
            </a:r>
          </a:p>
          <a:p>
            <a:pPr marL="457200" indent="-457200">
              <a:lnSpc>
                <a:spcPct val="150000"/>
              </a:lnSpc>
              <a:buSzPct val="202000"/>
              <a:buBlip>
                <a:blip r:embed="rId4"/>
              </a:buBlip>
            </a:pPr>
            <a:r>
              <a:rPr lang="en-GB" sz="1600" b="1" dirty="0">
                <a:latin typeface="Lato" panose="020F0502020204030203" pitchFamily="34" charset="0"/>
                <a:ea typeface="Lato" panose="020F0502020204030203" pitchFamily="34" charset="0"/>
                <a:cs typeface="Lato" panose="020F0502020204030203" pitchFamily="34" charset="0"/>
              </a:rPr>
              <a:t>Resource 1a: Sleep quiz</a:t>
            </a:r>
          </a:p>
          <a:p>
            <a:pPr marL="457200" indent="-457200">
              <a:lnSpc>
                <a:spcPct val="150000"/>
              </a:lnSpc>
              <a:buSzPct val="202000"/>
              <a:buBlip>
                <a:blip r:embed="rId4"/>
              </a:buBlip>
            </a:pPr>
            <a:r>
              <a:rPr lang="en-GB" sz="1600" b="1" dirty="0">
                <a:latin typeface="Lato" panose="020F0502020204030203" pitchFamily="34" charset="0"/>
                <a:ea typeface="Lato" panose="020F0502020204030203" pitchFamily="34" charset="0"/>
                <a:cs typeface="Lato" panose="020F0502020204030203" pitchFamily="34" charset="0"/>
              </a:rPr>
              <a:t>Resource 1b: Teacher answers</a:t>
            </a:r>
          </a:p>
          <a:p>
            <a:pPr marL="457200" indent="-457200">
              <a:lnSpc>
                <a:spcPct val="150000"/>
              </a:lnSpc>
              <a:buSzPct val="202000"/>
              <a:buBlip>
                <a:blip r:embed="rId4"/>
              </a:buBlip>
            </a:pPr>
            <a:r>
              <a:rPr lang="en-GB" sz="1600" b="1" dirty="0">
                <a:latin typeface="Lato" panose="020F0502020204030203" pitchFamily="34" charset="0"/>
                <a:ea typeface="Lato" panose="020F0502020204030203" pitchFamily="34" charset="0"/>
                <a:cs typeface="Lato" panose="020F0502020204030203" pitchFamily="34" charset="0"/>
              </a:rPr>
              <a:t>Resource 2: Sleep benefits</a:t>
            </a:r>
          </a:p>
          <a:p>
            <a:pPr marL="457200" indent="-457200">
              <a:lnSpc>
                <a:spcPct val="150000"/>
              </a:lnSpc>
              <a:buSzPct val="202000"/>
              <a:buBlip>
                <a:blip r:embed="rId4"/>
              </a:buBlip>
            </a:pPr>
            <a:r>
              <a:rPr lang="en-GB" sz="1600" b="1" dirty="0">
                <a:latin typeface="Lato" panose="020F0502020204030203" pitchFamily="34" charset="0"/>
                <a:ea typeface="Lato" panose="020F0502020204030203" pitchFamily="34" charset="0"/>
                <a:cs typeface="Lato" panose="020F0502020204030203" pitchFamily="34" charset="0"/>
              </a:rPr>
              <a:t>Resource 3: Sleep scenarios</a:t>
            </a:r>
            <a:endParaRPr lang="en-GB" sz="400" b="1" dirty="0">
              <a:latin typeface="Lato" panose="020F0502020204030203" pitchFamily="34" charset="0"/>
              <a:ea typeface="Lato" panose="020F0502020204030203" pitchFamily="34" charset="0"/>
              <a:cs typeface="Lato" panose="020F0502020204030203" pitchFamily="34" charset="0"/>
            </a:endParaRPr>
          </a:p>
        </p:txBody>
      </p:sp>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10146" y="4895384"/>
            <a:ext cx="817394" cy="1611545"/>
          </a:xfrm>
          <a:prstGeom prst="rect">
            <a:avLst/>
          </a:prstGeom>
        </p:spPr>
      </p:pic>
      <p:sp>
        <p:nvSpPr>
          <p:cNvPr id="24" name="TextBox 23"/>
          <p:cNvSpPr txBox="1"/>
          <p:nvPr/>
        </p:nvSpPr>
        <p:spPr>
          <a:xfrm>
            <a:off x="637375" y="5851437"/>
            <a:ext cx="55254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8" name="Footer Placeholder 3"/>
          <p:cNvSpPr txBox="1">
            <a:spLocks/>
          </p:cNvSpPr>
          <p:nvPr/>
        </p:nvSpPr>
        <p:spPr>
          <a:xfrm>
            <a:off x="0" y="656748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19" name="TextBox 18"/>
          <p:cNvSpPr txBox="1"/>
          <p:nvPr/>
        </p:nvSpPr>
        <p:spPr>
          <a:xfrm>
            <a:off x="6096000" y="4715054"/>
            <a:ext cx="5815921" cy="1815882"/>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p>
          <a:p>
            <a:pPr lvl="3"/>
            <a:endParaRPr lang="en-GB" sz="400" b="1" dirty="0">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Members of the Association can access our website for further guidance</a:t>
            </a: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 </a:t>
            </a: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hlinkClick r:id="rId6"/>
              </a:rPr>
              <a:t>www.pshe-association.org.uk</a:t>
            </a: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 </a:t>
            </a:r>
          </a:p>
          <a:p>
            <a:pPr lvl="3">
              <a:buSzPct val="202000"/>
              <a:defRPr/>
            </a:pPr>
            <a:endParaRPr lang="en-GB" sz="16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143007" y="4740602"/>
            <a:ext cx="1247672" cy="809660"/>
          </a:xfrm>
          <a:prstGeom prst="rect">
            <a:avLst/>
          </a:prstGeom>
        </p:spPr>
      </p:pic>
      <p:pic>
        <p:nvPicPr>
          <p:cNvPr id="3" name="Picture 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269132" y="1457236"/>
            <a:ext cx="762290" cy="762290"/>
          </a:xfrm>
          <a:prstGeom prst="rect">
            <a:avLst/>
          </a:prstGeom>
        </p:spPr>
      </p:pic>
    </p:spTree>
    <p:extLst>
      <p:ext uri="{BB962C8B-B14F-4D97-AF65-F5344CB8AC3E}">
        <p14:creationId xmlns:p14="http://schemas.microsoft.com/office/powerpoint/2010/main" val="963335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224413" y="515255"/>
            <a:ext cx="6377352" cy="923330"/>
          </a:xfrm>
          <a:prstGeom prst="rect">
            <a:avLst/>
          </a:prstGeom>
          <a:noFill/>
        </p:spPr>
        <p:txBody>
          <a:bodyPr wrap="square" rtlCol="0">
            <a:spAutoFit/>
          </a:bodyPr>
          <a:lstStyle/>
          <a:p>
            <a:r>
              <a:rPr lang="en-GB" sz="54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3921163887"/>
              </p:ext>
            </p:extLst>
          </p:nvPr>
        </p:nvGraphicFramePr>
        <p:xfrm>
          <a:off x="445477" y="1604013"/>
          <a:ext cx="11323959" cy="4713400"/>
        </p:xfrm>
        <a:graphic>
          <a:graphicData uri="http://schemas.openxmlformats.org/drawingml/2006/table">
            <a:tbl>
              <a:tblPr firstRow="1" bandRow="1">
                <a:tableStyleId>{5940675A-B579-460E-94D1-54222C63F5DA}</a:tableStyleId>
              </a:tblPr>
              <a:tblGrid>
                <a:gridCol w="3470031">
                  <a:extLst>
                    <a:ext uri="{9D8B030D-6E8A-4147-A177-3AD203B41FA5}">
                      <a16:colId xmlns:a16="http://schemas.microsoft.com/office/drawing/2014/main" val="4041274174"/>
                    </a:ext>
                  </a:extLst>
                </a:gridCol>
                <a:gridCol w="6025661">
                  <a:extLst>
                    <a:ext uri="{9D8B030D-6E8A-4147-A177-3AD203B41FA5}">
                      <a16:colId xmlns:a16="http://schemas.microsoft.com/office/drawing/2014/main" val="2234187062"/>
                    </a:ext>
                  </a:extLst>
                </a:gridCol>
                <a:gridCol w="1828267">
                  <a:extLst>
                    <a:ext uri="{9D8B030D-6E8A-4147-A177-3AD203B41FA5}">
                      <a16:colId xmlns:a16="http://schemas.microsoft.com/office/drawing/2014/main" val="3063766827"/>
                    </a:ext>
                  </a:extLst>
                </a:gridCol>
              </a:tblGrid>
              <a:tr h="486612">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515919">
                <a:tc>
                  <a:txBody>
                    <a:bodyPr/>
                    <a:lstStyle/>
                    <a:p>
                      <a:pPr marL="342900" indent="-342900">
                        <a:buAutoNum type="arabicPeriod"/>
                      </a:pPr>
                      <a:r>
                        <a:rPr lang="en-GB" sz="2000" dirty="0">
                          <a:latin typeface="League Spartan" panose="00000800000000000000" pitchFamily="50" charset="0"/>
                        </a:rPr>
                        <a:t>Introduction</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Introduce or revisit ground rules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474858058"/>
                  </a:ext>
                </a:extLst>
              </a:tr>
              <a:tr h="588579">
                <a:tc>
                  <a:txBody>
                    <a:bodyPr/>
                    <a:lstStyle/>
                    <a:p>
                      <a:r>
                        <a:rPr lang="en-GB" sz="2000" dirty="0">
                          <a:latin typeface="League Spartan" panose="00000800000000000000" pitchFamily="50" charset="0"/>
                        </a:rPr>
                        <a:t>2. Baseline </a:t>
                      </a:r>
                      <a:r>
                        <a:rPr lang="en-GB" sz="2000" baseline="0" dirty="0">
                          <a:latin typeface="League Spartan" panose="00000800000000000000" pitchFamily="50" charset="0"/>
                        </a:rPr>
                        <a:t>assessment</a:t>
                      </a:r>
                      <a:endParaRPr lang="en-GB" sz="2000" dirty="0">
                        <a:latin typeface="League Spartan" panose="00000800000000000000" pitchFamily="50" charset="0"/>
                      </a:endParaRPr>
                    </a:p>
                  </a:txBody>
                  <a:tcPr anchor="ctr">
                    <a:solidFill>
                      <a:schemeClr val="bg1">
                        <a:lumMod val="95000"/>
                      </a:schemeClr>
                    </a:solidFill>
                  </a:tcPr>
                </a:tc>
                <a:tc>
                  <a:txBody>
                    <a:bodyPr/>
                    <a:lstStyle/>
                    <a:p>
                      <a:r>
                        <a:rPr lang="en-GB" sz="1800" kern="1200" dirty="0">
                          <a:solidFill>
                            <a:schemeClr val="tx1"/>
                          </a:solidFill>
                          <a:latin typeface="Lato" panose="020F0502020204030203" pitchFamily="34" charset="0"/>
                          <a:ea typeface="Lato" panose="020F0502020204030203" pitchFamily="34" charset="0"/>
                          <a:cs typeface="Lato" panose="020F0502020204030203" pitchFamily="34" charset="0"/>
                        </a:rPr>
                        <a:t>Students complete a true or false quiz about healthy sleep</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2346566372"/>
                  </a:ext>
                </a:extLst>
              </a:tr>
              <a:tr h="714483">
                <a:tc>
                  <a:txBody>
                    <a:bodyPr/>
                    <a:lstStyle/>
                    <a:p>
                      <a:r>
                        <a:rPr lang="en-GB" sz="2000" dirty="0">
                          <a:latin typeface="League Spartan" panose="00000800000000000000" pitchFamily="50" charset="0"/>
                        </a:rPr>
                        <a:t>3. Diamond 9</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Students evaluate the importance of nine benefits of sleep</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799012">
                <a:tc>
                  <a:txBody>
                    <a:bodyPr/>
                    <a:lstStyle/>
                    <a:p>
                      <a:r>
                        <a:rPr lang="en-GB" sz="2000" dirty="0">
                          <a:latin typeface="League Spartan" panose="00000800000000000000" pitchFamily="50" charset="0"/>
                        </a:rPr>
                        <a:t>4. Sleep strategies</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Students work in groups to suggest a range of strategies to promote good quality sleep</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767260">
                <a:tc>
                  <a:txBody>
                    <a:bodyPr/>
                    <a:lstStyle/>
                    <a:p>
                      <a:r>
                        <a:rPr lang="en-GB" sz="2000" dirty="0">
                          <a:latin typeface="League Spartan" panose="00000800000000000000" pitchFamily="50" charset="0"/>
                        </a:rPr>
                        <a:t>5. </a:t>
                      </a:r>
                      <a:r>
                        <a:rPr lang="en-GB" sz="2000" kern="1200" dirty="0">
                          <a:solidFill>
                            <a:schemeClr val="tx1"/>
                          </a:solidFill>
                          <a:latin typeface="League Spartan" panose="00000800000000000000" pitchFamily="50" charset="0"/>
                          <a:ea typeface="+mn-ea"/>
                          <a:cs typeface="+mn-cs"/>
                        </a:rPr>
                        <a:t>Sleep scenarios</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In four groups, students review case studies of poor sleep and make recommendations to each character</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2815134140"/>
                  </a:ext>
                </a:extLst>
              </a:tr>
              <a:tr h="809987">
                <a:tc>
                  <a:txBody>
                    <a:bodyPr/>
                    <a:lstStyle/>
                    <a:p>
                      <a:r>
                        <a:rPr lang="en-GB" sz="2000" dirty="0">
                          <a:latin typeface="League Spartan" panose="00000800000000000000" pitchFamily="50" charset="0"/>
                        </a:rPr>
                        <a:t>6. Endpoint assessment</a:t>
                      </a:r>
                    </a:p>
                  </a:txBody>
                  <a:tcPr anchor="ctr">
                    <a:solidFill>
                      <a:schemeClr val="bg1">
                        <a:lumMod val="95000"/>
                      </a:schemeClr>
                    </a:solidFill>
                  </a:tcPr>
                </a:tc>
                <a:tc>
                  <a:txBody>
                    <a:bodyPr/>
                    <a:lstStyle/>
                    <a:p>
                      <a:r>
                        <a:rPr lang="en-GB" sz="1800" dirty="0">
                          <a:latin typeface="Lato" panose="020F0502020204030203" pitchFamily="34" charset="0"/>
                          <a:ea typeface="Lato" panose="020F0502020204030203" pitchFamily="34" charset="0"/>
                          <a:cs typeface="Lato" panose="020F0502020204030203" pitchFamily="34" charset="0"/>
                        </a:rPr>
                        <a:t>Students complete an exit card highlighting key things they have learnt about sleep</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780862879"/>
                  </a:ext>
                </a:extLst>
              </a:tr>
            </a:tbl>
          </a:graphicData>
        </a:graphic>
      </p:graphicFrame>
      <p:sp>
        <p:nvSpPr>
          <p:cNvPr id="9" name="TextBox 8"/>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32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slide</a:t>
            </a:r>
          </a:p>
        </p:txBody>
      </p:sp>
      <p:sp>
        <p:nvSpPr>
          <p:cNvPr id="12" name="Footer Placeholder 3"/>
          <p:cNvSpPr txBox="1">
            <a:spLocks/>
          </p:cNvSpPr>
          <p:nvPr/>
        </p:nvSpPr>
        <p:spPr>
          <a:xfrm>
            <a:off x="0" y="656748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Tree>
    <p:extLst>
      <p:ext uri="{BB962C8B-B14F-4D97-AF65-F5344CB8AC3E}">
        <p14:creationId xmlns:p14="http://schemas.microsoft.com/office/powerpoint/2010/main" val="2153725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7750" y="4072757"/>
            <a:ext cx="1009649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Healthy</a:t>
            </a:r>
            <a:r>
              <a:rPr kumimoji="0" lang="en-GB" sz="6000" b="1" i="0" u="none" strike="noStrike" kern="1200" cap="none" spc="0" normalizeH="0" noProof="0" dirty="0">
                <a:ln>
                  <a:noFill/>
                </a:ln>
                <a:solidFill>
                  <a:srgbClr val="95519E"/>
                </a:solidFill>
                <a:effectLst/>
                <a:uLnTx/>
                <a:uFillTx/>
                <a:latin typeface="League Spartan" panose="00000800000000000000" pitchFamily="50" charset="0"/>
              </a:rPr>
              <a:t> </a:t>
            </a:r>
            <a:r>
              <a:rPr lang="en-GB" sz="6000" b="1" dirty="0">
                <a:latin typeface="League Spartan" panose="00000800000000000000" pitchFamily="50" charset="0"/>
              </a:rPr>
              <a:t>s</a:t>
            </a:r>
            <a:r>
              <a:rPr kumimoji="0" lang="en-GB" sz="6000" b="1" i="0" u="none" strike="noStrike" kern="1200" cap="none" spc="0" normalizeH="0" baseline="0" noProof="0" dirty="0">
                <a:ln>
                  <a:noFill/>
                </a:ln>
                <a:effectLst/>
                <a:uLnTx/>
                <a:uFillTx/>
                <a:latin typeface="League Spartan" panose="00000800000000000000" pitchFamily="50" charset="0"/>
              </a:rPr>
              <a:t>leep</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62863" y="1447440"/>
            <a:ext cx="2457450" cy="2457450"/>
          </a:xfrm>
          <a:prstGeom prst="rect">
            <a:avLst/>
          </a:prstGeom>
        </p:spPr>
      </p:pic>
      <p:sp>
        <p:nvSpPr>
          <p:cNvPr id="21" name="TextBox 20"/>
          <p:cNvSpPr txBox="1"/>
          <p:nvPr/>
        </p:nvSpPr>
        <p:spPr>
          <a:xfrm rot="20567810">
            <a:off x="3818708" y="809508"/>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2" name="TextBox 21"/>
          <p:cNvSpPr txBox="1"/>
          <p:nvPr/>
        </p:nvSpPr>
        <p:spPr>
          <a:xfrm rot="19861463">
            <a:off x="4372265" y="1172867"/>
            <a:ext cx="440112"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3" name="TextBox 22"/>
          <p:cNvSpPr txBox="1"/>
          <p:nvPr/>
        </p:nvSpPr>
        <p:spPr>
          <a:xfrm rot="20260471">
            <a:off x="4819583" y="1310298"/>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sp>
        <p:nvSpPr>
          <p:cNvPr id="24" name="TextBox 23"/>
          <p:cNvSpPr txBox="1"/>
          <p:nvPr/>
        </p:nvSpPr>
        <p:spPr>
          <a:xfrm rot="20260471">
            <a:off x="5075180" y="1680821"/>
            <a:ext cx="734261" cy="400110"/>
          </a:xfrm>
          <a:prstGeom prst="rect">
            <a:avLst/>
          </a:prstGeom>
          <a:noFill/>
        </p:spPr>
        <p:txBody>
          <a:bodyPr wrap="square" rtlCol="0">
            <a:spAutoFit/>
          </a:bodyPr>
          <a:lstStyle/>
          <a:p>
            <a:r>
              <a:rPr lang="en-GB" sz="2000" dirty="0">
                <a:latin typeface="League Spartan" panose="00000800000000000000" pitchFamily="50" charset="0"/>
              </a:rPr>
              <a:t>Z</a:t>
            </a:r>
          </a:p>
        </p:txBody>
      </p:sp>
      <p:sp>
        <p:nvSpPr>
          <p:cNvPr id="11"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[Add your class rules here]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7"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518372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49848" y="3101678"/>
            <a:ext cx="10965901" cy="1461939"/>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3200" b="1" dirty="0">
              <a:latin typeface="League Spartan" panose="00000800000000000000" pitchFamily="50" charset="0"/>
            </a:endParaRPr>
          </a:p>
          <a:p>
            <a:pPr lvl="3"/>
            <a:endParaRPr lang="en-GB" sz="100" b="1" dirty="0">
              <a:latin typeface="Gill Sans MT" panose="020B050202010402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explain the impact of sleep on health and wellbeing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749850" y="589419"/>
            <a:ext cx="10706426" cy="93871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endParaRPr lang="en-GB" sz="1100" b="1" dirty="0">
              <a:latin typeface="Gill Sans MT" panose="020B0502020104020203" pitchFamily="34" charset="0"/>
            </a:endParaRPr>
          </a:p>
          <a:p>
            <a:pPr lvl="3"/>
            <a:endParaRPr lang="en-GB" sz="800" b="1" dirty="0">
              <a:latin typeface="Gill Sans MT" panose="020B0502020104020203" pitchFamily="34" charset="0"/>
            </a:endParaRPr>
          </a:p>
          <a:p>
            <a:pPr lvl="3"/>
            <a:endParaRPr lang="en-GB" sz="2000" b="1" dirty="0">
              <a:latin typeface="Gill Sans MT" panose="020B0502020104020203" pitchFamily="34" charset="0"/>
            </a:endParaRPr>
          </a:p>
        </p:txBody>
      </p:sp>
      <p:pic>
        <p:nvPicPr>
          <p:cNvPr id="11" name="Picture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29316" y="892728"/>
            <a:ext cx="968621" cy="1076313"/>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l="10502" r="10174"/>
          <a:stretch/>
        </p:blipFill>
        <p:spPr>
          <a:xfrm>
            <a:off x="1136822" y="2710213"/>
            <a:ext cx="877333" cy="1001704"/>
          </a:xfrm>
          <a:prstGeom prst="rect">
            <a:avLst/>
          </a:prstGeom>
        </p:spPr>
      </p:pic>
      <p:sp>
        <p:nvSpPr>
          <p:cNvPr id="9" name="TextBox 8"/>
          <p:cNvSpPr txBox="1"/>
          <p:nvPr/>
        </p:nvSpPr>
        <p:spPr>
          <a:xfrm>
            <a:off x="749849" y="4827446"/>
            <a:ext cx="10965901" cy="830997"/>
          </a:xfrm>
          <a:prstGeom prst="rect">
            <a:avLst/>
          </a:prstGeom>
          <a:solidFill>
            <a:schemeClr val="bg1"/>
          </a:solidFill>
        </p:spPr>
        <p:txBody>
          <a:bodyPr wrap="square" rtlCol="0">
            <a:spAutoFit/>
          </a:bodyPr>
          <a:lstStyle/>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healthy sleep patterns and identify factors which can reduce sleep quality</a:t>
            </a:r>
          </a:p>
        </p:txBody>
      </p:sp>
      <p:sp>
        <p:nvSpPr>
          <p:cNvPr id="13" name="TextBox 12"/>
          <p:cNvSpPr txBox="1"/>
          <p:nvPr/>
        </p:nvSpPr>
        <p:spPr>
          <a:xfrm>
            <a:off x="749848" y="5767862"/>
            <a:ext cx="10965901" cy="461665"/>
          </a:xfrm>
          <a:prstGeom prst="rect">
            <a:avLst/>
          </a:prstGeom>
          <a:solidFill>
            <a:schemeClr val="bg1"/>
          </a:solidFill>
        </p:spPr>
        <p:txBody>
          <a:bodyPr wrap="square" rtlCol="0">
            <a:spAutoFit/>
          </a:bodyPr>
          <a:lstStyle/>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a range of strategies for ensuring appropriate sleep patterns</a:t>
            </a:r>
          </a:p>
        </p:txBody>
      </p:sp>
      <p:sp>
        <p:nvSpPr>
          <p:cNvPr id="5" name="Rectangle 4"/>
          <p:cNvSpPr/>
          <p:nvPr/>
        </p:nvSpPr>
        <p:spPr>
          <a:xfrm>
            <a:off x="1613626" y="1073000"/>
            <a:ext cx="8272246" cy="1077218"/>
          </a:xfrm>
          <a:prstGeom prst="rect">
            <a:avLst/>
          </a:prstGeom>
        </p:spPr>
        <p:txBody>
          <a:bodyPr wrap="square">
            <a:spAutoFit/>
          </a:bodyPr>
          <a:lstStyle/>
          <a:p>
            <a:pPr marL="914400" lvl="1" indent="-457200">
              <a:buSzPct val="202000"/>
              <a:buBlip>
                <a:blip r:embed="rId3"/>
              </a:buBlip>
            </a:pPr>
            <a:r>
              <a:rPr lang="en-GB" sz="3200" dirty="0">
                <a:solidFill>
                  <a:prstClr val="black"/>
                </a:solidFill>
                <a:latin typeface="League Spartan" panose="020B0604020202020204" charset="0"/>
                <a:ea typeface="Lato" panose="020F0502020204030203" pitchFamily="34" charset="0"/>
                <a:cs typeface="Lato" panose="020F0502020204030203" pitchFamily="34" charset="0"/>
              </a:rPr>
              <a:t> We are learning about healthy sleeping habits</a:t>
            </a:r>
            <a:endParaRPr lang="en-GB" sz="1050" b="1" dirty="0">
              <a:solidFill>
                <a:prstClr val="black"/>
              </a:solidFill>
              <a:latin typeface="League Spartan" panose="020B0604020202020204" charset="0"/>
              <a:ea typeface="Lato" panose="020F0502020204030203" pitchFamily="34" charset="0"/>
              <a:cs typeface="Lato" panose="020F0502020204030203" pitchFamily="34" charset="0"/>
            </a:endParaRPr>
          </a:p>
        </p:txBody>
      </p:sp>
      <p:sp>
        <p:nvSpPr>
          <p:cNvPr id="14"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155948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144" y="521049"/>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Sleep quiz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23" name="TextBox 22"/>
          <p:cNvSpPr txBox="1"/>
          <p:nvPr/>
        </p:nvSpPr>
        <p:spPr>
          <a:xfrm rot="1121901">
            <a:off x="3475123" y="560581"/>
            <a:ext cx="734261" cy="584775"/>
          </a:xfrm>
          <a:prstGeom prst="rect">
            <a:avLst/>
          </a:prstGeom>
          <a:noFill/>
        </p:spPr>
        <p:txBody>
          <a:bodyPr wrap="square" rtlCol="0">
            <a:spAutoFit/>
          </a:bodyPr>
          <a:lstStyle/>
          <a:p>
            <a:r>
              <a:rPr lang="en-GB" sz="3200" dirty="0">
                <a:solidFill>
                  <a:srgbClr val="95519E"/>
                </a:solidFill>
                <a:latin typeface="League Spartan" panose="00000800000000000000" pitchFamily="50" charset="0"/>
              </a:rPr>
              <a:t>Z</a:t>
            </a:r>
          </a:p>
        </p:txBody>
      </p:sp>
      <p:sp>
        <p:nvSpPr>
          <p:cNvPr id="24" name="TextBox 23"/>
          <p:cNvSpPr txBox="1"/>
          <p:nvPr/>
        </p:nvSpPr>
        <p:spPr>
          <a:xfrm rot="949438">
            <a:off x="3996893" y="408865"/>
            <a:ext cx="349086" cy="523220"/>
          </a:xfrm>
          <a:prstGeom prst="rect">
            <a:avLst/>
          </a:prstGeom>
          <a:noFill/>
        </p:spPr>
        <p:txBody>
          <a:bodyPr wrap="square" rtlCol="0">
            <a:spAutoFit/>
          </a:bodyPr>
          <a:lstStyle/>
          <a:p>
            <a:r>
              <a:rPr lang="en-GB" sz="2800" dirty="0">
                <a:latin typeface="League Spartan" panose="00000800000000000000" pitchFamily="50" charset="0"/>
              </a:rPr>
              <a:t>Z</a:t>
            </a:r>
          </a:p>
        </p:txBody>
      </p:sp>
      <p:sp>
        <p:nvSpPr>
          <p:cNvPr id="25" name="TextBox 24"/>
          <p:cNvSpPr txBox="1"/>
          <p:nvPr/>
        </p:nvSpPr>
        <p:spPr>
          <a:xfrm rot="1866879">
            <a:off x="4444868" y="369906"/>
            <a:ext cx="734261" cy="461665"/>
          </a:xfrm>
          <a:prstGeom prst="rect">
            <a:avLst/>
          </a:prstGeom>
          <a:noFill/>
        </p:spPr>
        <p:txBody>
          <a:bodyPr wrap="square" rtlCol="0">
            <a:spAutoFit/>
          </a:bodyPr>
          <a:lstStyle/>
          <a:p>
            <a:r>
              <a:rPr lang="en-GB" sz="2400" dirty="0">
                <a:solidFill>
                  <a:srgbClr val="95519E"/>
                </a:solidFill>
                <a:latin typeface="League Spartan" panose="00000800000000000000" pitchFamily="50" charset="0"/>
              </a:rPr>
              <a:t>Z</a:t>
            </a:r>
          </a:p>
        </p:txBody>
      </p:sp>
      <p:graphicFrame>
        <p:nvGraphicFramePr>
          <p:cNvPr id="12" name="Diagram 11"/>
          <p:cNvGraphicFramePr/>
          <p:nvPr>
            <p:extLst>
              <p:ext uri="{D42A27DB-BD31-4B8C-83A1-F6EECF244321}">
                <p14:modId xmlns:p14="http://schemas.microsoft.com/office/powerpoint/2010/main" val="1683470794"/>
              </p:ext>
            </p:extLst>
          </p:nvPr>
        </p:nvGraphicFramePr>
        <p:xfrm>
          <a:off x="4727835" y="3649665"/>
          <a:ext cx="7192488" cy="28302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5945555" y="974606"/>
            <a:ext cx="4572000" cy="3108543"/>
          </a:xfrm>
          <a:prstGeom prst="rect">
            <a:avLst/>
          </a:prstGeom>
          <a:noFill/>
        </p:spPr>
        <p:txBody>
          <a:bodyPr wrap="square" rtlCol="0">
            <a:spAutoFit/>
          </a:bodyPr>
          <a:lstStyle/>
          <a:p>
            <a:pPr algn="ctr"/>
            <a:r>
              <a:rPr lang="en-US" sz="2800" dirty="0">
                <a:latin typeface="Lato" panose="020B0604020202020204" charset="0"/>
                <a:ea typeface="Lato" panose="020B0604020202020204" charset="0"/>
                <a:cs typeface="Lato" panose="020B0604020202020204" charset="0"/>
              </a:rPr>
              <a:t>Look at each statement and decide if it is </a:t>
            </a:r>
            <a:r>
              <a:rPr lang="en-US" sz="2800" b="1" dirty="0">
                <a:latin typeface="Lato" panose="020B0604020202020204" charset="0"/>
                <a:ea typeface="Lato" panose="020B0604020202020204" charset="0"/>
                <a:cs typeface="Lato" panose="020B0604020202020204" charset="0"/>
              </a:rPr>
              <a:t>true</a:t>
            </a:r>
            <a:r>
              <a:rPr lang="en-US" sz="2800" dirty="0">
                <a:latin typeface="Lato" panose="020B0604020202020204" charset="0"/>
                <a:ea typeface="Lato" panose="020B0604020202020204" charset="0"/>
                <a:cs typeface="Lato" panose="020B0604020202020204" charset="0"/>
              </a:rPr>
              <a:t> or </a:t>
            </a:r>
            <a:r>
              <a:rPr lang="en-US" sz="2800" b="1" dirty="0">
                <a:latin typeface="Lato" panose="020B0604020202020204" charset="0"/>
                <a:ea typeface="Lato" panose="020B0604020202020204" charset="0"/>
                <a:cs typeface="Lato" panose="020B0604020202020204" charset="0"/>
              </a:rPr>
              <a:t>false</a:t>
            </a:r>
            <a:r>
              <a:rPr lang="en-US" sz="2800" dirty="0">
                <a:latin typeface="Lato" panose="020B0604020202020204" charset="0"/>
                <a:ea typeface="Lato" panose="020B0604020202020204" charset="0"/>
                <a:cs typeface="Lato" panose="020B0604020202020204" charset="0"/>
              </a:rPr>
              <a:t>.</a:t>
            </a:r>
          </a:p>
          <a:p>
            <a:pPr algn="ctr"/>
            <a:endParaRPr lang="en-US" sz="2800" dirty="0">
              <a:latin typeface="Lato" panose="020B0604020202020204" charset="0"/>
              <a:ea typeface="Lato" panose="020B0604020202020204" charset="0"/>
              <a:cs typeface="Lato" panose="020B0604020202020204" charset="0"/>
            </a:endParaRPr>
          </a:p>
          <a:p>
            <a:pPr algn="ctr"/>
            <a:r>
              <a:rPr lang="en-US" sz="2800" dirty="0">
                <a:latin typeface="Lato" panose="020B0604020202020204" charset="0"/>
                <a:ea typeface="Lato" panose="020B0604020202020204" charset="0"/>
                <a:cs typeface="Lato" panose="020B0604020202020204" charset="0"/>
              </a:rPr>
              <a:t>If you think its</a:t>
            </a:r>
            <a:r>
              <a:rPr lang="en-US" sz="2800" b="1" dirty="0">
                <a:latin typeface="Lato" panose="020B0604020202020204" charset="0"/>
                <a:ea typeface="Lato" panose="020B0604020202020204" charset="0"/>
                <a:cs typeface="Lato" panose="020B0604020202020204" charset="0"/>
              </a:rPr>
              <a:t> false</a:t>
            </a:r>
            <a:r>
              <a:rPr lang="en-US" sz="2800" dirty="0">
                <a:latin typeface="Lato" panose="020B0604020202020204" charset="0"/>
                <a:ea typeface="Lato" panose="020B0604020202020204" charset="0"/>
                <a:cs typeface="Lato" panose="020B0604020202020204" charset="0"/>
              </a:rPr>
              <a:t>, write what you think the truth might be in the comment box next to the statement.</a:t>
            </a:r>
            <a:endParaRPr lang="en-GB" sz="2800" dirty="0">
              <a:latin typeface="Lato" panose="020B0604020202020204" charset="0"/>
              <a:ea typeface="Lato" panose="020B0604020202020204" charset="0"/>
              <a:cs typeface="Lato" panose="020B0604020202020204" charset="0"/>
            </a:endParaRPr>
          </a:p>
        </p:txBody>
      </p:sp>
      <p:pic>
        <p:nvPicPr>
          <p:cNvPr id="11" name="Picture 10"/>
          <p:cNvPicPr/>
          <p:nvPr/>
        </p:nvPicPr>
        <p:blipFill rotWithShape="1">
          <a:blip r:embed="rId8" cstate="screen">
            <a:extLst>
              <a:ext uri="{BEBA8EAE-BF5A-486C-A8C5-ECC9F3942E4B}">
                <a14:imgProps xmlns:a14="http://schemas.microsoft.com/office/drawing/2010/main">
                  <a14:imgLayer r:embed="rId9">
                    <a14:imgEffect>
                      <a14:backgroundRemoval t="9847" b="89934" l="9778" r="90000"/>
                    </a14:imgEffect>
                  </a14:imgLayer>
                </a14:imgProps>
              </a:ext>
              <a:ext uri="{28A0092B-C50C-407E-A947-70E740481C1C}">
                <a14:useLocalDpi xmlns:a14="http://schemas.microsoft.com/office/drawing/2010/main"/>
              </a:ext>
            </a:extLst>
          </a:blip>
          <a:srcRect/>
          <a:stretch/>
        </p:blipFill>
        <p:spPr bwMode="auto">
          <a:xfrm>
            <a:off x="6512151" y="4496514"/>
            <a:ext cx="968113" cy="1045368"/>
          </a:xfrm>
          <a:prstGeom prst="rect">
            <a:avLst/>
          </a:prstGeom>
          <a:ln>
            <a:noFill/>
          </a:ln>
          <a:extLst>
            <a:ext uri="{53640926-AAD7-44D8-BBD7-CCE9431645EC}">
              <a14:shadowObscured xmlns:a14="http://schemas.microsoft.com/office/drawing/2010/main"/>
            </a:ext>
          </a:extLst>
        </p:spPr>
      </p:pic>
      <p:pic>
        <p:nvPicPr>
          <p:cNvPr id="14" name="Picture 13"/>
          <p:cNvPicPr/>
          <p:nvPr/>
        </p:nvPicPr>
        <p:blipFill rotWithShape="1">
          <a:blip r:embed="rId10" cstate="screen">
            <a:extLst>
              <a:ext uri="{BEBA8EAE-BF5A-486C-A8C5-ECC9F3942E4B}">
                <a14:imgProps xmlns:a14="http://schemas.microsoft.com/office/drawing/2010/main">
                  <a14:imgLayer r:embed="rId11">
                    <a14:imgEffect>
                      <a14:backgroundRemoval t="9856" b="89938" l="9979" r="89813"/>
                    </a14:imgEffect>
                  </a14:imgLayer>
                </a14:imgProps>
              </a:ext>
              <a:ext uri="{28A0092B-C50C-407E-A947-70E740481C1C}">
                <a14:useLocalDpi xmlns:a14="http://schemas.microsoft.com/office/drawing/2010/main"/>
              </a:ext>
            </a:extLst>
          </a:blip>
          <a:srcRect/>
          <a:stretch/>
        </p:blipFill>
        <p:spPr bwMode="auto">
          <a:xfrm>
            <a:off x="9233300" y="4689545"/>
            <a:ext cx="779442" cy="750493"/>
          </a:xfrm>
          <a:prstGeom prst="rect">
            <a:avLst/>
          </a:prstGeom>
          <a:ln>
            <a:noFill/>
          </a:ln>
          <a:extLst>
            <a:ext uri="{53640926-AAD7-44D8-BBD7-CCE9431645EC}">
              <a14:shadowObscured xmlns:a14="http://schemas.microsoft.com/office/drawing/2010/main"/>
            </a:ext>
          </a:extLst>
        </p:spPr>
      </p:pic>
      <p:pic>
        <p:nvPicPr>
          <p:cNvPr id="2" name="Picture 1"/>
          <p:cNvPicPr>
            <a:picLocks noChangeAspect="1"/>
          </p:cNvPicPr>
          <p:nvPr/>
        </p:nvPicPr>
        <p:blipFill rotWithShape="1">
          <a:blip r:embed="rId12" cstate="screen">
            <a:duotone>
              <a:prstClr val="black"/>
              <a:schemeClr val="tx2">
                <a:tint val="45000"/>
                <a:satMod val="400000"/>
              </a:schemeClr>
            </a:duotone>
            <a:extLst>
              <a:ext uri="{28A0092B-C50C-407E-A947-70E740481C1C}">
                <a14:useLocalDpi xmlns:a14="http://schemas.microsoft.com/office/drawing/2010/main"/>
              </a:ext>
            </a:extLst>
          </a:blip>
          <a:srcRect/>
          <a:stretch/>
        </p:blipFill>
        <p:spPr>
          <a:xfrm>
            <a:off x="797096" y="1646263"/>
            <a:ext cx="3239018" cy="4446290"/>
          </a:xfrm>
          <a:prstGeom prst="rect">
            <a:avLst/>
          </a:prstGeom>
          <a:ln>
            <a:solidFill>
              <a:srgbClr val="95519E"/>
            </a:solidFill>
          </a:ln>
        </p:spPr>
      </p:pic>
      <p:sp>
        <p:nvSpPr>
          <p:cNvPr id="15"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47353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fade">
                                      <p:cBhvr>
                                        <p:cTn id="11" dur="1000"/>
                                        <p:tgtEl>
                                          <p:spTgt spid="25"/>
                                        </p:tgtEl>
                                      </p:cBhvr>
                                    </p:animEffect>
                                    <p:anim calcmode="lin" valueType="num">
                                      <p:cBhvr>
                                        <p:cTn id="12" dur="1000" fill="hold"/>
                                        <p:tgtEl>
                                          <p:spTgt spid="25"/>
                                        </p:tgtEl>
                                        <p:attrNameLst>
                                          <p:attrName>ppt_x</p:attrName>
                                        </p:attrNameLst>
                                      </p:cBhvr>
                                      <p:tavLst>
                                        <p:tav tm="0">
                                          <p:val>
                                            <p:strVal val="#ppt_x"/>
                                          </p:val>
                                        </p:tav>
                                        <p:tav tm="100000">
                                          <p:val>
                                            <p:strVal val="#ppt_x"/>
                                          </p:val>
                                        </p:tav>
                                      </p:tavLst>
                                    </p:anim>
                                    <p:anim calcmode="lin" valueType="num">
                                      <p:cBhvr>
                                        <p:cTn id="13" dur="1000" fill="hold"/>
                                        <p:tgtEl>
                                          <p:spTgt spid="25"/>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1000"/>
                                        <p:tgtEl>
                                          <p:spTgt spid="23"/>
                                        </p:tgtEl>
                                      </p:cBhvr>
                                    </p:animEffect>
                                    <p:anim calcmode="lin" valueType="num">
                                      <p:cBhvr>
                                        <p:cTn id="22" dur="1000" fill="hold"/>
                                        <p:tgtEl>
                                          <p:spTgt spid="23"/>
                                        </p:tgtEl>
                                        <p:attrNameLst>
                                          <p:attrName>ppt_x</p:attrName>
                                        </p:attrNameLst>
                                      </p:cBhvr>
                                      <p:tavLst>
                                        <p:tav tm="0">
                                          <p:val>
                                            <p:strVal val="#ppt_x"/>
                                          </p:val>
                                        </p:tav>
                                        <p:tav tm="100000">
                                          <p:val>
                                            <p:strVal val="#ppt_x"/>
                                          </p:val>
                                        </p:tav>
                                      </p:tavLst>
                                    </p:anim>
                                    <p:anim calcmode="lin" valueType="num">
                                      <p:cBhvr>
                                        <p:cTn id="2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ppt_x"/>
                                          </p:val>
                                        </p:tav>
                                        <p:tav tm="100000">
                                          <p:val>
                                            <p:strVal val="#ppt_x"/>
                                          </p:val>
                                        </p:tav>
                                      </p:tavLst>
                                    </p:anim>
                                    <p:anim calcmode="lin" valueType="num">
                                      <p:cBhvr additive="base">
                                        <p:cTn id="3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24" grpId="0"/>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24"/>
          <p:cNvSpPr>
            <a:spLocks noGrp="1"/>
          </p:cNvSpPr>
          <p:nvPr>
            <p:ph type="title"/>
          </p:nvPr>
        </p:nvSpPr>
        <p:spPr>
          <a:xfrm>
            <a:off x="248238" y="550518"/>
            <a:ext cx="10515600" cy="1464646"/>
          </a:xfrm>
        </p:spPr>
        <p:txBody>
          <a:bodyPr/>
          <a:lstStyle/>
          <a:p>
            <a:pPr lvl="0"/>
            <a:r>
              <a:rPr lang="en-GB" b="1" dirty="0">
                <a:solidFill>
                  <a:srgbClr val="95519E"/>
                </a:solidFill>
                <a:latin typeface="League Spartan" panose="00000800000000000000" pitchFamily="50" charset="0"/>
              </a:rPr>
              <a:t>Quiz answers</a:t>
            </a:r>
            <a:endParaRPr lang="en-GB" dirty="0"/>
          </a:p>
        </p:txBody>
      </p:sp>
      <p:sp>
        <p:nvSpPr>
          <p:cNvPr id="26" name="Content Placeholder 25"/>
          <p:cNvSpPr>
            <a:spLocks noGrp="1"/>
          </p:cNvSpPr>
          <p:nvPr>
            <p:ph sz="half" idx="1"/>
          </p:nvPr>
        </p:nvSpPr>
        <p:spPr>
          <a:xfrm>
            <a:off x="575080" y="1350042"/>
            <a:ext cx="7634177" cy="4762833"/>
          </a:xfrm>
        </p:spPr>
        <p:txBody>
          <a:bodyPr/>
          <a:lstStyle/>
          <a:p>
            <a:pPr lvl="0">
              <a:spcBef>
                <a:spcPts val="1200"/>
              </a:spcBef>
              <a:spcAft>
                <a:spcPts val="1200"/>
              </a:spcAft>
            </a:pPr>
            <a:r>
              <a:rPr lang="en-GB" sz="2400" dirty="0">
                <a:solidFill>
                  <a:prstClr val="black"/>
                </a:solidFill>
                <a:latin typeface="Lato" panose="020F0502020204030203" pitchFamily="34" charset="0"/>
                <a:ea typeface="Lato" panose="020F0502020204030203" pitchFamily="34" charset="0"/>
                <a:cs typeface="Lato" panose="020F0502020204030203" pitchFamily="34" charset="0"/>
              </a:rPr>
              <a:t>Teenagers need more sleep than adults</a:t>
            </a:r>
          </a:p>
          <a:p>
            <a:pPr>
              <a:spcBef>
                <a:spcPts val="1200"/>
              </a:spcBef>
              <a:spcAft>
                <a:spcPts val="1200"/>
              </a:spcAft>
            </a:pPr>
            <a:r>
              <a:rPr lang="en-GB" sz="2400" dirty="0">
                <a:latin typeface="Lato" panose="020F0502020204030203" pitchFamily="34" charset="0"/>
                <a:ea typeface="Lato" panose="020F0502020204030203" pitchFamily="34" charset="0"/>
                <a:cs typeface="Lato" panose="020F0502020204030203" pitchFamily="34" charset="0"/>
              </a:rPr>
              <a:t>Sleeping in at weekends to catch up on sleep will help you feel refreshed on Monday</a:t>
            </a:r>
            <a:endParaRPr lang="en-US" sz="2400" dirty="0">
              <a:latin typeface="Lato" panose="020F0502020204030203" pitchFamily="34" charset="0"/>
              <a:ea typeface="Lato" panose="020F0502020204030203" pitchFamily="34" charset="0"/>
              <a:cs typeface="Lato" panose="020F0502020204030203" pitchFamily="34" charset="0"/>
            </a:endParaRPr>
          </a:p>
          <a:p>
            <a:pPr>
              <a:spcBef>
                <a:spcPts val="1200"/>
              </a:spcBef>
              <a:spcAft>
                <a:spcPts val="1200"/>
              </a:spcAft>
            </a:pPr>
            <a:r>
              <a:rPr lang="en-GB" sz="2400" dirty="0">
                <a:latin typeface="Lato" panose="020F0502020204030203" pitchFamily="34" charset="0"/>
                <a:ea typeface="Lato" panose="020F0502020204030203" pitchFamily="34" charset="0"/>
                <a:cs typeface="Lato" panose="020F0502020204030203" pitchFamily="34" charset="0"/>
              </a:rPr>
              <a:t>Most teenagers on average get the right amount of sleep</a:t>
            </a:r>
            <a:endParaRPr lang="en-US" sz="2400" dirty="0">
              <a:latin typeface="Lato" panose="020F0502020204030203" pitchFamily="34" charset="0"/>
              <a:ea typeface="Lato" panose="020F0502020204030203" pitchFamily="34" charset="0"/>
              <a:cs typeface="Lato" panose="020F0502020204030203" pitchFamily="34" charset="0"/>
            </a:endParaRPr>
          </a:p>
          <a:p>
            <a:pPr>
              <a:spcBef>
                <a:spcPts val="1200"/>
              </a:spcBef>
              <a:spcAft>
                <a:spcPts val="1200"/>
              </a:spcAft>
            </a:pPr>
            <a:r>
              <a:rPr lang="en-GB" sz="2400" dirty="0">
                <a:latin typeface="Lato" panose="020F0502020204030203" pitchFamily="34" charset="0"/>
                <a:ea typeface="Lato" panose="020F0502020204030203" pitchFamily="34" charset="0"/>
                <a:cs typeface="Lato" panose="020F0502020204030203" pitchFamily="34" charset="0"/>
              </a:rPr>
              <a:t>It is recommended to eat a small snack before bedtime</a:t>
            </a:r>
            <a:endParaRPr lang="en-US" sz="2400" dirty="0">
              <a:latin typeface="Lato" panose="020F0502020204030203" pitchFamily="34" charset="0"/>
              <a:ea typeface="Lato" panose="020F0502020204030203" pitchFamily="34" charset="0"/>
              <a:cs typeface="Lato" panose="020F0502020204030203" pitchFamily="34" charset="0"/>
            </a:endParaRPr>
          </a:p>
          <a:p>
            <a:pPr>
              <a:spcBef>
                <a:spcPts val="1200"/>
              </a:spcBef>
              <a:spcAft>
                <a:spcPts val="1200"/>
              </a:spcAft>
            </a:pPr>
            <a:r>
              <a:rPr lang="en-GB" sz="2400" dirty="0">
                <a:latin typeface="Lato" panose="020F0502020204030203" pitchFamily="34" charset="0"/>
                <a:ea typeface="Lato" panose="020F0502020204030203" pitchFamily="34" charset="0"/>
                <a:cs typeface="Lato" panose="020F0502020204030203" pitchFamily="34" charset="0"/>
              </a:rPr>
              <a:t>It is helpful to use a phone app to help track and promote sleep</a:t>
            </a:r>
            <a:endParaRPr lang="en-US" sz="2400" dirty="0">
              <a:latin typeface="Lato" panose="020F0502020204030203" pitchFamily="34" charset="0"/>
              <a:ea typeface="Lato" panose="020F0502020204030203" pitchFamily="34" charset="0"/>
              <a:cs typeface="Lato" panose="020F0502020204030203" pitchFamily="34" charset="0"/>
            </a:endParaRPr>
          </a:p>
          <a:p>
            <a:pPr>
              <a:spcBef>
                <a:spcPts val="1200"/>
              </a:spcBef>
              <a:spcAft>
                <a:spcPts val="1200"/>
              </a:spcAft>
            </a:pPr>
            <a:endParaRPr lang="en-GB" sz="2400" dirty="0"/>
          </a:p>
        </p:txBody>
      </p:sp>
      <p:sp>
        <p:nvSpPr>
          <p:cNvPr id="3" name="Slide Number Placeholder 2"/>
          <p:cNvSpPr>
            <a:spLocks noGrp="1"/>
          </p:cNvSpPr>
          <p:nvPr>
            <p:ph type="sldNum" sz="quarter" idx="12"/>
          </p:nvPr>
        </p:nvSpPr>
        <p:spPr>
          <a:xfrm>
            <a:off x="11607800" y="6478068"/>
            <a:ext cx="584200" cy="28189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6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16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8" name="Content Placeholder 27"/>
          <p:cNvSpPr txBox="1">
            <a:spLocks noGrp="1"/>
          </p:cNvSpPr>
          <p:nvPr>
            <p:ph sz="half" idx="2"/>
          </p:nvPr>
        </p:nvSpPr>
        <p:spPr>
          <a:xfrm>
            <a:off x="9312552" y="1266137"/>
            <a:ext cx="1541721" cy="5141920"/>
          </a:xfrm>
          <a:prstGeom prst="rect">
            <a:avLst/>
          </a:prstGeom>
          <a:noFill/>
        </p:spPr>
        <p:txBody>
          <a:bodyPr wrap="square" rtlCol="0">
            <a:spAutoFit/>
          </a:bodyPr>
          <a:lstStyle/>
          <a:p>
            <a:pPr marL="0" indent="0">
              <a:buNone/>
            </a:pPr>
            <a:r>
              <a:rPr lang="en-GB" sz="2400" b="1" dirty="0">
                <a:solidFill>
                  <a:srgbClr val="95519E"/>
                </a:solidFill>
                <a:latin typeface="League Spartan" panose="00000800000000000000" pitchFamily="50" charset="0"/>
              </a:rPr>
              <a:t>True </a:t>
            </a:r>
          </a:p>
          <a:p>
            <a:endParaRPr lang="en-US" sz="2400" b="1" dirty="0">
              <a:solidFill>
                <a:srgbClr val="95519E"/>
              </a:solidFill>
              <a:latin typeface="League Spartan" panose="00000800000000000000" pitchFamily="50" charset="0"/>
            </a:endParaRPr>
          </a:p>
          <a:p>
            <a:pPr marL="0" indent="0">
              <a:buNone/>
            </a:pPr>
            <a:r>
              <a:rPr lang="en-GB" sz="2400" b="1" dirty="0">
                <a:solidFill>
                  <a:srgbClr val="95519E"/>
                </a:solidFill>
                <a:latin typeface="League Spartan" panose="00000800000000000000" pitchFamily="50" charset="0"/>
              </a:rPr>
              <a:t>False</a:t>
            </a:r>
          </a:p>
          <a:p>
            <a:pPr marL="0" indent="0">
              <a:buNone/>
            </a:pPr>
            <a:endParaRPr lang="en-US" sz="3200" b="1" dirty="0">
              <a:solidFill>
                <a:srgbClr val="95519E"/>
              </a:solidFill>
              <a:latin typeface="League Spartan" panose="00000800000000000000" pitchFamily="50" charset="0"/>
            </a:endParaRPr>
          </a:p>
          <a:p>
            <a:pPr marL="0" indent="0">
              <a:buNone/>
            </a:pPr>
            <a:r>
              <a:rPr lang="en-GB" sz="2400" b="1" dirty="0">
                <a:solidFill>
                  <a:srgbClr val="95519E"/>
                </a:solidFill>
                <a:latin typeface="League Spartan" panose="00000800000000000000" pitchFamily="50" charset="0"/>
              </a:rPr>
              <a:t>False</a:t>
            </a:r>
            <a:endParaRPr lang="en-GB" sz="2400" dirty="0"/>
          </a:p>
          <a:p>
            <a:pPr marL="0" indent="0">
              <a:buNone/>
            </a:pPr>
            <a:endParaRPr lang="en-GB" sz="2400" b="1" dirty="0">
              <a:solidFill>
                <a:srgbClr val="95519E"/>
              </a:solidFill>
              <a:latin typeface="League Spartan" panose="00000800000000000000" pitchFamily="50" charset="0"/>
            </a:endParaRPr>
          </a:p>
          <a:p>
            <a:pPr marL="0" indent="0">
              <a:buNone/>
            </a:pPr>
            <a:r>
              <a:rPr lang="en-GB" sz="2400" b="1" dirty="0">
                <a:solidFill>
                  <a:srgbClr val="95519E"/>
                </a:solidFill>
                <a:latin typeface="League Spartan" panose="00000800000000000000" pitchFamily="50" charset="0"/>
              </a:rPr>
              <a:t>True</a:t>
            </a:r>
          </a:p>
          <a:p>
            <a:endParaRPr lang="en-GB" sz="2400" b="1" dirty="0">
              <a:solidFill>
                <a:srgbClr val="95519E"/>
              </a:solidFill>
              <a:latin typeface="League Spartan" panose="00000800000000000000" pitchFamily="50" charset="0"/>
            </a:endParaRPr>
          </a:p>
          <a:p>
            <a:pPr marL="0" indent="0">
              <a:buNone/>
            </a:pPr>
            <a:r>
              <a:rPr lang="en-GB" sz="2400" b="1" dirty="0">
                <a:solidFill>
                  <a:srgbClr val="95519E"/>
                </a:solidFill>
                <a:latin typeface="League Spartan" panose="00000800000000000000" pitchFamily="50" charset="0"/>
              </a:rPr>
              <a:t>False</a:t>
            </a:r>
            <a:endParaRPr lang="en-GB" sz="2400" dirty="0"/>
          </a:p>
          <a:p>
            <a:pPr marL="0" indent="0">
              <a:buNone/>
            </a:pPr>
            <a:endParaRPr lang="en-GB" sz="2400" dirty="0"/>
          </a:p>
          <a:p>
            <a:endParaRPr lang="en-GB" sz="2400" dirty="0"/>
          </a:p>
        </p:txBody>
      </p:sp>
      <p:pic>
        <p:nvPicPr>
          <p:cNvPr id="9" name="Picture 8"/>
          <p:cNvPicPr/>
          <p:nvPr/>
        </p:nvPicPr>
        <p:blipFill rotWithShape="1">
          <a:blip r:embed="rId3" cstate="screen">
            <a:extLst>
              <a:ext uri="{28A0092B-C50C-407E-A947-70E740481C1C}">
                <a14:useLocalDpi xmlns:a14="http://schemas.microsoft.com/office/drawing/2010/main"/>
              </a:ext>
            </a:extLst>
          </a:blip>
          <a:srcRect/>
          <a:stretch/>
        </p:blipFill>
        <p:spPr bwMode="auto">
          <a:xfrm>
            <a:off x="8362175" y="1151314"/>
            <a:ext cx="450850" cy="457200"/>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3" cstate="screen">
            <a:extLst>
              <a:ext uri="{28A0092B-C50C-407E-A947-70E740481C1C}">
                <a14:useLocalDpi xmlns:a14="http://schemas.microsoft.com/office/drawing/2010/main"/>
              </a:ext>
            </a:extLst>
          </a:blip>
          <a:srcRect/>
          <a:stretch/>
        </p:blipFill>
        <p:spPr bwMode="auto">
          <a:xfrm>
            <a:off x="8362175" y="3893257"/>
            <a:ext cx="450850" cy="457200"/>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4" cstate="screen">
            <a:extLst>
              <a:ext uri="{28A0092B-C50C-407E-A947-70E740481C1C}">
                <a14:useLocalDpi xmlns:a14="http://schemas.microsoft.com/office/drawing/2010/main"/>
              </a:ext>
            </a:extLst>
          </a:blip>
          <a:srcRect/>
          <a:stretch/>
        </p:blipFill>
        <p:spPr bwMode="auto">
          <a:xfrm>
            <a:off x="8396601" y="2090565"/>
            <a:ext cx="393700" cy="398780"/>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cstate="screen">
            <a:extLst>
              <a:ext uri="{28A0092B-C50C-407E-A947-70E740481C1C}">
                <a14:useLocalDpi xmlns:a14="http://schemas.microsoft.com/office/drawing/2010/main"/>
              </a:ext>
            </a:extLst>
          </a:blip>
          <a:srcRect/>
          <a:stretch/>
        </p:blipFill>
        <p:spPr bwMode="auto">
          <a:xfrm>
            <a:off x="8370441" y="3120645"/>
            <a:ext cx="393700" cy="398780"/>
          </a:xfrm>
          <a:prstGeom prst="rect">
            <a:avLst/>
          </a:prstGeom>
          <a:ln>
            <a:noFill/>
          </a:ln>
          <a:extLst>
            <a:ext uri="{53640926-AAD7-44D8-BBD7-CCE9431645EC}">
              <a14:shadowObscured xmlns:a14="http://schemas.microsoft.com/office/drawing/2010/main"/>
            </a:ext>
          </a:extLst>
        </p:spPr>
      </p:pic>
      <p:pic>
        <p:nvPicPr>
          <p:cNvPr id="13" name="Picture 12"/>
          <p:cNvPicPr/>
          <p:nvPr/>
        </p:nvPicPr>
        <p:blipFill rotWithShape="1">
          <a:blip r:embed="rId4" cstate="screen">
            <a:extLst>
              <a:ext uri="{28A0092B-C50C-407E-A947-70E740481C1C}">
                <a14:useLocalDpi xmlns:a14="http://schemas.microsoft.com/office/drawing/2010/main"/>
              </a:ext>
            </a:extLst>
          </a:blip>
          <a:srcRect/>
          <a:stretch/>
        </p:blipFill>
        <p:spPr bwMode="auto">
          <a:xfrm>
            <a:off x="8396601" y="4949382"/>
            <a:ext cx="393700" cy="398780"/>
          </a:xfrm>
          <a:prstGeom prst="rect">
            <a:avLst/>
          </a:prstGeom>
          <a:ln>
            <a:noFill/>
          </a:ln>
          <a:extLst>
            <a:ext uri="{53640926-AAD7-44D8-BBD7-CCE9431645EC}">
              <a14:shadowObscured xmlns:a14="http://schemas.microsoft.com/office/drawing/2010/main"/>
            </a:ext>
          </a:extLst>
        </p:spPr>
      </p:pic>
      <p:sp>
        <p:nvSpPr>
          <p:cNvPr id="14"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11990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500" fill="hold"/>
                                        <p:tgtEl>
                                          <p:spTgt spid="2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
                                            <p:txEl>
                                              <p:pRg st="0" end="0"/>
                                            </p:txEl>
                                          </p:spTgt>
                                        </p:tgtEl>
                                        <p:attrNameLst>
                                          <p:attrName>style.visibility</p:attrName>
                                        </p:attrNameLst>
                                      </p:cBhvr>
                                      <p:to>
                                        <p:strVal val="visible"/>
                                      </p:to>
                                    </p:set>
                                    <p:anim calcmode="lin" valueType="num">
                                      <p:cBhvr additive="base">
                                        <p:cTn id="19"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
                                            <p:txEl>
                                              <p:pRg st="1" end="1"/>
                                            </p:txEl>
                                          </p:spTgt>
                                        </p:tgtEl>
                                        <p:attrNameLst>
                                          <p:attrName>style.visibility</p:attrName>
                                        </p:attrNameLst>
                                      </p:cBhvr>
                                      <p:to>
                                        <p:strVal val="visible"/>
                                      </p:to>
                                    </p:set>
                                    <p:anim calcmode="lin" valueType="num">
                                      <p:cBhvr additive="base">
                                        <p:cTn id="25" dur="500" fill="hold"/>
                                        <p:tgtEl>
                                          <p:spTgt spid="2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8">
                                            <p:txEl>
                                              <p:pRg st="2" end="2"/>
                                            </p:txEl>
                                          </p:spTgt>
                                        </p:tgtEl>
                                        <p:attrNameLst>
                                          <p:attrName>style.visibility</p:attrName>
                                        </p:attrNameLst>
                                      </p:cBhvr>
                                      <p:to>
                                        <p:strVal val="visible"/>
                                      </p:to>
                                    </p:set>
                                    <p:anim calcmode="lin" valueType="num">
                                      <p:cBhvr additive="base">
                                        <p:cTn id="37" dur="500" fill="hold"/>
                                        <p:tgtEl>
                                          <p:spTgt spid="28">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6">
                                            <p:txEl>
                                              <p:pRg st="2" end="2"/>
                                            </p:txEl>
                                          </p:spTgt>
                                        </p:tgtEl>
                                        <p:attrNameLst>
                                          <p:attrName>style.visibility</p:attrName>
                                        </p:attrNameLst>
                                      </p:cBhvr>
                                      <p:to>
                                        <p:strVal val="visible"/>
                                      </p:to>
                                    </p:set>
                                    <p:anim calcmode="lin" valueType="num">
                                      <p:cBhvr additive="base">
                                        <p:cTn id="43" dur="500" fill="hold"/>
                                        <p:tgtEl>
                                          <p:spTgt spid="26">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8">
                                            <p:txEl>
                                              <p:pRg st="4" end="4"/>
                                            </p:txEl>
                                          </p:spTgt>
                                        </p:tgtEl>
                                        <p:attrNameLst>
                                          <p:attrName>style.visibility</p:attrName>
                                        </p:attrNameLst>
                                      </p:cBhvr>
                                      <p:to>
                                        <p:strVal val="visible"/>
                                      </p:to>
                                    </p:set>
                                    <p:anim calcmode="lin" valueType="num">
                                      <p:cBhvr additive="base">
                                        <p:cTn id="55" dur="500" fill="hold"/>
                                        <p:tgtEl>
                                          <p:spTgt spid="28">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6">
                                            <p:txEl>
                                              <p:pRg st="3" end="3"/>
                                            </p:txEl>
                                          </p:spTgt>
                                        </p:tgtEl>
                                        <p:attrNameLst>
                                          <p:attrName>style.visibility</p:attrName>
                                        </p:attrNameLst>
                                      </p:cBhvr>
                                      <p:to>
                                        <p:strVal val="visible"/>
                                      </p:to>
                                    </p:set>
                                    <p:anim calcmode="lin" valueType="num">
                                      <p:cBhvr additive="base">
                                        <p:cTn id="61" dur="500" fill="hold"/>
                                        <p:tgtEl>
                                          <p:spTgt spid="26">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additive="base">
                                        <p:cTn id="67" dur="500" fill="hold"/>
                                        <p:tgtEl>
                                          <p:spTgt spid="10"/>
                                        </p:tgtEl>
                                        <p:attrNameLst>
                                          <p:attrName>ppt_x</p:attrName>
                                        </p:attrNameLst>
                                      </p:cBhvr>
                                      <p:tavLst>
                                        <p:tav tm="0">
                                          <p:val>
                                            <p:strVal val="#ppt_x"/>
                                          </p:val>
                                        </p:tav>
                                        <p:tav tm="100000">
                                          <p:val>
                                            <p:strVal val="#ppt_x"/>
                                          </p:val>
                                        </p:tav>
                                      </p:tavLst>
                                    </p:anim>
                                    <p:anim calcmode="lin" valueType="num">
                                      <p:cBhvr additive="base">
                                        <p:cTn id="6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8">
                                            <p:txEl>
                                              <p:pRg st="6" end="6"/>
                                            </p:txEl>
                                          </p:spTgt>
                                        </p:tgtEl>
                                        <p:attrNameLst>
                                          <p:attrName>style.visibility</p:attrName>
                                        </p:attrNameLst>
                                      </p:cBhvr>
                                      <p:to>
                                        <p:strVal val="visible"/>
                                      </p:to>
                                    </p:set>
                                    <p:anim calcmode="lin" valueType="num">
                                      <p:cBhvr additive="base">
                                        <p:cTn id="73" dur="500" fill="hold"/>
                                        <p:tgtEl>
                                          <p:spTgt spid="28">
                                            <p:txEl>
                                              <p:pRg st="6" end="6"/>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26">
                                            <p:txEl>
                                              <p:pRg st="4" end="4"/>
                                            </p:txEl>
                                          </p:spTgt>
                                        </p:tgtEl>
                                        <p:attrNameLst>
                                          <p:attrName>style.visibility</p:attrName>
                                        </p:attrNameLst>
                                      </p:cBhvr>
                                      <p:to>
                                        <p:strVal val="visible"/>
                                      </p:to>
                                    </p:set>
                                    <p:anim calcmode="lin" valueType="num">
                                      <p:cBhvr additive="base">
                                        <p:cTn id="79" dur="500" fill="hold"/>
                                        <p:tgtEl>
                                          <p:spTgt spid="26">
                                            <p:txEl>
                                              <p:pRg st="4" end="4"/>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2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500" fill="hold"/>
                                        <p:tgtEl>
                                          <p:spTgt spid="13"/>
                                        </p:tgtEl>
                                        <p:attrNameLst>
                                          <p:attrName>ppt_x</p:attrName>
                                        </p:attrNameLst>
                                      </p:cBhvr>
                                      <p:tavLst>
                                        <p:tav tm="0">
                                          <p:val>
                                            <p:strVal val="#ppt_x"/>
                                          </p:val>
                                        </p:tav>
                                        <p:tav tm="100000">
                                          <p:val>
                                            <p:strVal val="#ppt_x"/>
                                          </p:val>
                                        </p:tav>
                                      </p:tavLst>
                                    </p:anim>
                                    <p:anim calcmode="lin" valueType="num">
                                      <p:cBhvr additive="base">
                                        <p:cTn id="8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8">
                                            <p:txEl>
                                              <p:pRg st="8" end="8"/>
                                            </p:txEl>
                                          </p:spTgt>
                                        </p:tgtEl>
                                        <p:attrNameLst>
                                          <p:attrName>style.visibility</p:attrName>
                                        </p:attrNameLst>
                                      </p:cBhvr>
                                      <p:to>
                                        <p:strVal val="visible"/>
                                      </p:to>
                                    </p:set>
                                    <p:anim calcmode="lin" valueType="num">
                                      <p:cBhvr additive="base">
                                        <p:cTn id="91" dur="500" fill="hold"/>
                                        <p:tgtEl>
                                          <p:spTgt spid="28">
                                            <p:txEl>
                                              <p:pRg st="8" end="8"/>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2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uiExpand="1" build="p"/>
      <p:bldP spid="28"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24"/>
          <p:cNvSpPr>
            <a:spLocks noGrp="1"/>
          </p:cNvSpPr>
          <p:nvPr>
            <p:ph type="title"/>
          </p:nvPr>
        </p:nvSpPr>
        <p:spPr>
          <a:xfrm>
            <a:off x="248802" y="554848"/>
            <a:ext cx="10515600" cy="1325563"/>
          </a:xfrm>
        </p:spPr>
        <p:txBody>
          <a:bodyPr/>
          <a:lstStyle/>
          <a:p>
            <a:pPr lvl="0"/>
            <a:r>
              <a:rPr lang="en-GB" b="1" dirty="0">
                <a:solidFill>
                  <a:srgbClr val="95519E"/>
                </a:solidFill>
                <a:latin typeface="League Spartan" panose="00000800000000000000" pitchFamily="50" charset="0"/>
              </a:rPr>
              <a:t>Quiz answers</a:t>
            </a:r>
            <a:br>
              <a:rPr lang="en-GB" b="1" dirty="0">
                <a:solidFill>
                  <a:prstClr val="black"/>
                </a:solidFill>
                <a:latin typeface="League Spartan" panose="00000800000000000000" pitchFamily="50" charset="0"/>
              </a:rPr>
            </a:br>
            <a:endParaRPr lang="en-GB" dirty="0"/>
          </a:p>
        </p:txBody>
      </p:sp>
      <p:sp>
        <p:nvSpPr>
          <p:cNvPr id="26" name="Content Placeholder 25"/>
          <p:cNvSpPr>
            <a:spLocks noGrp="1"/>
          </p:cNvSpPr>
          <p:nvPr>
            <p:ph sz="half" idx="1"/>
          </p:nvPr>
        </p:nvSpPr>
        <p:spPr>
          <a:xfrm>
            <a:off x="520995" y="1690688"/>
            <a:ext cx="7634177" cy="4199196"/>
          </a:xfrm>
        </p:spPr>
        <p:txBody>
          <a:bodyPr/>
          <a:lstStyle/>
          <a:p>
            <a:pPr lvl="0"/>
            <a:r>
              <a:rPr lang="en-GB" sz="2400" dirty="0">
                <a:latin typeface="Lato" panose="020F0502020204030203" pitchFamily="34" charset="0"/>
                <a:ea typeface="Lato" panose="020F0502020204030203" pitchFamily="34" charset="0"/>
                <a:cs typeface="Lato" panose="020F0502020204030203" pitchFamily="34" charset="0"/>
              </a:rPr>
              <a:t>Naps should be no longer than 30 minutes</a:t>
            </a:r>
          </a:p>
          <a:p>
            <a:pPr lvl="0"/>
            <a:endParaRPr lang="en-GB" sz="2400" dirty="0">
              <a:solidFill>
                <a:prstClr val="black"/>
              </a:solidFill>
              <a:latin typeface="Lato" panose="020F0502020204030203" pitchFamily="34" charset="0"/>
              <a:ea typeface="Lato" panose="020F0502020204030203" pitchFamily="34" charset="0"/>
              <a:cs typeface="Lato" panose="020F0502020204030203" pitchFamily="34" charset="0"/>
            </a:endParaRPr>
          </a:p>
          <a:p>
            <a:r>
              <a:rPr lang="en-GB" sz="2400" dirty="0">
                <a:latin typeface="Lato" panose="020F0502020204030203" pitchFamily="34" charset="0"/>
                <a:ea typeface="Lato" panose="020F0502020204030203" pitchFamily="34" charset="0"/>
                <a:cs typeface="Lato" panose="020F0502020204030203" pitchFamily="34" charset="0"/>
              </a:rPr>
              <a:t>It is possible to counteract the effects of lack of sleep by drinking caffeinated drinks</a:t>
            </a:r>
            <a:endParaRPr lang="en-US" sz="2400" dirty="0">
              <a:latin typeface="Lato" panose="020F0502020204030203" pitchFamily="34" charset="0"/>
              <a:ea typeface="Lato" panose="020F0502020204030203" pitchFamily="34" charset="0"/>
              <a:cs typeface="Lato" panose="020F0502020204030203" pitchFamily="34" charset="0"/>
            </a:endParaRPr>
          </a:p>
          <a:p>
            <a:pPr marL="0" indent="0">
              <a:buNone/>
            </a:pPr>
            <a:endParaRPr lang="en-US" sz="2400" dirty="0">
              <a:latin typeface="Lato" panose="020F0502020204030203" pitchFamily="34" charset="0"/>
              <a:ea typeface="Lato" panose="020F0502020204030203" pitchFamily="34" charset="0"/>
              <a:cs typeface="Lato" panose="020F0502020204030203" pitchFamily="34" charset="0"/>
            </a:endParaRPr>
          </a:p>
          <a:p>
            <a:r>
              <a:rPr lang="en-GB" sz="2400" dirty="0">
                <a:latin typeface="Lato" panose="020F0502020204030203" pitchFamily="34" charset="0"/>
                <a:ea typeface="Lato" panose="020F0502020204030203" pitchFamily="34" charset="0"/>
                <a:cs typeface="Lato" panose="020F0502020204030203" pitchFamily="34" charset="0"/>
              </a:rPr>
              <a:t>Getting healthy sleep can improve school results</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GB" sz="2400" dirty="0">
                <a:latin typeface="Lato" panose="020F0502020204030203" pitchFamily="34" charset="0"/>
                <a:ea typeface="Lato" panose="020F0502020204030203" pitchFamily="34" charset="0"/>
                <a:cs typeface="Lato" panose="020F0502020204030203" pitchFamily="34" charset="0"/>
              </a:rPr>
              <a:t>Using the night setting on a phone means it doesn’t have any effect on sleep</a:t>
            </a:r>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a:p>
            <a:pPr marL="0" indent="0">
              <a:buNone/>
            </a:pPr>
            <a:endParaRPr lang="en-US" sz="2400" dirty="0">
              <a:latin typeface="Lato" panose="020F0502020204030203" pitchFamily="34" charset="0"/>
              <a:ea typeface="Lato" panose="020F0502020204030203" pitchFamily="34" charset="0"/>
              <a:cs typeface="Lato" panose="020F0502020204030203" pitchFamily="34" charset="0"/>
            </a:endParaRPr>
          </a:p>
          <a:p>
            <a:pPr marL="0" indent="0">
              <a:buNone/>
            </a:pPr>
            <a:endParaRPr lang="en-US" sz="2400" dirty="0">
              <a:latin typeface="Lato" panose="020F0502020204030203" pitchFamily="34" charset="0"/>
              <a:ea typeface="Lato" panose="020F0502020204030203" pitchFamily="34" charset="0"/>
              <a:cs typeface="Lato" panose="020F0502020204030203" pitchFamily="34" charset="0"/>
            </a:endParaRPr>
          </a:p>
          <a:p>
            <a:endParaRPr lang="en-GB" sz="2400" dirty="0"/>
          </a:p>
        </p:txBody>
      </p:sp>
      <p:sp>
        <p:nvSpPr>
          <p:cNvPr id="2" name="Footer Placeholder 1"/>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3" name="Slide Number Placeholder 2"/>
          <p:cNvSpPr>
            <a:spLocks noGrp="1"/>
          </p:cNvSpPr>
          <p:nvPr>
            <p:ph type="sldNum" sz="quarter" idx="12"/>
          </p:nvPr>
        </p:nvSpPr>
        <p:spPr>
          <a:xfrm>
            <a:off x="11671300" y="6441557"/>
            <a:ext cx="520700" cy="318406"/>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6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16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8" name="Content Placeholder 27"/>
          <p:cNvSpPr txBox="1">
            <a:spLocks noGrp="1"/>
          </p:cNvSpPr>
          <p:nvPr>
            <p:ph sz="half" idx="2"/>
          </p:nvPr>
        </p:nvSpPr>
        <p:spPr>
          <a:xfrm>
            <a:off x="9765771" y="1690688"/>
            <a:ext cx="1541721" cy="4210383"/>
          </a:xfrm>
          <a:prstGeom prst="rect">
            <a:avLst/>
          </a:prstGeom>
          <a:noFill/>
        </p:spPr>
        <p:txBody>
          <a:bodyPr wrap="square" rtlCol="0">
            <a:spAutoFit/>
          </a:bodyPr>
          <a:lstStyle/>
          <a:p>
            <a:pPr marL="0" indent="0">
              <a:buNone/>
            </a:pPr>
            <a:r>
              <a:rPr lang="en-GB" sz="2400" b="1" dirty="0">
                <a:solidFill>
                  <a:srgbClr val="95519E"/>
                </a:solidFill>
                <a:latin typeface="League Spartan" panose="00000800000000000000" pitchFamily="50" charset="0"/>
              </a:rPr>
              <a:t>True</a:t>
            </a:r>
          </a:p>
          <a:p>
            <a:endParaRPr lang="en-US" sz="2400" b="1" dirty="0">
              <a:solidFill>
                <a:srgbClr val="95519E"/>
              </a:solidFill>
              <a:latin typeface="League Spartan" panose="00000800000000000000" pitchFamily="50" charset="0"/>
            </a:endParaRPr>
          </a:p>
          <a:p>
            <a:endParaRPr lang="en-US" sz="400" b="1" dirty="0">
              <a:solidFill>
                <a:srgbClr val="95519E"/>
              </a:solidFill>
              <a:latin typeface="League Spartan" panose="00000800000000000000" pitchFamily="50" charset="0"/>
            </a:endParaRPr>
          </a:p>
          <a:p>
            <a:pPr marL="0" indent="0">
              <a:buNone/>
            </a:pPr>
            <a:r>
              <a:rPr lang="en-GB" sz="2400" b="1" dirty="0">
                <a:solidFill>
                  <a:srgbClr val="95519E"/>
                </a:solidFill>
                <a:latin typeface="League Spartan" panose="00000800000000000000" pitchFamily="50" charset="0"/>
              </a:rPr>
              <a:t>False</a:t>
            </a:r>
          </a:p>
          <a:p>
            <a:endParaRPr lang="en-GB" sz="2400" b="1" dirty="0">
              <a:solidFill>
                <a:srgbClr val="95519E"/>
              </a:solidFill>
              <a:latin typeface="League Spartan" panose="00000800000000000000" pitchFamily="50" charset="0"/>
            </a:endParaRPr>
          </a:p>
          <a:p>
            <a:endParaRPr lang="en-GB" sz="1050" b="1" dirty="0">
              <a:solidFill>
                <a:srgbClr val="95519E"/>
              </a:solidFill>
              <a:latin typeface="League Spartan" panose="00000800000000000000" pitchFamily="50" charset="0"/>
            </a:endParaRPr>
          </a:p>
          <a:p>
            <a:pPr marL="0" indent="0">
              <a:buNone/>
            </a:pPr>
            <a:r>
              <a:rPr lang="en-GB" sz="2400" b="1" dirty="0">
                <a:solidFill>
                  <a:srgbClr val="95519E"/>
                </a:solidFill>
                <a:latin typeface="League Spartan" panose="00000800000000000000" pitchFamily="50" charset="0"/>
              </a:rPr>
              <a:t>True</a:t>
            </a:r>
          </a:p>
          <a:p>
            <a:endParaRPr lang="en-GB" sz="2400" b="1" dirty="0">
              <a:solidFill>
                <a:srgbClr val="95519E"/>
              </a:solidFill>
              <a:latin typeface="League Spartan" panose="00000800000000000000" pitchFamily="50" charset="0"/>
            </a:endParaRPr>
          </a:p>
          <a:p>
            <a:pPr marL="0" indent="0">
              <a:buNone/>
            </a:pPr>
            <a:r>
              <a:rPr lang="en-GB" sz="2400" b="1" dirty="0">
                <a:solidFill>
                  <a:srgbClr val="95519E"/>
                </a:solidFill>
                <a:latin typeface="League Spartan" panose="00000800000000000000" pitchFamily="50" charset="0"/>
              </a:rPr>
              <a:t>False</a:t>
            </a:r>
            <a:endParaRPr lang="en-GB" sz="2400" dirty="0"/>
          </a:p>
          <a:p>
            <a:pPr marL="0" indent="0">
              <a:buNone/>
            </a:pPr>
            <a:endParaRPr lang="en-GB" sz="2400" dirty="0"/>
          </a:p>
        </p:txBody>
      </p:sp>
      <p:pic>
        <p:nvPicPr>
          <p:cNvPr id="8" name="Picture 7"/>
          <p:cNvPicPr/>
          <p:nvPr/>
        </p:nvPicPr>
        <p:blipFill rotWithShape="1">
          <a:blip r:embed="rId3" cstate="screen">
            <a:extLst>
              <a:ext uri="{28A0092B-C50C-407E-A947-70E740481C1C}">
                <a14:useLocalDpi xmlns:a14="http://schemas.microsoft.com/office/drawing/2010/main"/>
              </a:ext>
            </a:extLst>
          </a:blip>
          <a:srcRect/>
          <a:stretch/>
        </p:blipFill>
        <p:spPr bwMode="auto">
          <a:xfrm>
            <a:off x="8597778" y="1690688"/>
            <a:ext cx="450850" cy="457200"/>
          </a:xfrm>
          <a:prstGeom prst="rect">
            <a:avLst/>
          </a:prstGeom>
          <a:ln>
            <a:noFill/>
          </a:ln>
          <a:extLst>
            <a:ext uri="{53640926-AAD7-44D8-BBD7-CCE9431645EC}">
              <a14:shadowObscured xmlns:a14="http://schemas.microsoft.com/office/drawing/2010/main"/>
            </a:ext>
          </a:extLst>
        </p:spPr>
      </p:pic>
      <p:pic>
        <p:nvPicPr>
          <p:cNvPr id="9" name="Picture 8"/>
          <p:cNvPicPr/>
          <p:nvPr/>
        </p:nvPicPr>
        <p:blipFill rotWithShape="1">
          <a:blip r:embed="rId3" cstate="screen">
            <a:extLst>
              <a:ext uri="{28A0092B-C50C-407E-A947-70E740481C1C}">
                <a14:useLocalDpi xmlns:a14="http://schemas.microsoft.com/office/drawing/2010/main"/>
              </a:ext>
            </a:extLst>
          </a:blip>
          <a:srcRect/>
          <a:stretch/>
        </p:blipFill>
        <p:spPr bwMode="auto">
          <a:xfrm>
            <a:off x="8675465" y="3825328"/>
            <a:ext cx="450850" cy="457200"/>
          </a:xfrm>
          <a:prstGeom prst="rect">
            <a:avLst/>
          </a:prstGeom>
          <a:ln>
            <a:noFill/>
          </a:ln>
          <a:extLst>
            <a:ext uri="{53640926-AAD7-44D8-BBD7-CCE9431645EC}">
              <a14:shadowObscured xmlns:a14="http://schemas.microsoft.com/office/drawing/2010/main"/>
            </a:ext>
          </a:extLst>
        </p:spPr>
      </p:pic>
      <p:pic>
        <p:nvPicPr>
          <p:cNvPr id="10" name="Picture 9"/>
          <p:cNvPicPr/>
          <p:nvPr/>
        </p:nvPicPr>
        <p:blipFill rotWithShape="1">
          <a:blip r:embed="rId4" cstate="screen">
            <a:extLst>
              <a:ext uri="{28A0092B-C50C-407E-A947-70E740481C1C}">
                <a14:useLocalDpi xmlns:a14="http://schemas.microsoft.com/office/drawing/2010/main"/>
              </a:ext>
            </a:extLst>
          </a:blip>
          <a:srcRect/>
          <a:stretch/>
        </p:blipFill>
        <p:spPr bwMode="auto">
          <a:xfrm>
            <a:off x="8626353" y="2739662"/>
            <a:ext cx="393700" cy="398780"/>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4" cstate="screen">
            <a:extLst>
              <a:ext uri="{28A0092B-C50C-407E-A947-70E740481C1C}">
                <a14:useLocalDpi xmlns:a14="http://schemas.microsoft.com/office/drawing/2010/main"/>
              </a:ext>
            </a:extLst>
          </a:blip>
          <a:srcRect/>
          <a:stretch/>
        </p:blipFill>
        <p:spPr bwMode="auto">
          <a:xfrm>
            <a:off x="8654928" y="4856944"/>
            <a:ext cx="393700" cy="3987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1098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xEl>
                                              <p:pRg st="0" end="0"/>
                                            </p:txEl>
                                          </p:spTgt>
                                        </p:tgtEl>
                                        <p:attrNameLst>
                                          <p:attrName>style.visibility</p:attrName>
                                        </p:attrNameLst>
                                      </p:cBhvr>
                                      <p:to>
                                        <p:strVal val="visible"/>
                                      </p:to>
                                    </p:set>
                                    <p:anim calcmode="lin" valueType="num">
                                      <p:cBhvr additive="base">
                                        <p:cTn id="7" dur="500" fill="hold"/>
                                        <p:tgtEl>
                                          <p:spTgt spid="2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
                                            <p:txEl>
                                              <p:pRg st="0" end="0"/>
                                            </p:txEl>
                                          </p:spTgt>
                                        </p:tgtEl>
                                        <p:attrNameLst>
                                          <p:attrName>style.visibility</p:attrName>
                                        </p:attrNameLst>
                                      </p:cBhvr>
                                      <p:to>
                                        <p:strVal val="visible"/>
                                      </p:to>
                                    </p:set>
                                    <p:anim calcmode="lin" valueType="num">
                                      <p:cBhvr additive="base">
                                        <p:cTn id="19" dur="500" fill="hold"/>
                                        <p:tgtEl>
                                          <p:spTgt spid="2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6">
                                            <p:txEl>
                                              <p:pRg st="2" end="2"/>
                                            </p:txEl>
                                          </p:spTgt>
                                        </p:tgtEl>
                                        <p:attrNameLst>
                                          <p:attrName>style.visibility</p:attrName>
                                        </p:attrNameLst>
                                      </p:cBhvr>
                                      <p:to>
                                        <p:strVal val="visible"/>
                                      </p:to>
                                    </p:set>
                                    <p:anim calcmode="lin" valueType="num">
                                      <p:cBhvr additive="base">
                                        <p:cTn id="25" dur="500" fill="hold"/>
                                        <p:tgtEl>
                                          <p:spTgt spid="2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8">
                                            <p:txEl>
                                              <p:pRg st="3" end="3"/>
                                            </p:txEl>
                                          </p:spTgt>
                                        </p:tgtEl>
                                        <p:attrNameLst>
                                          <p:attrName>style.visibility</p:attrName>
                                        </p:attrNameLst>
                                      </p:cBhvr>
                                      <p:to>
                                        <p:strVal val="visible"/>
                                      </p:to>
                                    </p:set>
                                    <p:anim calcmode="lin" valueType="num">
                                      <p:cBhvr additive="base">
                                        <p:cTn id="37" dur="500" fill="hold"/>
                                        <p:tgtEl>
                                          <p:spTgt spid="28">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6">
                                            <p:txEl>
                                              <p:pRg st="4" end="4"/>
                                            </p:txEl>
                                          </p:spTgt>
                                        </p:tgtEl>
                                        <p:attrNameLst>
                                          <p:attrName>style.visibility</p:attrName>
                                        </p:attrNameLst>
                                      </p:cBhvr>
                                      <p:to>
                                        <p:strVal val="visible"/>
                                      </p:to>
                                    </p:set>
                                    <p:anim calcmode="lin" valueType="num">
                                      <p:cBhvr additive="base">
                                        <p:cTn id="43" dur="500" fill="hold"/>
                                        <p:tgtEl>
                                          <p:spTgt spid="26">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ppt_x"/>
                                          </p:val>
                                        </p:tav>
                                        <p:tav tm="100000">
                                          <p:val>
                                            <p:strVal val="#ppt_x"/>
                                          </p:val>
                                        </p:tav>
                                      </p:tavLst>
                                    </p:anim>
                                    <p:anim calcmode="lin" valueType="num">
                                      <p:cBhvr additive="base">
                                        <p:cTn id="5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8">
                                            <p:txEl>
                                              <p:pRg st="6" end="6"/>
                                            </p:txEl>
                                          </p:spTgt>
                                        </p:tgtEl>
                                        <p:attrNameLst>
                                          <p:attrName>style.visibility</p:attrName>
                                        </p:attrNameLst>
                                      </p:cBhvr>
                                      <p:to>
                                        <p:strVal val="visible"/>
                                      </p:to>
                                    </p:set>
                                    <p:anim calcmode="lin" valueType="num">
                                      <p:cBhvr additive="base">
                                        <p:cTn id="55" dur="500" fill="hold"/>
                                        <p:tgtEl>
                                          <p:spTgt spid="28">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6">
                                            <p:txEl>
                                              <p:pRg st="6" end="6"/>
                                            </p:txEl>
                                          </p:spTgt>
                                        </p:tgtEl>
                                        <p:attrNameLst>
                                          <p:attrName>style.visibility</p:attrName>
                                        </p:attrNameLst>
                                      </p:cBhvr>
                                      <p:to>
                                        <p:strVal val="visible"/>
                                      </p:to>
                                    </p:set>
                                    <p:anim calcmode="lin" valueType="num">
                                      <p:cBhvr additive="base">
                                        <p:cTn id="61" dur="500" fill="hold"/>
                                        <p:tgtEl>
                                          <p:spTgt spid="26">
                                            <p:txEl>
                                              <p:pRg st="6" end="6"/>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500" fill="hold"/>
                                        <p:tgtEl>
                                          <p:spTgt spid="11"/>
                                        </p:tgtEl>
                                        <p:attrNameLst>
                                          <p:attrName>ppt_x</p:attrName>
                                        </p:attrNameLst>
                                      </p:cBhvr>
                                      <p:tavLst>
                                        <p:tav tm="0">
                                          <p:val>
                                            <p:strVal val="#ppt_x"/>
                                          </p:val>
                                        </p:tav>
                                        <p:tav tm="100000">
                                          <p:val>
                                            <p:strVal val="#ppt_x"/>
                                          </p:val>
                                        </p:tav>
                                      </p:tavLst>
                                    </p:anim>
                                    <p:anim calcmode="lin" valueType="num">
                                      <p:cBhvr additive="base">
                                        <p:cTn id="6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8">
                                            <p:txEl>
                                              <p:pRg st="8" end="8"/>
                                            </p:txEl>
                                          </p:spTgt>
                                        </p:tgtEl>
                                        <p:attrNameLst>
                                          <p:attrName>style.visibility</p:attrName>
                                        </p:attrNameLst>
                                      </p:cBhvr>
                                      <p:to>
                                        <p:strVal val="visible"/>
                                      </p:to>
                                    </p:set>
                                    <p:anim calcmode="lin" valueType="num">
                                      <p:cBhvr additive="base">
                                        <p:cTn id="73" dur="500" fill="hold"/>
                                        <p:tgtEl>
                                          <p:spTgt spid="28">
                                            <p:txEl>
                                              <p:pRg st="8" end="8"/>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62608">
            <a:off x="7256849" y="296913"/>
            <a:ext cx="2012001" cy="1699198"/>
          </a:xfrm>
          <a:prstGeom prst="rect">
            <a:avLst/>
          </a:prstGeom>
        </p:spPr>
      </p:pic>
      <p:pic>
        <p:nvPicPr>
          <p:cNvPr id="22" name="Picture 2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62608">
            <a:off x="7230879" y="4478625"/>
            <a:ext cx="2012001" cy="1699198"/>
          </a:xfrm>
          <a:prstGeom prst="rect">
            <a:avLst/>
          </a:prstGeom>
        </p:spPr>
      </p:pic>
      <p:sp>
        <p:nvSpPr>
          <p:cNvPr id="2" name="Slide Number Placeholder 1"/>
          <p:cNvSpPr>
            <a:spLocks noGrp="1"/>
          </p:cNvSpPr>
          <p:nvPr>
            <p:ph type="sldNum" sz="quarter" idx="12"/>
          </p:nvPr>
        </p:nvSpPr>
        <p:spPr>
          <a:xfrm>
            <a:off x="11611950" y="6467110"/>
            <a:ext cx="644611" cy="365125"/>
          </a:xfrm>
          <a:prstGeom prst="rect">
            <a:avLst/>
          </a:prstGeom>
        </p:spPr>
        <p:txBody>
          <a:bodyPr/>
          <a:lstStyle/>
          <a:p>
            <a:fld id="{2D651D86-383D-45DB-A701-76B5BFCFE28F}" type="slidenum">
              <a:rPr lang="en-GB" smtClean="0"/>
              <a:t>15</a:t>
            </a:fld>
            <a:endParaRPr lang="en-GB" dirty="0"/>
          </a:p>
        </p:txBody>
      </p:sp>
      <p:pic>
        <p:nvPicPr>
          <p:cNvPr id="18" name="Picture 1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rot="860697">
            <a:off x="588721" y="5567113"/>
            <a:ext cx="575687" cy="1151372"/>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427187" y="5893121"/>
            <a:ext cx="655794" cy="722143"/>
          </a:xfrm>
          <a:prstGeom prst="rect">
            <a:avLst/>
          </a:prstGeom>
        </p:spPr>
      </p:pic>
      <p:sp>
        <p:nvSpPr>
          <p:cNvPr id="13" name="TextBox 12"/>
          <p:cNvSpPr txBox="1"/>
          <p:nvPr/>
        </p:nvSpPr>
        <p:spPr>
          <a:xfrm>
            <a:off x="255101" y="5155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benefits</a:t>
            </a:r>
            <a:endParaRPr lang="en-GB" sz="4400" b="1" dirty="0">
              <a:latin typeface="League Spartan" panose="00000800000000000000" pitchFamily="50" charset="0"/>
            </a:endParaRPr>
          </a:p>
        </p:txBody>
      </p:sp>
      <p:sp>
        <p:nvSpPr>
          <p:cNvPr id="14" name="TextBox 13"/>
          <p:cNvSpPr txBox="1"/>
          <p:nvPr/>
        </p:nvSpPr>
        <p:spPr>
          <a:xfrm>
            <a:off x="636596" y="1561152"/>
            <a:ext cx="6644308" cy="3785652"/>
          </a:xfrm>
          <a:prstGeom prst="rect">
            <a:avLst/>
          </a:prstGeom>
          <a:noFill/>
        </p:spPr>
        <p:txBody>
          <a:bodyPr wrap="square" rtlCol="0">
            <a:spAutoFit/>
          </a:bodyPr>
          <a:lstStyle/>
          <a:p>
            <a:r>
              <a:rPr lang="en-US" sz="2800" b="1" dirty="0">
                <a:latin typeface="Lato" panose="020B0604020202020204" charset="0"/>
                <a:ea typeface="Lato" panose="020B0604020202020204" charset="0"/>
                <a:cs typeface="Lato" panose="020B0604020202020204" charset="0"/>
              </a:rPr>
              <a:t>What are the benefits of sleep?</a:t>
            </a:r>
          </a:p>
          <a:p>
            <a:endParaRPr lang="en-US" sz="2400" b="1" dirty="0">
              <a:latin typeface="League Spartan" panose="00000800000000000000" pitchFamily="50" charset="0"/>
            </a:endParaRPr>
          </a:p>
          <a:p>
            <a:r>
              <a:rPr lang="en-US" sz="2800" dirty="0">
                <a:latin typeface="Lato" panose="020B0604020202020204" charset="0"/>
                <a:ea typeface="Lato" panose="020B0604020202020204" charset="0"/>
                <a:cs typeface="Lato" panose="020B0604020202020204" charset="0"/>
              </a:rPr>
              <a:t>Sort the cards into a diamond 9 showing the most important benefits of sleep. </a:t>
            </a:r>
          </a:p>
          <a:p>
            <a:endParaRPr lang="en-US" sz="2800" dirty="0">
              <a:latin typeface="Lato" panose="020B0604020202020204" charset="0"/>
              <a:ea typeface="Lato" panose="020B0604020202020204" charset="0"/>
              <a:cs typeface="Lato" panose="020B0604020202020204" charset="0"/>
            </a:endParaRPr>
          </a:p>
          <a:p>
            <a:r>
              <a:rPr lang="en-US" sz="2800" dirty="0">
                <a:latin typeface="Lato" panose="020B0604020202020204" charset="0"/>
                <a:ea typeface="Lato" panose="020B0604020202020204" charset="0"/>
                <a:cs typeface="Lato" panose="020B0604020202020204" charset="0"/>
              </a:rPr>
              <a:t>Put the most important benefit at the top, then the next two most important benefits, down to the least important.</a:t>
            </a:r>
            <a:endParaRPr lang="en-US" sz="2400" dirty="0">
              <a:latin typeface="Lato" panose="020B0604020202020204" charset="0"/>
              <a:ea typeface="Lato" panose="020B0604020202020204" charset="0"/>
              <a:cs typeface="Lato" panose="020B0604020202020204" charset="0"/>
            </a:endParaRPr>
          </a:p>
          <a:p>
            <a:endParaRPr lang="en-US" sz="2000" dirty="0">
              <a:latin typeface="Lato" panose="020F0502020204030203" pitchFamily="34" charset="0"/>
              <a:ea typeface="Lato" panose="020F0502020204030203" pitchFamily="34" charset="0"/>
              <a:cs typeface="Lato" panose="020F0502020204030203" pitchFamily="34" charset="0"/>
            </a:endParaRPr>
          </a:p>
        </p:txBody>
      </p:sp>
      <p:sp>
        <p:nvSpPr>
          <p:cNvPr id="9" name="Rectangle 8"/>
          <p:cNvSpPr/>
          <p:nvPr/>
        </p:nvSpPr>
        <p:spPr>
          <a:xfrm rot="2700000">
            <a:off x="9087489" y="127507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p:cNvSpPr txBox="1"/>
          <p:nvPr/>
        </p:nvSpPr>
        <p:spPr>
          <a:xfrm rot="21591346">
            <a:off x="7519130" y="725804"/>
            <a:ext cx="1386585" cy="646331"/>
          </a:xfrm>
          <a:prstGeom prst="rect">
            <a:avLst/>
          </a:prstGeom>
          <a:noFill/>
        </p:spPr>
        <p:txBody>
          <a:bodyPr wrap="square" rtlCol="0">
            <a:spAutoFit/>
          </a:bodyPr>
          <a:lstStyle/>
          <a:p>
            <a:r>
              <a:rPr lang="en-GB" dirty="0">
                <a:latin typeface="League Spartan" panose="00000800000000000000" pitchFamily="50" charset="0"/>
              </a:rPr>
              <a:t>Most important</a:t>
            </a:r>
          </a:p>
        </p:txBody>
      </p:sp>
      <p:sp>
        <p:nvSpPr>
          <p:cNvPr id="23" name="TextBox 22"/>
          <p:cNvSpPr txBox="1"/>
          <p:nvPr/>
        </p:nvSpPr>
        <p:spPr>
          <a:xfrm rot="21591346">
            <a:off x="7551802" y="4963916"/>
            <a:ext cx="1386585" cy="646331"/>
          </a:xfrm>
          <a:prstGeom prst="rect">
            <a:avLst/>
          </a:prstGeom>
          <a:noFill/>
        </p:spPr>
        <p:txBody>
          <a:bodyPr wrap="square" rtlCol="0">
            <a:spAutoFit/>
          </a:bodyPr>
          <a:lstStyle/>
          <a:p>
            <a:r>
              <a:rPr lang="en-GB" dirty="0">
                <a:latin typeface="League Spartan" panose="00000800000000000000" pitchFamily="50" charset="0"/>
              </a:rPr>
              <a:t>Less important</a:t>
            </a:r>
          </a:p>
        </p:txBody>
      </p:sp>
      <p:sp>
        <p:nvSpPr>
          <p:cNvPr id="33" name="Rectangle 32"/>
          <p:cNvSpPr/>
          <p:nvPr/>
        </p:nvSpPr>
        <p:spPr>
          <a:xfrm rot="2700000">
            <a:off x="9893032" y="2079073"/>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33"/>
          <p:cNvSpPr/>
          <p:nvPr/>
        </p:nvSpPr>
        <p:spPr>
          <a:xfrm rot="2700000">
            <a:off x="8313786" y="2044512"/>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p:cNvSpPr/>
          <p:nvPr/>
        </p:nvSpPr>
        <p:spPr>
          <a:xfrm rot="2700000">
            <a:off x="9113338" y="2789787"/>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Rectangle 35"/>
          <p:cNvSpPr/>
          <p:nvPr/>
        </p:nvSpPr>
        <p:spPr>
          <a:xfrm rot="2700000">
            <a:off x="10670781" y="2840493"/>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ectangle 36"/>
          <p:cNvSpPr/>
          <p:nvPr/>
        </p:nvSpPr>
        <p:spPr>
          <a:xfrm rot="2700000">
            <a:off x="7560438" y="281667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ectangle 37"/>
          <p:cNvSpPr/>
          <p:nvPr/>
        </p:nvSpPr>
        <p:spPr>
          <a:xfrm rot="2700000">
            <a:off x="8359991" y="353506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Rectangle 38"/>
          <p:cNvSpPr/>
          <p:nvPr/>
        </p:nvSpPr>
        <p:spPr>
          <a:xfrm rot="2700000">
            <a:off x="9893033" y="3551208"/>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ectangle 39"/>
          <p:cNvSpPr/>
          <p:nvPr/>
        </p:nvSpPr>
        <p:spPr>
          <a:xfrm rot="2700000">
            <a:off x="9159545" y="4261921"/>
            <a:ext cx="925433" cy="895162"/>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ppt_x"/>
                                          </p:val>
                                        </p:tav>
                                        <p:tav tm="100000">
                                          <p:val>
                                            <p:strVal val="#ppt_x"/>
                                          </p:val>
                                        </p:tav>
                                      </p:tavLst>
                                    </p:anim>
                                    <p:anim calcmode="lin" valueType="num">
                                      <p:cBhvr additive="base">
                                        <p:cTn id="12" dur="500" fill="hold"/>
                                        <p:tgtEl>
                                          <p:spTgt spid="2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ppt_x"/>
                                          </p:val>
                                        </p:tav>
                                        <p:tav tm="100000">
                                          <p:val>
                                            <p:strVal val="#ppt_x"/>
                                          </p:val>
                                        </p:tav>
                                      </p:tavLst>
                                    </p:anim>
                                    <p:anim calcmode="lin" valueType="num">
                                      <p:cBhvr additive="base">
                                        <p:cTn id="24" dur="500" fill="hold"/>
                                        <p:tgtEl>
                                          <p:spTgt spid="2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fill="hold"/>
                                        <p:tgtEl>
                                          <p:spTgt spid="35"/>
                                        </p:tgtEl>
                                        <p:attrNameLst>
                                          <p:attrName>ppt_x</p:attrName>
                                        </p:attrNameLst>
                                      </p:cBhvr>
                                      <p:tavLst>
                                        <p:tav tm="0">
                                          <p:val>
                                            <p:strVal val="#ppt_x"/>
                                          </p:val>
                                        </p:tav>
                                        <p:tav tm="100000">
                                          <p:val>
                                            <p:strVal val="#ppt_x"/>
                                          </p:val>
                                        </p:tav>
                                      </p:tavLst>
                                    </p:anim>
                                    <p:anim calcmode="lin" valueType="num">
                                      <p:cBhvr additive="base">
                                        <p:cTn id="36" dur="500" fill="hold"/>
                                        <p:tgtEl>
                                          <p:spTgt spid="3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fill="hold"/>
                                        <p:tgtEl>
                                          <p:spTgt spid="36"/>
                                        </p:tgtEl>
                                        <p:attrNameLst>
                                          <p:attrName>ppt_x</p:attrName>
                                        </p:attrNameLst>
                                      </p:cBhvr>
                                      <p:tavLst>
                                        <p:tav tm="0">
                                          <p:val>
                                            <p:strVal val="#ppt_x"/>
                                          </p:val>
                                        </p:tav>
                                        <p:tav tm="100000">
                                          <p:val>
                                            <p:strVal val="#ppt_x"/>
                                          </p:val>
                                        </p:tav>
                                      </p:tavLst>
                                    </p:anim>
                                    <p:anim calcmode="lin" valueType="num">
                                      <p:cBhvr additive="base">
                                        <p:cTn id="40" dur="500" fill="hold"/>
                                        <p:tgtEl>
                                          <p:spTgt spid="3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fill="hold"/>
                                        <p:tgtEl>
                                          <p:spTgt spid="39"/>
                                        </p:tgtEl>
                                        <p:attrNameLst>
                                          <p:attrName>ppt_x</p:attrName>
                                        </p:attrNameLst>
                                      </p:cBhvr>
                                      <p:tavLst>
                                        <p:tav tm="0">
                                          <p:val>
                                            <p:strVal val="#ppt_x"/>
                                          </p:val>
                                        </p:tav>
                                        <p:tav tm="100000">
                                          <p:val>
                                            <p:strVal val="#ppt_x"/>
                                          </p:val>
                                        </p:tav>
                                      </p:tavLst>
                                    </p:anim>
                                    <p:anim calcmode="lin" valueType="num">
                                      <p:cBhvr additive="base">
                                        <p:cTn id="52" dur="500" fill="hold"/>
                                        <p:tgtEl>
                                          <p:spTgt spid="3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ppt_x"/>
                                          </p:val>
                                        </p:tav>
                                        <p:tav tm="100000">
                                          <p:val>
                                            <p:strVal val="#ppt_x"/>
                                          </p:val>
                                        </p:tav>
                                      </p:tavLst>
                                    </p:anim>
                                    <p:anim calcmode="lin" valueType="num">
                                      <p:cBhvr additive="base">
                                        <p:cTn id="56" dur="500" fill="hold"/>
                                        <p:tgtEl>
                                          <p:spTgt spid="40"/>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fill="hold"/>
                                        <p:tgtEl>
                                          <p:spTgt spid="22"/>
                                        </p:tgtEl>
                                        <p:attrNameLst>
                                          <p:attrName>ppt_x</p:attrName>
                                        </p:attrNameLst>
                                      </p:cBhvr>
                                      <p:tavLst>
                                        <p:tav tm="0">
                                          <p:val>
                                            <p:strVal val="#ppt_x"/>
                                          </p:val>
                                        </p:tav>
                                        <p:tav tm="100000">
                                          <p:val>
                                            <p:strVal val="#ppt_x"/>
                                          </p:val>
                                        </p:tav>
                                      </p:tavLst>
                                    </p:anim>
                                    <p:anim calcmode="lin" valueType="num">
                                      <p:cBhvr additive="base">
                                        <p:cTn id="6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animBg="1"/>
      <p:bldP spid="21" grpId="0"/>
      <p:bldP spid="23" grpId="0"/>
      <p:bldP spid="33" grpId="0" animBg="1"/>
      <p:bldP spid="34" grpId="0" animBg="1"/>
      <p:bldP spid="35" grpId="0" animBg="1"/>
      <p:bldP spid="36" grpId="0" animBg="1"/>
      <p:bldP spid="37" grpId="0" animBg="1"/>
      <p:bldP spid="38" grpId="0" animBg="1"/>
      <p:bldP spid="39" grpId="0" animBg="1"/>
      <p:bldP spid="4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054" y="5300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strategies</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813552" y="6492875"/>
            <a:ext cx="644611" cy="365125"/>
          </a:xfrm>
          <a:prstGeom prst="rect">
            <a:avLst/>
          </a:prstGeom>
        </p:spPr>
        <p:txBody>
          <a:bodyPr/>
          <a:lstStyle/>
          <a:p>
            <a:fld id="{2D651D86-383D-45DB-A701-76B5BFCFE28F}" type="slidenum">
              <a:rPr lang="en-GB" smtClean="0"/>
              <a:t>16</a:t>
            </a:fld>
            <a:endParaRPr lang="en-GB" dirty="0"/>
          </a:p>
        </p:txBody>
      </p:sp>
      <p:sp>
        <p:nvSpPr>
          <p:cNvPr id="10" name="TextBox 9"/>
          <p:cNvSpPr txBox="1"/>
          <p:nvPr/>
        </p:nvSpPr>
        <p:spPr>
          <a:xfrm>
            <a:off x="876564" y="3034104"/>
            <a:ext cx="5897935" cy="2431435"/>
          </a:xfrm>
          <a:prstGeom prst="rect">
            <a:avLst/>
          </a:prstGeom>
          <a:solidFill>
            <a:schemeClr val="bg1"/>
          </a:solidFill>
          <a:ln>
            <a:noFill/>
          </a:ln>
        </p:spPr>
        <p:txBody>
          <a:bodyPr wrap="square" rtlCol="0">
            <a:spAutoFit/>
          </a:bodyPr>
          <a:lstStyle/>
          <a:p>
            <a:r>
              <a:rPr lang="en-GB" sz="3200" b="1" dirty="0">
                <a:solidFill>
                  <a:srgbClr val="95519E"/>
                </a:solidFill>
                <a:latin typeface="Lato" panose="020F0502020204030203" pitchFamily="34" charset="0"/>
                <a:ea typeface="Lato" panose="020F0502020204030203" pitchFamily="34" charset="0"/>
                <a:cs typeface="Lato" panose="020F0502020204030203" pitchFamily="34" charset="0"/>
              </a:rPr>
              <a:t>Tip</a:t>
            </a:r>
            <a:r>
              <a:rPr lang="en-GB" sz="3200" dirty="0">
                <a:solidFill>
                  <a:srgbClr val="95519E"/>
                </a:solidFill>
                <a:latin typeface="Lato" panose="020F0502020204030203" pitchFamily="34" charset="0"/>
                <a:ea typeface="Lato" panose="020F0502020204030203" pitchFamily="34" charset="0"/>
                <a:cs typeface="Lato" panose="020F0502020204030203" pitchFamily="34" charset="0"/>
              </a:rPr>
              <a:t>: you could do this by making a list of </a:t>
            </a:r>
            <a:r>
              <a:rPr lang="en-GB" sz="3200" i="1" dirty="0">
                <a:solidFill>
                  <a:srgbClr val="95519E"/>
                </a:solidFill>
                <a:latin typeface="Lato" panose="020F0502020204030203" pitchFamily="34" charset="0"/>
                <a:ea typeface="Lato" panose="020F0502020204030203" pitchFamily="34" charset="0"/>
                <a:cs typeface="Lato" panose="020F0502020204030203" pitchFamily="34" charset="0"/>
              </a:rPr>
              <a:t>Do’s and Don’ts</a:t>
            </a:r>
            <a:r>
              <a:rPr lang="en-GB" sz="3200" dirty="0">
                <a:solidFill>
                  <a:srgbClr val="95519E"/>
                </a:solidFill>
                <a:latin typeface="Lato" panose="020F0502020204030203" pitchFamily="34" charset="0"/>
                <a:ea typeface="Lato" panose="020F0502020204030203" pitchFamily="34" charset="0"/>
                <a:cs typeface="Lato" panose="020F0502020204030203" pitchFamily="34" charset="0"/>
              </a:rPr>
              <a:t> that someone could use to promote good quality sleep. </a:t>
            </a:r>
          </a:p>
          <a:p>
            <a:endParaRPr lang="en-GB" sz="2400" dirty="0">
              <a:solidFill>
                <a:srgbClr val="95519E"/>
              </a:solidFill>
              <a:latin typeface="Lato" panose="020F0502020204030203" pitchFamily="34" charset="0"/>
              <a:ea typeface="Lato" panose="020F0502020204030203" pitchFamily="34" charset="0"/>
              <a:cs typeface="Lato" panose="020F0502020204030203" pitchFamily="34" charset="0"/>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rot="860697">
            <a:off x="588721" y="5567113"/>
            <a:ext cx="575687" cy="1151372"/>
          </a:xfrm>
          <a:prstGeom prst="rect">
            <a:avLst/>
          </a:prstGeom>
        </p:spPr>
      </p:pic>
      <p:sp>
        <p:nvSpPr>
          <p:cNvPr id="8" name="TextBox 7"/>
          <p:cNvSpPr txBox="1"/>
          <p:nvPr/>
        </p:nvSpPr>
        <p:spPr>
          <a:xfrm>
            <a:off x="554623" y="1586771"/>
            <a:ext cx="6986208" cy="1077218"/>
          </a:xfrm>
          <a:prstGeom prst="rect">
            <a:avLst/>
          </a:prstGeom>
          <a:noFill/>
        </p:spPr>
        <p:txBody>
          <a:bodyPr wrap="square" rtlCol="0">
            <a:spAutoFit/>
          </a:bodyPr>
          <a:lstStyle/>
          <a:p>
            <a:pPr lvl="0"/>
            <a:r>
              <a:rPr lang="en-GB" sz="3200" b="1" dirty="0">
                <a:solidFill>
                  <a:prstClr val="black"/>
                </a:solidFill>
                <a:latin typeface="Lato" panose="020F0502020204030203" pitchFamily="34" charset="0"/>
                <a:ea typeface="Lato" panose="020F0502020204030203" pitchFamily="34" charset="0"/>
                <a:cs typeface="Lato" panose="020F0502020204030203" pitchFamily="34" charset="0"/>
              </a:rPr>
              <a:t>What techniques or strategies could someone use to get better sleep?</a:t>
            </a:r>
          </a:p>
        </p:txBody>
      </p:sp>
      <p:pic>
        <p:nvPicPr>
          <p:cNvPr id="1026" name="Picture 2" descr="Clock, Night, Time, Sleep, Alarm, Bed, Pillow, Bedroom"/>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28855" y="1586771"/>
            <a:ext cx="4084697" cy="4084698"/>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2" presetClass="entr" presetSubtype="4"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500" fill="hold"/>
                                        <p:tgtEl>
                                          <p:spTgt spid="2"/>
                                        </p:tgtEl>
                                        <p:attrNameLst>
                                          <p:attrName>ppt_x</p:attrName>
                                        </p:attrNameLst>
                                      </p:cBhvr>
                                      <p:tavLst>
                                        <p:tav tm="0">
                                          <p:val>
                                            <p:strVal val="#ppt_x"/>
                                          </p:val>
                                        </p:tav>
                                        <p:tav tm="100000">
                                          <p:val>
                                            <p:strVal val="#ppt_x"/>
                                          </p:val>
                                        </p:tav>
                                      </p:tavLst>
                                    </p:anim>
                                    <p:anim calcmode="lin" valueType="num">
                                      <p:cBhvr additive="base">
                                        <p:cTn id="1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17</a:t>
            </a:fld>
            <a:endParaRPr lang="en-GB" dirty="0"/>
          </a:p>
        </p:txBody>
      </p:sp>
      <p:sp>
        <p:nvSpPr>
          <p:cNvPr id="4" name="TextBox 3"/>
          <p:cNvSpPr txBox="1"/>
          <p:nvPr/>
        </p:nvSpPr>
        <p:spPr>
          <a:xfrm>
            <a:off x="247879" y="512851"/>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Sleep scenarios</a:t>
            </a:r>
            <a:endParaRPr lang="en-GB" sz="4400" b="1" dirty="0">
              <a:latin typeface="League Spartan" panose="00000800000000000000" pitchFamily="50" charset="0"/>
            </a:endParaRPr>
          </a:p>
        </p:txBody>
      </p:sp>
      <p:sp>
        <p:nvSpPr>
          <p:cNvPr id="5" name="Rectangle 4"/>
          <p:cNvSpPr/>
          <p:nvPr/>
        </p:nvSpPr>
        <p:spPr>
          <a:xfrm>
            <a:off x="4296430" y="1643635"/>
            <a:ext cx="6918385" cy="954107"/>
          </a:xfrm>
          <a:prstGeom prst="rect">
            <a:avLst/>
          </a:prstGeom>
        </p:spPr>
        <p:txBody>
          <a:bodyPr wrap="square">
            <a:spAutoFit/>
          </a:bodyPr>
          <a:lstStyle/>
          <a:p>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1. </a:t>
            </a:r>
            <a:r>
              <a:rPr lang="en-GB" sz="2800" dirty="0">
                <a:latin typeface="Lato" panose="020F0502020204030203" pitchFamily="34" charset="0"/>
                <a:ea typeface="Lato" panose="020F0502020204030203" pitchFamily="34" charset="0"/>
                <a:cs typeface="Lato" panose="020F0502020204030203" pitchFamily="34" charset="0"/>
              </a:rPr>
              <a:t>What </a:t>
            </a:r>
            <a:r>
              <a:rPr lang="en-GB" sz="2800" b="1" u="sng" dirty="0">
                <a:latin typeface="Lato" panose="020F0502020204030203" pitchFamily="34" charset="0"/>
                <a:ea typeface="Lato" panose="020F0502020204030203" pitchFamily="34" charset="0"/>
                <a:cs typeface="Lato" panose="020F0502020204030203" pitchFamily="34" charset="0"/>
              </a:rPr>
              <a:t>habits</a:t>
            </a:r>
            <a:r>
              <a:rPr lang="en-GB" sz="2800" dirty="0">
                <a:latin typeface="Lato" panose="020F0502020204030203" pitchFamily="34" charset="0"/>
                <a:ea typeface="Lato" panose="020F0502020204030203" pitchFamily="34" charset="0"/>
                <a:cs typeface="Lato" panose="020F0502020204030203" pitchFamily="34" charset="0"/>
              </a:rPr>
              <a:t> might be preventing your character from getting good quality sleep?</a:t>
            </a:r>
          </a:p>
        </p:txBody>
      </p:sp>
      <p:sp>
        <p:nvSpPr>
          <p:cNvPr id="8" name="Rectangle 7"/>
          <p:cNvSpPr/>
          <p:nvPr/>
        </p:nvSpPr>
        <p:spPr>
          <a:xfrm>
            <a:off x="4279966" y="4675818"/>
            <a:ext cx="7134089" cy="954107"/>
          </a:xfrm>
          <a:prstGeom prst="rect">
            <a:avLst/>
          </a:prstGeom>
        </p:spPr>
        <p:txBody>
          <a:bodyPr wrap="square">
            <a:spAutoFit/>
          </a:bodyPr>
          <a:lstStyle/>
          <a:p>
            <a:pPr lvl="0"/>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3. </a:t>
            </a:r>
            <a:r>
              <a:rPr lang="en-GB" sz="2800" dirty="0">
                <a:solidFill>
                  <a:prstClr val="black"/>
                </a:solidFill>
                <a:latin typeface="Lato" panose="020F0502020204030203" pitchFamily="34" charset="0"/>
                <a:ea typeface="Lato" panose="020F0502020204030203" pitchFamily="34" charset="0"/>
                <a:cs typeface="Lato" panose="020F0502020204030203" pitchFamily="34" charset="0"/>
              </a:rPr>
              <a:t>What could your character do </a:t>
            </a:r>
            <a:r>
              <a:rPr lang="en-GB" sz="2800" b="1" u="sng" dirty="0">
                <a:solidFill>
                  <a:prstClr val="black"/>
                </a:solidFill>
                <a:latin typeface="Lato" panose="020F0502020204030203" pitchFamily="34" charset="0"/>
                <a:ea typeface="Lato" panose="020F0502020204030203" pitchFamily="34" charset="0"/>
                <a:cs typeface="Lato" panose="020F0502020204030203" pitchFamily="34" charset="0"/>
              </a:rPr>
              <a:t>differently</a:t>
            </a:r>
            <a:r>
              <a:rPr lang="en-GB" sz="2800" dirty="0">
                <a:solidFill>
                  <a:prstClr val="black"/>
                </a:solidFill>
                <a:latin typeface="Lato" panose="020F0502020204030203" pitchFamily="34" charset="0"/>
                <a:ea typeface="Lato" panose="020F0502020204030203" pitchFamily="34" charset="0"/>
                <a:cs typeface="Lato" panose="020F0502020204030203" pitchFamily="34" charset="0"/>
              </a:rPr>
              <a:t> to help them get better quality sleep?</a:t>
            </a:r>
          </a:p>
        </p:txBody>
      </p:sp>
      <p:sp>
        <p:nvSpPr>
          <p:cNvPr id="10" name="Rectangle 9"/>
          <p:cNvSpPr/>
          <p:nvPr/>
        </p:nvSpPr>
        <p:spPr>
          <a:xfrm>
            <a:off x="4279966" y="3237407"/>
            <a:ext cx="7386158" cy="954107"/>
          </a:xfrm>
          <a:prstGeom prst="rect">
            <a:avLst/>
          </a:prstGeom>
        </p:spPr>
        <p:txBody>
          <a:bodyPr wrap="square">
            <a:spAutoFit/>
          </a:bodyPr>
          <a:lstStyle/>
          <a:p>
            <a:pPr lvl="0"/>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2. </a:t>
            </a:r>
            <a:r>
              <a:rPr lang="en-GB" sz="2800" dirty="0">
                <a:solidFill>
                  <a:prstClr val="black"/>
                </a:solidFill>
                <a:latin typeface="Lato" panose="020F0502020204030203" pitchFamily="34" charset="0"/>
                <a:ea typeface="Lato" panose="020F0502020204030203" pitchFamily="34" charset="0"/>
                <a:cs typeface="Lato" panose="020F0502020204030203" pitchFamily="34" charset="0"/>
              </a:rPr>
              <a:t>What might be the </a:t>
            </a:r>
            <a:r>
              <a:rPr lang="en-GB" sz="2800" b="1" u="sng" dirty="0">
                <a:solidFill>
                  <a:prstClr val="black"/>
                </a:solidFill>
                <a:latin typeface="Lato" panose="020F0502020204030203" pitchFamily="34" charset="0"/>
                <a:ea typeface="Lato" panose="020F0502020204030203" pitchFamily="34" charset="0"/>
                <a:cs typeface="Lato" panose="020F0502020204030203" pitchFamily="34" charset="0"/>
              </a:rPr>
              <a:t>consequences</a:t>
            </a:r>
            <a:r>
              <a:rPr lang="en-GB" sz="2800" dirty="0">
                <a:solidFill>
                  <a:prstClr val="black"/>
                </a:solidFill>
                <a:latin typeface="Lato" panose="020F0502020204030203" pitchFamily="34" charset="0"/>
                <a:ea typeface="Lato" panose="020F0502020204030203" pitchFamily="34" charset="0"/>
                <a:cs typeface="Lato" panose="020F0502020204030203" pitchFamily="34" charset="0"/>
              </a:rPr>
              <a:t> for your character if they don’t get good quality sleep?</a:t>
            </a:r>
          </a:p>
        </p:txBody>
      </p:sp>
      <p:pic>
        <p:nvPicPr>
          <p:cNvPr id="17" name="Picture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58408" y="6009895"/>
            <a:ext cx="655794" cy="722143"/>
          </a:xfrm>
          <a:prstGeom prst="rect">
            <a:avLst/>
          </a:prstGeom>
        </p:spPr>
      </p:pic>
      <p:pic>
        <p:nvPicPr>
          <p:cNvPr id="14" name="Picture 13" descr="Teenager, Girl, Pretty, Sweet, Kind, Youth, Summer"/>
          <p:cNvPicPr/>
          <p:nvPr/>
        </p:nvPicPr>
        <p:blipFill rotWithShape="1">
          <a:blip r:embed="rId4" cstate="screen">
            <a:extLst>
              <a:ext uri="{28A0092B-C50C-407E-A947-70E740481C1C}">
                <a14:useLocalDpi xmlns:a14="http://schemas.microsoft.com/office/drawing/2010/main"/>
              </a:ext>
            </a:extLst>
          </a:blip>
          <a:srcRect/>
          <a:stretch/>
        </p:blipFill>
        <p:spPr bwMode="auto">
          <a:xfrm>
            <a:off x="358407" y="1547135"/>
            <a:ext cx="1686117" cy="1840178"/>
          </a:xfrm>
          <a:prstGeom prst="rect">
            <a:avLst/>
          </a:prstGeom>
          <a:noFill/>
          <a:ln>
            <a:noFill/>
          </a:ln>
          <a:extLst>
            <a:ext uri="{53640926-AAD7-44D8-BBD7-CCE9431645EC}">
              <a14:shadowObscured xmlns:a14="http://schemas.microsoft.com/office/drawing/2010/main"/>
            </a:ext>
          </a:extLst>
        </p:spPr>
      </p:pic>
      <p:pic>
        <p:nvPicPr>
          <p:cNvPr id="15" name="Picture 14" descr="Boy, Fashion, Model, Person, Portrait, Cool, Teen"/>
          <p:cNvPicPr/>
          <p:nvPr/>
        </p:nvPicPr>
        <p:blipFill>
          <a:blip r:embed="rId5" cstate="screen">
            <a:extLst>
              <a:ext uri="{28A0092B-C50C-407E-A947-70E740481C1C}">
                <a14:useLocalDpi xmlns:a14="http://schemas.microsoft.com/office/drawing/2010/main"/>
              </a:ext>
            </a:extLst>
          </a:blip>
          <a:srcRect/>
          <a:stretch>
            <a:fillRect/>
          </a:stretch>
        </p:blipFill>
        <p:spPr bwMode="auto">
          <a:xfrm>
            <a:off x="2286064" y="1547135"/>
            <a:ext cx="1578570" cy="1840178"/>
          </a:xfrm>
          <a:prstGeom prst="rect">
            <a:avLst/>
          </a:prstGeom>
          <a:noFill/>
          <a:ln>
            <a:noFill/>
          </a:ln>
        </p:spPr>
      </p:pic>
      <p:pic>
        <p:nvPicPr>
          <p:cNvPr id="16" name="Picture 15" descr="Siblings, Brother, Sister, Friends, Boy, Girl, Children"/>
          <p:cNvPicPr/>
          <p:nvPr/>
        </p:nvPicPr>
        <p:blipFill rotWithShape="1">
          <a:blip r:embed="rId6" cstate="screen">
            <a:extLst>
              <a:ext uri="{28A0092B-C50C-407E-A947-70E740481C1C}">
                <a14:useLocalDpi xmlns:a14="http://schemas.microsoft.com/office/drawing/2010/main"/>
              </a:ext>
            </a:extLst>
          </a:blip>
          <a:srcRect/>
          <a:stretch/>
        </p:blipFill>
        <p:spPr bwMode="auto">
          <a:xfrm>
            <a:off x="423652" y="3549333"/>
            <a:ext cx="1620872" cy="2080592"/>
          </a:xfrm>
          <a:prstGeom prst="rect">
            <a:avLst/>
          </a:prstGeom>
          <a:noFill/>
          <a:ln>
            <a:noFill/>
          </a:ln>
          <a:extLst>
            <a:ext uri="{53640926-AAD7-44D8-BBD7-CCE9431645EC}">
              <a14:shadowObscured xmlns:a14="http://schemas.microsoft.com/office/drawing/2010/main"/>
            </a:ext>
          </a:extLst>
        </p:spPr>
      </p:pic>
      <p:pic>
        <p:nvPicPr>
          <p:cNvPr id="18" name="Picture 17" descr="African Child, Joy, Sadness, Love Child"/>
          <p:cNvPicPr/>
          <p:nvPr/>
        </p:nvPicPr>
        <p:blipFill rotWithShape="1">
          <a:blip r:embed="rId7" cstate="screen">
            <a:extLst>
              <a:ext uri="{28A0092B-C50C-407E-A947-70E740481C1C}">
                <a14:useLocalDpi xmlns:a14="http://schemas.microsoft.com/office/drawing/2010/main"/>
              </a:ext>
            </a:extLst>
          </a:blip>
          <a:srcRect/>
          <a:stretch/>
        </p:blipFill>
        <p:spPr bwMode="auto">
          <a:xfrm>
            <a:off x="2286065" y="3549333"/>
            <a:ext cx="1510962" cy="2159518"/>
          </a:xfrm>
          <a:prstGeom prst="rect">
            <a:avLst/>
          </a:prstGeom>
          <a:noFill/>
          <a:ln>
            <a:noFill/>
          </a:ln>
          <a:extLst>
            <a:ext uri="{53640926-AAD7-44D8-BBD7-CCE9431645EC}">
              <a14:shadowObscured xmlns:a14="http://schemas.microsoft.com/office/drawing/2010/main"/>
            </a:ext>
          </a:extLst>
        </p:spPr>
      </p:pic>
      <p:sp>
        <p:nvSpPr>
          <p:cNvPr id="13"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12790821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idx="1"/>
          </p:nvPr>
        </p:nvSpPr>
        <p:spPr>
          <a:xfrm>
            <a:off x="938213" y="617907"/>
            <a:ext cx="5157787" cy="823912"/>
          </a:xfrm>
        </p:spPr>
        <p:txBody>
          <a:bodyPr/>
          <a:lstStyle/>
          <a:p>
            <a:pPr algn="ctr"/>
            <a:r>
              <a:rPr lang="en-GB" sz="4000" dirty="0">
                <a:solidFill>
                  <a:srgbClr val="95519E"/>
                </a:solidFill>
                <a:latin typeface="League Spartan" panose="00000800000000000000" pitchFamily="50" charset="0"/>
              </a:rPr>
              <a:t>Klaudia</a:t>
            </a:r>
            <a:endParaRPr lang="en-GB" sz="4000" dirty="0">
              <a:latin typeface="League Spartan" panose="020B0604020202020204" charset="0"/>
            </a:endParaRPr>
          </a:p>
        </p:txBody>
      </p:sp>
      <p:sp>
        <p:nvSpPr>
          <p:cNvPr id="9" name="Content Placeholder 8"/>
          <p:cNvSpPr>
            <a:spLocks noGrp="1"/>
          </p:cNvSpPr>
          <p:nvPr>
            <p:ph sz="half" idx="2"/>
          </p:nvPr>
        </p:nvSpPr>
        <p:spPr>
          <a:xfrm>
            <a:off x="502448" y="2458085"/>
            <a:ext cx="5157787" cy="3519111"/>
          </a:xfrm>
        </p:spPr>
        <p:txBody>
          <a:bodyPr/>
          <a:lstStyle/>
          <a:p>
            <a:r>
              <a:rPr lang="en-US" sz="2600" dirty="0" err="1">
                <a:latin typeface="Lato" panose="020B0604020202020204" charset="0"/>
                <a:ea typeface="Lato" panose="020B0604020202020204" charset="0"/>
                <a:cs typeface="Lato" panose="020B0604020202020204" charset="0"/>
              </a:rPr>
              <a:t>Klaudia</a:t>
            </a:r>
            <a:r>
              <a:rPr lang="en-US" sz="2600" dirty="0">
                <a:latin typeface="Lato" panose="020B0604020202020204" charset="0"/>
                <a:ea typeface="Lato" panose="020B0604020202020204" charset="0"/>
                <a:cs typeface="Lato" panose="020B0604020202020204" charset="0"/>
              </a:rPr>
              <a:t> needs to review her schedule as she is currently only getting 7 hours’ sleep.</a:t>
            </a:r>
          </a:p>
          <a:p>
            <a:r>
              <a:rPr lang="en-US" sz="2600" dirty="0">
                <a:latin typeface="Lato" panose="020B0604020202020204" charset="0"/>
                <a:ea typeface="Lato" panose="020B0604020202020204" charset="0"/>
                <a:cs typeface="Lato" panose="020B0604020202020204" charset="0"/>
              </a:rPr>
              <a:t>She is eating and exercising very late. </a:t>
            </a:r>
          </a:p>
          <a:p>
            <a:r>
              <a:rPr lang="en-US" sz="2600" dirty="0">
                <a:latin typeface="Lato" panose="020B0604020202020204" charset="0"/>
                <a:ea typeface="Lato" panose="020B0604020202020204" charset="0"/>
                <a:cs typeface="Lato" panose="020B0604020202020204" charset="0"/>
              </a:rPr>
              <a:t>She should think about how to prioritise or reorganise her schedule so that she is able to get better sleep</a:t>
            </a:r>
            <a:r>
              <a:rPr lang="en-US" sz="2400" dirty="0">
                <a:latin typeface="Lato" panose="020B0604020202020204" charset="0"/>
                <a:ea typeface="Lato" panose="020B0604020202020204" charset="0"/>
                <a:cs typeface="Lato" panose="020B0604020202020204" charset="0"/>
              </a:rPr>
              <a:t>.</a:t>
            </a:r>
            <a:endParaRPr lang="en-GB" sz="2400" dirty="0">
              <a:latin typeface="Lato" panose="020B0604020202020204" charset="0"/>
              <a:ea typeface="Lato" panose="020B0604020202020204" charset="0"/>
              <a:cs typeface="Lato" panose="020B0604020202020204" charset="0"/>
            </a:endParaRPr>
          </a:p>
        </p:txBody>
      </p:sp>
      <p:sp>
        <p:nvSpPr>
          <p:cNvPr id="10" name="Text Placeholder 9"/>
          <p:cNvSpPr>
            <a:spLocks noGrp="1"/>
          </p:cNvSpPr>
          <p:nvPr>
            <p:ph type="body" sz="quarter" idx="3"/>
          </p:nvPr>
        </p:nvSpPr>
        <p:spPr>
          <a:xfrm>
            <a:off x="8049654" y="632913"/>
            <a:ext cx="2024482" cy="823912"/>
          </a:xfrm>
        </p:spPr>
        <p:txBody>
          <a:bodyPr/>
          <a:lstStyle/>
          <a:p>
            <a:pPr algn="ctr"/>
            <a:r>
              <a:rPr lang="en-US" sz="4000" dirty="0">
                <a:solidFill>
                  <a:srgbClr val="95519E"/>
                </a:solidFill>
                <a:latin typeface="League Spartan" panose="00000800000000000000" pitchFamily="50" charset="0"/>
              </a:rPr>
              <a:t>Benji</a:t>
            </a:r>
            <a:endParaRPr lang="en-GB" sz="4000" dirty="0">
              <a:latin typeface="League Spartan" panose="020B0604020202020204" charset="0"/>
            </a:endParaRPr>
          </a:p>
        </p:txBody>
      </p:sp>
      <p:sp>
        <p:nvSpPr>
          <p:cNvPr id="11" name="Content Placeholder 10"/>
          <p:cNvSpPr>
            <a:spLocks noGrp="1"/>
          </p:cNvSpPr>
          <p:nvPr>
            <p:ph sz="quarter" idx="4"/>
          </p:nvPr>
        </p:nvSpPr>
        <p:spPr>
          <a:xfrm>
            <a:off x="6586248" y="2449015"/>
            <a:ext cx="5183188" cy="3731578"/>
          </a:xfrm>
        </p:spPr>
        <p:txBody>
          <a:bodyPr/>
          <a:lstStyle/>
          <a:p>
            <a:r>
              <a:rPr lang="en-US" dirty="0" err="1"/>
              <a:t>B</a:t>
            </a:r>
            <a:r>
              <a:rPr lang="en-US" sz="2600" dirty="0" err="1">
                <a:latin typeface="Lato" panose="020B0604020202020204" charset="0"/>
                <a:ea typeface="Lato" panose="020B0604020202020204" charset="0"/>
                <a:cs typeface="Lato" panose="020B0604020202020204" charset="0"/>
              </a:rPr>
              <a:t>enji</a:t>
            </a:r>
            <a:r>
              <a:rPr lang="en-US" sz="2600" dirty="0">
                <a:latin typeface="Lato" panose="020B0604020202020204" charset="0"/>
                <a:ea typeface="Lato" panose="020B0604020202020204" charset="0"/>
                <a:cs typeface="Lato" panose="020B0604020202020204" charset="0"/>
              </a:rPr>
              <a:t> has very erratic sleep patterns. </a:t>
            </a:r>
          </a:p>
          <a:p>
            <a:r>
              <a:rPr lang="en-US" sz="2600" dirty="0">
                <a:latin typeface="Lato" panose="020B0604020202020204" charset="0"/>
                <a:ea typeface="Lato" panose="020B0604020202020204" charset="0"/>
                <a:cs typeface="Lato" panose="020B0604020202020204" charset="0"/>
              </a:rPr>
              <a:t>He should reduce his use of caffeine drinks (especially in the afternoon).</a:t>
            </a:r>
          </a:p>
          <a:p>
            <a:r>
              <a:rPr lang="en-US" sz="2600" dirty="0">
                <a:latin typeface="Lato" panose="020B0604020202020204" charset="0"/>
                <a:ea typeface="Lato" panose="020B0604020202020204" charset="0"/>
                <a:cs typeface="Lato" panose="020B0604020202020204" charset="0"/>
              </a:rPr>
              <a:t>He should try to avoid napping and sleeping in at the weekends.</a:t>
            </a:r>
          </a:p>
          <a:p>
            <a:r>
              <a:rPr lang="en-US" sz="2600" dirty="0">
                <a:latin typeface="Lato" panose="020B0604020202020204" charset="0"/>
                <a:ea typeface="Lato" panose="020B0604020202020204" charset="0"/>
                <a:cs typeface="Lato" panose="020B0604020202020204" charset="0"/>
              </a:rPr>
              <a:t>Instead he needs to establish a more consistent routine.</a:t>
            </a:r>
            <a:endParaRPr lang="en-GB" sz="2600" dirty="0">
              <a:latin typeface="Lato" panose="020B0604020202020204" charset="0"/>
              <a:ea typeface="Lato" panose="020B0604020202020204" charset="0"/>
              <a:cs typeface="Lato" panose="020B0604020202020204" charset="0"/>
            </a:endParaRPr>
          </a:p>
        </p:txBody>
      </p:sp>
      <p:sp>
        <p:nvSpPr>
          <p:cNvPr id="2" name="Footer Placeholder 1"/>
          <p:cNvSpPr>
            <a:spLocks noGrp="1"/>
          </p:cNvSpPr>
          <p:nvPr>
            <p:ph type="ftr" sz="quarter" idx="11"/>
          </p:nvPr>
        </p:nvSpPr>
        <p:spPr>
          <a:xfrm>
            <a:off x="0" y="6492875"/>
            <a:ext cx="12192000" cy="365125"/>
          </a:xfrm>
        </p:spPr>
        <p:txBody>
          <a:bodyPr/>
          <a:lstStyle/>
          <a:p>
            <a:r>
              <a:rPr lang="en-GB" dirty="0">
                <a:solidFill>
                  <a:schemeClr val="tx1"/>
                </a:solidFill>
              </a:rPr>
              <a:t>© PSHE Association 2018   </a:t>
            </a:r>
          </a:p>
        </p:txBody>
      </p:sp>
      <p:sp>
        <p:nvSpPr>
          <p:cNvPr id="16" name="Slide Number Placeholder 2"/>
          <p:cNvSpPr txBox="1">
            <a:spLocks/>
          </p:cNvSpPr>
          <p:nvPr/>
        </p:nvSpPr>
        <p:spPr>
          <a:xfrm>
            <a:off x="11769436" y="6567015"/>
            <a:ext cx="422564"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17" name="Slide Number Placeholder 16"/>
          <p:cNvSpPr>
            <a:spLocks noGrp="1"/>
          </p:cNvSpPr>
          <p:nvPr>
            <p:ph type="sldNum" sz="quarter" idx="12"/>
          </p:nvPr>
        </p:nvSpPr>
        <p:spPr>
          <a:xfrm>
            <a:off x="11772900" y="6373333"/>
            <a:ext cx="419100" cy="431910"/>
          </a:xfrm>
        </p:spPr>
        <p:txBody>
          <a:bodyPr/>
          <a:lstStyle/>
          <a:p>
            <a:fld id="{2D651D86-383D-45DB-A701-76B5BFCFE28F}" type="slidenum">
              <a:rPr lang="en-GB" smtClean="0"/>
              <a:t>18</a:t>
            </a:fld>
            <a:endParaRPr lang="en-GB" dirty="0"/>
          </a:p>
        </p:txBody>
      </p:sp>
      <p:pic>
        <p:nvPicPr>
          <p:cNvPr id="12" name="Picture 11" descr="Teenager, Girl, Pretty, Sweet, Kind, Youth, Summer"/>
          <p:cNvPicPr/>
          <p:nvPr/>
        </p:nvPicPr>
        <p:blipFill rotWithShape="1">
          <a:blip r:embed="rId3" cstate="screen">
            <a:extLst>
              <a:ext uri="{28A0092B-C50C-407E-A947-70E740481C1C}">
                <a14:useLocalDpi xmlns:a14="http://schemas.microsoft.com/office/drawing/2010/main"/>
              </a:ext>
            </a:extLst>
          </a:blip>
          <a:srcRect/>
          <a:stretch/>
        </p:blipFill>
        <p:spPr bwMode="auto">
          <a:xfrm>
            <a:off x="356378" y="368660"/>
            <a:ext cx="1686117" cy="1840178"/>
          </a:xfrm>
          <a:prstGeom prst="rect">
            <a:avLst/>
          </a:prstGeom>
          <a:noFill/>
          <a:ln>
            <a:noFill/>
          </a:ln>
          <a:extLst>
            <a:ext uri="{53640926-AAD7-44D8-BBD7-CCE9431645EC}">
              <a14:shadowObscured xmlns:a14="http://schemas.microsoft.com/office/drawing/2010/main"/>
            </a:ext>
          </a:extLst>
        </p:spPr>
      </p:pic>
      <p:pic>
        <p:nvPicPr>
          <p:cNvPr id="15" name="Picture 14" descr="Boy, Fashion, Model, Person, Portrait, Cool, Teen"/>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276342" y="350998"/>
            <a:ext cx="1578570" cy="1840178"/>
          </a:xfrm>
          <a:prstGeom prst="rect">
            <a:avLst/>
          </a:prstGeom>
          <a:noFill/>
          <a:ln>
            <a:noFill/>
          </a:ln>
        </p:spPr>
      </p:pic>
    </p:spTree>
    <p:extLst>
      <p:ext uri="{BB962C8B-B14F-4D97-AF65-F5344CB8AC3E}">
        <p14:creationId xmlns:p14="http://schemas.microsoft.com/office/powerpoint/2010/main" val="1449473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xEl>
                                              <p:pRg st="2" end="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uiExpand="1" build="p"/>
      <p:bldP spid="10"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idx="1"/>
          </p:nvPr>
        </p:nvSpPr>
        <p:spPr>
          <a:xfrm>
            <a:off x="991557" y="617907"/>
            <a:ext cx="4405073" cy="823912"/>
          </a:xfrm>
        </p:spPr>
        <p:txBody>
          <a:bodyPr/>
          <a:lstStyle/>
          <a:p>
            <a:pPr algn="ctr"/>
            <a:r>
              <a:rPr lang="en-US" sz="4000" dirty="0">
                <a:solidFill>
                  <a:srgbClr val="95519E"/>
                </a:solidFill>
                <a:latin typeface="League Spartan" panose="00000800000000000000" pitchFamily="50" charset="0"/>
              </a:rPr>
              <a:t>Ryan</a:t>
            </a:r>
            <a:endParaRPr lang="en-GB" sz="4000" dirty="0">
              <a:latin typeface="League Spartan" panose="020B0604020202020204" charset="0"/>
            </a:endParaRPr>
          </a:p>
        </p:txBody>
      </p:sp>
      <p:sp>
        <p:nvSpPr>
          <p:cNvPr id="10" name="Text Placeholder 9"/>
          <p:cNvSpPr>
            <a:spLocks noGrp="1"/>
          </p:cNvSpPr>
          <p:nvPr>
            <p:ph type="body" sz="quarter" idx="3"/>
          </p:nvPr>
        </p:nvSpPr>
        <p:spPr>
          <a:xfrm>
            <a:off x="5964825" y="617907"/>
            <a:ext cx="5183188" cy="823912"/>
          </a:xfrm>
        </p:spPr>
        <p:txBody>
          <a:bodyPr/>
          <a:lstStyle/>
          <a:p>
            <a:pPr algn="ctr"/>
            <a:r>
              <a:rPr lang="en-US" sz="4000" dirty="0">
                <a:solidFill>
                  <a:srgbClr val="95519E"/>
                </a:solidFill>
                <a:latin typeface="League Spartan" panose="00000800000000000000" pitchFamily="50" charset="0"/>
              </a:rPr>
              <a:t>Shaznay</a:t>
            </a:r>
            <a:endParaRPr lang="en-GB" sz="4000" dirty="0">
              <a:latin typeface="League Spartan" panose="020B0604020202020204" charset="0"/>
            </a:endParaRPr>
          </a:p>
        </p:txBody>
      </p:sp>
      <p:sp>
        <p:nvSpPr>
          <p:cNvPr id="11" name="Content Placeholder 10"/>
          <p:cNvSpPr>
            <a:spLocks noGrp="1"/>
          </p:cNvSpPr>
          <p:nvPr>
            <p:ph sz="quarter" idx="4"/>
          </p:nvPr>
        </p:nvSpPr>
        <p:spPr>
          <a:xfrm>
            <a:off x="6550791" y="2425554"/>
            <a:ext cx="5183188" cy="3960036"/>
          </a:xfrm>
        </p:spPr>
        <p:txBody>
          <a:bodyPr/>
          <a:lstStyle/>
          <a:p>
            <a:r>
              <a:rPr lang="en-US" dirty="0" err="1"/>
              <a:t>Shaznay</a:t>
            </a:r>
            <a:r>
              <a:rPr lang="en-US" dirty="0"/>
              <a:t> may be more affected by her phone than she thinks.</a:t>
            </a:r>
          </a:p>
          <a:p>
            <a:r>
              <a:rPr lang="en-US" dirty="0"/>
              <a:t>Regular disturbances during the night and looking at backlights before sleep lead to poorer quality sleep overall. </a:t>
            </a:r>
          </a:p>
          <a:p>
            <a:r>
              <a:rPr lang="en-US" dirty="0"/>
              <a:t>She should remove her phone from her bedroom at night and make sure it is turned off.</a:t>
            </a:r>
            <a:endParaRPr lang="en-GB" dirty="0"/>
          </a:p>
        </p:txBody>
      </p:sp>
      <p:sp>
        <p:nvSpPr>
          <p:cNvPr id="2" name="Footer Placeholder 1"/>
          <p:cNvSpPr>
            <a:spLocks noGrp="1"/>
          </p:cNvSpPr>
          <p:nvPr>
            <p:ph type="ftr" sz="quarter" idx="11"/>
          </p:nvPr>
        </p:nvSpPr>
        <p:spPr>
          <a:xfrm>
            <a:off x="0" y="6492875"/>
            <a:ext cx="12192000" cy="365125"/>
          </a:xfrm>
        </p:spPr>
        <p:txBody>
          <a:bodyPr/>
          <a:lstStyle/>
          <a:p>
            <a:r>
              <a:rPr lang="en-GB" dirty="0">
                <a:solidFill>
                  <a:schemeClr val="tx1"/>
                </a:solidFill>
              </a:rPr>
              <a:t>© PSHE Association 2018</a:t>
            </a:r>
            <a:r>
              <a:rPr lang="en-GB" dirty="0"/>
              <a:t>2018   </a:t>
            </a:r>
          </a:p>
        </p:txBody>
      </p:sp>
      <p:sp>
        <p:nvSpPr>
          <p:cNvPr id="3" name="Slide Number Placeholder 2"/>
          <p:cNvSpPr>
            <a:spLocks noGrp="1"/>
          </p:cNvSpPr>
          <p:nvPr>
            <p:ph type="sldNum" sz="quarter" idx="12"/>
          </p:nvPr>
        </p:nvSpPr>
        <p:spPr>
          <a:xfrm>
            <a:off x="11684000" y="6581516"/>
            <a:ext cx="508000" cy="276484"/>
          </a:xfrm>
        </p:spPr>
        <p:txBody>
          <a:bodyPr/>
          <a:lstStyle/>
          <a:p>
            <a:pPr algn="r"/>
            <a:fld id="{2D651D86-383D-45DB-A701-76B5BFCFE28F}" type="slidenum">
              <a:rPr lang="en-GB" smtClean="0"/>
              <a:pPr algn="r"/>
              <a:t>19</a:t>
            </a:fld>
            <a:endParaRPr lang="en-GB" dirty="0"/>
          </a:p>
        </p:txBody>
      </p:sp>
      <p:sp>
        <p:nvSpPr>
          <p:cNvPr id="9" name="Content Placeholder 8"/>
          <p:cNvSpPr>
            <a:spLocks noGrp="1"/>
          </p:cNvSpPr>
          <p:nvPr>
            <p:ph sz="half" idx="2"/>
          </p:nvPr>
        </p:nvSpPr>
        <p:spPr>
          <a:xfrm>
            <a:off x="615201" y="2409082"/>
            <a:ext cx="5157787" cy="3976508"/>
          </a:xfrm>
        </p:spPr>
        <p:txBody>
          <a:bodyPr/>
          <a:lstStyle/>
          <a:p>
            <a:r>
              <a:rPr lang="en-US" dirty="0"/>
              <a:t>Ryan needs to focus on reducing his stress.</a:t>
            </a:r>
          </a:p>
          <a:p>
            <a:r>
              <a:rPr lang="en-US" dirty="0"/>
              <a:t>He could organise his school bag in the evening before bed.</a:t>
            </a:r>
          </a:p>
          <a:p>
            <a:r>
              <a:rPr lang="en-US" dirty="0"/>
              <a:t>He should try to do something relaxing and calming before bed.</a:t>
            </a:r>
          </a:p>
          <a:p>
            <a:r>
              <a:rPr lang="en-US" dirty="0"/>
              <a:t>This will mean he is better able to function (and feel less stressed) the next day.</a:t>
            </a:r>
            <a:endParaRPr lang="en-GB" dirty="0"/>
          </a:p>
        </p:txBody>
      </p:sp>
      <p:pic>
        <p:nvPicPr>
          <p:cNvPr id="14" name="Picture 13" descr="Siblings, Brother, Sister, Friends, Boy, Girl, Children"/>
          <p:cNvPicPr/>
          <p:nvPr/>
        </p:nvPicPr>
        <p:blipFill rotWithShape="1">
          <a:blip r:embed="rId3" cstate="screen">
            <a:extLst>
              <a:ext uri="{28A0092B-C50C-407E-A947-70E740481C1C}">
                <a14:useLocalDpi xmlns:a14="http://schemas.microsoft.com/office/drawing/2010/main"/>
              </a:ext>
            </a:extLst>
          </a:blip>
          <a:srcRect/>
          <a:stretch/>
        </p:blipFill>
        <p:spPr bwMode="auto">
          <a:xfrm>
            <a:off x="337388" y="230527"/>
            <a:ext cx="1620872" cy="2080592"/>
          </a:xfrm>
          <a:prstGeom prst="rect">
            <a:avLst/>
          </a:prstGeom>
          <a:noFill/>
          <a:ln>
            <a:noFill/>
          </a:ln>
          <a:extLst>
            <a:ext uri="{53640926-AAD7-44D8-BBD7-CCE9431645EC}">
              <a14:shadowObscured xmlns:a14="http://schemas.microsoft.com/office/drawing/2010/main"/>
            </a:ext>
          </a:extLst>
        </p:spPr>
      </p:pic>
      <p:pic>
        <p:nvPicPr>
          <p:cNvPr id="15" name="Picture 14" descr="African Child, Joy, Sadness, Love Child"/>
          <p:cNvPicPr/>
          <p:nvPr/>
        </p:nvPicPr>
        <p:blipFill rotWithShape="1">
          <a:blip r:embed="rId4" cstate="screen">
            <a:extLst>
              <a:ext uri="{28A0092B-C50C-407E-A947-70E740481C1C}">
                <a14:useLocalDpi xmlns:a14="http://schemas.microsoft.com/office/drawing/2010/main"/>
              </a:ext>
            </a:extLst>
          </a:blip>
          <a:srcRect/>
          <a:stretch/>
        </p:blipFill>
        <p:spPr bwMode="auto">
          <a:xfrm>
            <a:off x="10392532" y="191064"/>
            <a:ext cx="1510962" cy="215951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82621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10"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2D651D86-383D-45DB-A701-76B5BFCFE28F}" type="slidenum">
              <a:rPr lang="en-GB" smtClean="0"/>
              <a:pPr/>
              <a:t>20</a:t>
            </a:fld>
            <a:endParaRPr lang="en-GB" dirty="0"/>
          </a:p>
        </p:txBody>
      </p:sp>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880372" y="4784711"/>
            <a:ext cx="3084443" cy="1491931"/>
          </a:xfrm>
          <a:prstGeom prst="rect">
            <a:avLst/>
          </a:prstGeom>
        </p:spPr>
      </p:pic>
      <p:sp>
        <p:nvSpPr>
          <p:cNvPr id="5" name="TextBox 4"/>
          <p:cNvSpPr txBox="1"/>
          <p:nvPr/>
        </p:nvSpPr>
        <p:spPr>
          <a:xfrm>
            <a:off x="250633" y="53468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endParaRPr lang="en-GB" sz="4400" b="1" dirty="0">
              <a:latin typeface="League Spartan" panose="00000800000000000000" pitchFamily="50" charset="0"/>
            </a:endParaRPr>
          </a:p>
        </p:txBody>
      </p:sp>
      <p:sp>
        <p:nvSpPr>
          <p:cNvPr id="6" name="Rectangle 5"/>
          <p:cNvSpPr/>
          <p:nvPr/>
        </p:nvSpPr>
        <p:spPr>
          <a:xfrm>
            <a:off x="455064" y="1562977"/>
            <a:ext cx="8755843" cy="2893100"/>
          </a:xfrm>
          <a:prstGeom prst="rect">
            <a:avLst/>
          </a:prstGeom>
        </p:spPr>
        <p:txBody>
          <a:bodyPr wrap="square">
            <a:spAutoFit/>
          </a:bodyPr>
          <a:lstStyle/>
          <a:p>
            <a:r>
              <a:rPr lang="en-US" sz="2400" dirty="0">
                <a:latin typeface="Lato" panose="020F0502020204030203" pitchFamily="34" charset="0"/>
                <a:ea typeface="Lato" panose="020F0502020204030203" pitchFamily="34" charset="0"/>
                <a:cs typeface="Lato" panose="020F0502020204030203" pitchFamily="34" charset="0"/>
              </a:rPr>
              <a:t>Complete the following three sentences on your exit card:</a:t>
            </a:r>
            <a:endParaRPr lang="en-GB" sz="2400" dirty="0">
              <a:latin typeface="Lato" panose="020F0502020204030203" pitchFamily="34" charset="0"/>
              <a:ea typeface="Lato" panose="020F0502020204030203" pitchFamily="34" charset="0"/>
              <a:cs typeface="Lato" panose="020F0502020204030203" pitchFamily="34" charset="0"/>
            </a:endParaRPr>
          </a:p>
          <a:p>
            <a:endParaRPr lang="en-GB" sz="1400" dirty="0">
              <a:latin typeface="Lato" panose="020F0502020204030203" pitchFamily="34" charset="0"/>
              <a:ea typeface="Lato" panose="020F0502020204030203" pitchFamily="34" charset="0"/>
              <a:cs typeface="Lato" panose="020F0502020204030203" pitchFamily="34" charset="0"/>
            </a:endParaRPr>
          </a:p>
          <a:p>
            <a:endParaRPr lang="en-GB" sz="2400" dirty="0">
              <a:solidFill>
                <a:srgbClr val="95519E"/>
              </a:solidFill>
              <a:latin typeface="League Spartan" panose="00000800000000000000" pitchFamily="50" charset="0"/>
              <a:ea typeface="Lato" panose="020F0502020204030203" pitchFamily="34" charset="0"/>
              <a:cs typeface="Lato" panose="020F0502020204030203" pitchFamily="34" charset="0"/>
            </a:endParaRPr>
          </a:p>
          <a:p>
            <a:r>
              <a:rPr lang="en-GB" sz="2400" dirty="0">
                <a:solidFill>
                  <a:srgbClr val="95519E"/>
                </a:solidFill>
                <a:latin typeface="League Spartan" panose="00000800000000000000" pitchFamily="50" charset="0"/>
                <a:ea typeface="Lato" panose="020F0502020204030203" pitchFamily="34" charset="0"/>
                <a:cs typeface="Lato" panose="020F0502020204030203" pitchFamily="34" charset="0"/>
              </a:rPr>
              <a:t>Three things</a:t>
            </a:r>
            <a:r>
              <a:rPr lang="en-GB" sz="2400" dirty="0">
                <a:latin typeface="Lato" panose="020F0502020204030203" pitchFamily="34" charset="0"/>
                <a:ea typeface="Lato" panose="020F0502020204030203" pitchFamily="34" charset="0"/>
                <a:cs typeface="Lato" panose="020F0502020204030203" pitchFamily="34" charset="0"/>
              </a:rPr>
              <a:t> that help promote good sleep are…</a:t>
            </a:r>
          </a:p>
          <a:p>
            <a:endParaRPr lang="en-GB" sz="2400" dirty="0">
              <a:latin typeface="Lato" panose="020F0502020204030203" pitchFamily="34" charset="0"/>
              <a:ea typeface="Lato" panose="020F0502020204030203" pitchFamily="34" charset="0"/>
              <a:cs typeface="Lato" panose="020F0502020204030203" pitchFamily="34" charset="0"/>
            </a:endParaRPr>
          </a:p>
          <a:p>
            <a:r>
              <a:rPr lang="en-GB" sz="2400" dirty="0">
                <a:solidFill>
                  <a:srgbClr val="95519E"/>
                </a:solidFill>
                <a:latin typeface="League Spartan" panose="00000800000000000000" pitchFamily="50" charset="0"/>
                <a:ea typeface="Lato" panose="020F0502020204030203" pitchFamily="34" charset="0"/>
                <a:cs typeface="Lato" panose="020F0502020204030203" pitchFamily="34" charset="0"/>
              </a:rPr>
              <a:t>Two benefits</a:t>
            </a:r>
            <a:r>
              <a:rPr lang="en-GB" sz="2400" dirty="0">
                <a:latin typeface="League Spartan" panose="00000800000000000000" pitchFamily="50" charset="0"/>
                <a:ea typeface="Lato" panose="020F0502020204030203" pitchFamily="34" charset="0"/>
                <a:cs typeface="Lato" panose="020F0502020204030203" pitchFamily="34" charset="0"/>
              </a:rPr>
              <a:t> </a:t>
            </a:r>
            <a:r>
              <a:rPr lang="en-GB" sz="2400" dirty="0">
                <a:latin typeface="Lato" panose="020F0502020204030203" pitchFamily="34" charset="0"/>
                <a:ea typeface="Lato" panose="020F0502020204030203" pitchFamily="34" charset="0"/>
                <a:cs typeface="Lato" panose="020F0502020204030203" pitchFamily="34" charset="0"/>
              </a:rPr>
              <a:t>of good quality sleep are…</a:t>
            </a:r>
          </a:p>
          <a:p>
            <a:endParaRPr lang="en-GB" sz="2400" dirty="0">
              <a:latin typeface="Lato" panose="020F0502020204030203" pitchFamily="34" charset="0"/>
              <a:ea typeface="Lato" panose="020F0502020204030203" pitchFamily="34" charset="0"/>
              <a:cs typeface="Lato" panose="020F0502020204030203" pitchFamily="34" charset="0"/>
            </a:endParaRPr>
          </a:p>
          <a:p>
            <a:r>
              <a:rPr lang="en-GB" sz="2400" dirty="0">
                <a:solidFill>
                  <a:srgbClr val="95519E"/>
                </a:solidFill>
                <a:latin typeface="League Spartan" panose="00000800000000000000" pitchFamily="50" charset="0"/>
                <a:ea typeface="Lato" panose="020F0502020204030203" pitchFamily="34" charset="0"/>
                <a:cs typeface="Lato" panose="020F0502020204030203" pitchFamily="34" charset="0"/>
              </a:rPr>
              <a:t>One question</a:t>
            </a:r>
            <a:r>
              <a:rPr lang="en-GB" sz="2400" dirty="0">
                <a:latin typeface="Lato" panose="020F0502020204030203" pitchFamily="34" charset="0"/>
                <a:ea typeface="Lato" panose="020F0502020204030203" pitchFamily="34" charset="0"/>
                <a:cs typeface="Lato" panose="020F0502020204030203" pitchFamily="34" charset="0"/>
              </a:rPr>
              <a:t> I still have about sleep / today’s lesson is…</a:t>
            </a: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092730" y="0"/>
            <a:ext cx="1838802" cy="1838802"/>
          </a:xfrm>
          <a:prstGeom prst="rect">
            <a:avLst/>
          </a:prstGeom>
        </p:spPr>
      </p:pic>
      <p:sp>
        <p:nvSpPr>
          <p:cNvPr id="8" name="TextBox 7"/>
          <p:cNvSpPr txBox="1"/>
          <p:nvPr/>
        </p:nvSpPr>
        <p:spPr>
          <a:xfrm>
            <a:off x="770921" y="5368855"/>
            <a:ext cx="6682302" cy="461665"/>
          </a:xfrm>
          <a:prstGeom prst="rect">
            <a:avLst/>
          </a:prstGeom>
          <a:noFill/>
        </p:spPr>
        <p:txBody>
          <a:bodyPr wrap="square" rtlCol="0">
            <a:spAutoFit/>
          </a:bodyPr>
          <a:lstStyle/>
          <a:p>
            <a:r>
              <a:rPr lang="en-US" sz="2400" b="1" dirty="0">
                <a:latin typeface="Lato" panose="020B0604020202020204" charset="0"/>
                <a:ea typeface="Lato" panose="020B0604020202020204" charset="0"/>
                <a:cs typeface="Lato" panose="020B0604020202020204" charset="0"/>
              </a:rPr>
              <a:t>Hand in your exit card as you leave the room</a:t>
            </a:r>
            <a:endParaRPr lang="en-GB" dirty="0"/>
          </a:p>
        </p:txBody>
      </p:sp>
      <p:sp>
        <p:nvSpPr>
          <p:cNvPr id="9"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3805747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3336" y="48182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Further support</a:t>
            </a:r>
            <a:endParaRPr lang="en-GB" sz="4400" b="1" dirty="0">
              <a:latin typeface="League Spartan" panose="00000800000000000000" pitchFamily="50" charset="0"/>
            </a:endParaRPr>
          </a:p>
        </p:txBody>
      </p:sp>
      <p:sp>
        <p:nvSpPr>
          <p:cNvPr id="10" name="TextBox 9"/>
          <p:cNvSpPr txBox="1"/>
          <p:nvPr/>
        </p:nvSpPr>
        <p:spPr>
          <a:xfrm>
            <a:off x="6882239" y="1748933"/>
            <a:ext cx="4980247" cy="2000548"/>
          </a:xfrm>
          <a:prstGeom prst="rect">
            <a:avLst/>
          </a:prstGeom>
          <a:noFill/>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The </a:t>
            </a:r>
            <a:r>
              <a:rPr lang="en-US" sz="2400" b="1" dirty="0">
                <a:latin typeface="Lato" panose="020F0502020204030203" pitchFamily="34" charset="0"/>
                <a:ea typeface="Lato" panose="020F0502020204030203" pitchFamily="34" charset="0"/>
                <a:cs typeface="Lato" panose="020F0502020204030203" pitchFamily="34" charset="0"/>
              </a:rPr>
              <a:t>ChildLine website </a:t>
            </a:r>
            <a:r>
              <a:rPr lang="en-US" sz="2400" dirty="0">
                <a:latin typeface="Lato" panose="020F0502020204030203" pitchFamily="34" charset="0"/>
                <a:ea typeface="Lato" panose="020F0502020204030203" pitchFamily="34" charset="0"/>
                <a:cs typeface="Lato" panose="020F0502020204030203" pitchFamily="34" charset="0"/>
              </a:rPr>
              <a:t>has advice about sleep for young people:</a:t>
            </a:r>
          </a:p>
          <a:p>
            <a:r>
              <a:rPr lang="en-US" sz="2400" dirty="0">
                <a:solidFill>
                  <a:schemeClr val="bg1">
                    <a:lumMod val="50000"/>
                  </a:schemeClr>
                </a:solidFill>
                <a:hlinkClick r:id="rId3"/>
              </a:rPr>
              <a:t>www.childline.org.uk</a:t>
            </a:r>
            <a:r>
              <a:rPr lang="en-US" sz="2400" dirty="0">
                <a:solidFill>
                  <a:schemeClr val="bg1">
                    <a:lumMod val="50000"/>
                  </a:schemeClr>
                </a:solidFill>
              </a:rPr>
              <a:t> </a:t>
            </a:r>
          </a:p>
          <a:p>
            <a:r>
              <a:rPr lang="en-US" sz="2400" dirty="0">
                <a:latin typeface="Lato" panose="020B0604020202020204" charset="0"/>
                <a:ea typeface="Lato" panose="020B0604020202020204" charset="0"/>
                <a:cs typeface="Lato" panose="020B0604020202020204" charset="0"/>
              </a:rPr>
              <a:t>Phone: 0800 1111</a:t>
            </a:r>
          </a:p>
          <a:p>
            <a:endParaRPr lang="en-US" sz="2400" dirty="0">
              <a:solidFill>
                <a:schemeClr val="bg1">
                  <a:lumMod val="50000"/>
                </a:schemeClr>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21</a:t>
            </a:fld>
            <a:endParaRPr lang="en-GB" dirty="0"/>
          </a:p>
        </p:txBody>
      </p:sp>
      <p:sp>
        <p:nvSpPr>
          <p:cNvPr id="12" name="TextBox 11"/>
          <p:cNvSpPr txBox="1"/>
          <p:nvPr/>
        </p:nvSpPr>
        <p:spPr>
          <a:xfrm>
            <a:off x="599168" y="1767794"/>
            <a:ext cx="5354688" cy="1846659"/>
          </a:xfrm>
          <a:prstGeom prst="rect">
            <a:avLst/>
          </a:prstGeom>
          <a:noFill/>
        </p:spPr>
        <p:txBody>
          <a:bodyPr wrap="square" rtlCol="0">
            <a:spAutoFit/>
          </a:bodyPr>
          <a:lstStyle/>
          <a:p>
            <a:r>
              <a:rPr lang="en-GB" sz="2400" dirty="0">
                <a:latin typeface="Lato" panose="020F0502020204030203" pitchFamily="34" charset="0"/>
                <a:ea typeface="Lato" panose="020F0502020204030203" pitchFamily="34" charset="0"/>
                <a:cs typeface="Lato" panose="020F0502020204030203" pitchFamily="34" charset="0"/>
              </a:rPr>
              <a:t>If you’re worried about your sleep, you can always speak to your parent or carer, or a teacher in school for more advice and support. </a:t>
            </a:r>
          </a:p>
          <a:p>
            <a:endParaRPr lang="en-GB" dirty="0"/>
          </a:p>
        </p:txBody>
      </p:sp>
      <p:sp>
        <p:nvSpPr>
          <p:cNvPr id="4" name="Rectangle 3"/>
          <p:cNvSpPr/>
          <p:nvPr/>
        </p:nvSpPr>
        <p:spPr>
          <a:xfrm>
            <a:off x="6882239" y="4095215"/>
            <a:ext cx="4623327" cy="1200329"/>
          </a:xfrm>
          <a:prstGeom prst="rect">
            <a:avLst/>
          </a:prstGeom>
        </p:spPr>
        <p:txBody>
          <a:bodyPr wrap="square">
            <a:spAutoFit/>
          </a:bodyPr>
          <a:lstStyle/>
          <a:p>
            <a:r>
              <a:rPr lang="en-GB" sz="2400" b="1" dirty="0">
                <a:latin typeface="Lato" panose="020F0502020204030203" pitchFamily="34" charset="0"/>
                <a:ea typeface="Lato" panose="020F0502020204030203" pitchFamily="34" charset="0"/>
                <a:cs typeface="Lato" panose="020F0502020204030203" pitchFamily="34" charset="0"/>
              </a:rPr>
              <a:t>NHS Direct (Tel: 111) </a:t>
            </a:r>
            <a:r>
              <a:rPr lang="en-GB" sz="2400" dirty="0">
                <a:latin typeface="Lato" panose="020F0502020204030203" pitchFamily="34" charset="0"/>
                <a:ea typeface="Lato" panose="020F0502020204030203" pitchFamily="34" charset="0"/>
                <a:cs typeface="Lato" panose="020F0502020204030203" pitchFamily="34" charset="0"/>
              </a:rPr>
              <a:t>can be called for non-urgent medical issues or for further information.</a:t>
            </a:r>
          </a:p>
        </p:txBody>
      </p:sp>
      <p:pic>
        <p:nvPicPr>
          <p:cNvPr id="9" name="Picture 2" descr="Speech Bubbles, Conversation, Black, Blank, Chat"/>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037426" y="3900094"/>
            <a:ext cx="2912582" cy="1874975"/>
          </a:xfrm>
          <a:prstGeom prst="rect">
            <a:avLst/>
          </a:prstGeom>
          <a:noFill/>
          <a:extLst>
            <a:ext uri="{909E8E84-426E-40DD-AFC4-6F175D3DCCD1}">
              <a14:hiddenFill xmlns:a14="http://schemas.microsoft.com/office/drawing/2010/main">
                <a:solidFill>
                  <a:srgbClr val="FFFFFF"/>
                </a:solidFill>
              </a14:hiddenFill>
            </a:ext>
          </a:extLst>
        </p:spPr>
      </p:pic>
      <p:sp>
        <p:nvSpPr>
          <p:cNvPr id="11"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30463287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2436" y="489529"/>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endParaRPr lang="en-GB" sz="44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22</a:t>
            </a:fld>
            <a:endParaRPr lang="en-GB" dirty="0"/>
          </a:p>
        </p:txBody>
      </p:sp>
      <p:sp>
        <p:nvSpPr>
          <p:cNvPr id="6" name="Rectangle 5"/>
          <p:cNvSpPr/>
          <p:nvPr/>
        </p:nvSpPr>
        <p:spPr>
          <a:xfrm>
            <a:off x="503693" y="1572951"/>
            <a:ext cx="7539777" cy="523220"/>
          </a:xfrm>
          <a:prstGeom prst="rect">
            <a:avLst/>
          </a:prstGeom>
        </p:spPr>
        <p:txBody>
          <a:bodyPr wrap="square">
            <a:spAutoFit/>
          </a:bodyPr>
          <a:lstStyle/>
          <a:p>
            <a:r>
              <a:rPr lang="en-GB" sz="2800" b="1" dirty="0">
                <a:latin typeface="League Spartan" panose="00000800000000000000" pitchFamily="50" charset="0"/>
              </a:rPr>
              <a:t>Healthy sleep campaign</a:t>
            </a:r>
          </a:p>
        </p:txBody>
      </p:sp>
      <p:sp>
        <p:nvSpPr>
          <p:cNvPr id="9" name="Rectangle 8"/>
          <p:cNvSpPr/>
          <p:nvPr/>
        </p:nvSpPr>
        <p:spPr>
          <a:xfrm>
            <a:off x="503694" y="2192366"/>
            <a:ext cx="5592306" cy="3416320"/>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Create an advertising campaign to promote healthy sleep. </a:t>
            </a:r>
          </a:p>
          <a:p>
            <a:endParaRPr lang="en-GB" sz="2400" dirty="0">
              <a:latin typeface="Lato" panose="020F0502020204030203" pitchFamily="34" charset="0"/>
              <a:ea typeface="Lato" panose="020F0502020204030203" pitchFamily="34" charset="0"/>
              <a:cs typeface="Lato" panose="020F0502020204030203" pitchFamily="34" charset="0"/>
            </a:endParaRPr>
          </a:p>
          <a:p>
            <a:r>
              <a:rPr lang="en-GB" sz="2400" dirty="0">
                <a:latin typeface="Lato" panose="020F0502020204030203" pitchFamily="34" charset="0"/>
                <a:ea typeface="Lato" panose="020F0502020204030203" pitchFamily="34" charset="0"/>
                <a:cs typeface="Lato" panose="020F0502020204030203" pitchFamily="34" charset="0"/>
              </a:rPr>
              <a:t>This could include …</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poster or flyer to raise awareness</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tagline or slogan</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 logo</a:t>
            </a:r>
          </a:p>
          <a:p>
            <a:pPr marL="342900" indent="-342900">
              <a:buFont typeface="Arial" panose="020B0604020202020204" pitchFamily="34" charset="0"/>
              <a:buChar char="•"/>
            </a:pPr>
            <a:r>
              <a:rPr lang="en-GB" sz="2400" dirty="0">
                <a:latin typeface="Lato" panose="020F0502020204030203" pitchFamily="34" charset="0"/>
                <a:ea typeface="Lato" panose="020F0502020204030203" pitchFamily="34" charset="0"/>
                <a:cs typeface="Lato" panose="020F0502020204030203" pitchFamily="34" charset="0"/>
              </a:rPr>
              <a:t>An information</a:t>
            </a:r>
          </a:p>
          <a:p>
            <a:r>
              <a:rPr lang="en-GB" sz="2400" dirty="0">
                <a:latin typeface="Lato" panose="020F0502020204030203" pitchFamily="34" charset="0"/>
                <a:ea typeface="Lato" panose="020F0502020204030203" pitchFamily="34" charset="0"/>
                <a:cs typeface="Lato" panose="020F0502020204030203" pitchFamily="34" charset="0"/>
              </a:rPr>
              <a:t>    leaflet</a:t>
            </a:r>
          </a:p>
        </p:txBody>
      </p:sp>
      <p:sp>
        <p:nvSpPr>
          <p:cNvPr id="10" name="Rectangle 9"/>
          <p:cNvSpPr/>
          <p:nvPr/>
        </p:nvSpPr>
        <p:spPr>
          <a:xfrm>
            <a:off x="6753302" y="867218"/>
            <a:ext cx="4996425" cy="523220"/>
          </a:xfrm>
          <a:prstGeom prst="rect">
            <a:avLst/>
          </a:prstGeom>
        </p:spPr>
        <p:txBody>
          <a:bodyPr wrap="square">
            <a:spAutoFit/>
          </a:bodyPr>
          <a:lstStyle/>
          <a:p>
            <a:r>
              <a:rPr lang="en-GB" sz="2800" b="1" dirty="0">
                <a:latin typeface="League Spartan" panose="00000800000000000000" pitchFamily="50" charset="0"/>
              </a:rPr>
              <a:t>Healthy sleep into action</a:t>
            </a:r>
          </a:p>
        </p:txBody>
      </p:sp>
      <p:sp>
        <p:nvSpPr>
          <p:cNvPr id="11" name="Rectangle 10"/>
          <p:cNvSpPr/>
          <p:nvPr/>
        </p:nvSpPr>
        <p:spPr>
          <a:xfrm>
            <a:off x="6753301" y="1492035"/>
            <a:ext cx="4996425" cy="1200329"/>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Reflect on one thing you think you could change about your evening routine to promote better sleep.</a:t>
            </a:r>
            <a:endParaRPr lang="en-GB" sz="3200" dirty="0">
              <a:solidFill>
                <a:srgbClr val="95519E"/>
              </a:solidFill>
              <a:latin typeface="Lato" panose="020B0604020202020204" charset="0"/>
              <a:ea typeface="Lato" panose="020B0604020202020204" charset="0"/>
              <a:cs typeface="Lato" panose="020B0604020202020204" charset="0"/>
            </a:endParaRPr>
          </a:p>
        </p:txBody>
      </p:sp>
      <p:pic>
        <p:nvPicPr>
          <p:cNvPr id="2054" name="Picture 6" descr="Sunset, Dusk, Silhouette, Shadow, Girl, Woman, People"/>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7263443" y="3116922"/>
            <a:ext cx="3536830" cy="293843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all Out, Advertisement, Campaign, Sticker, Clipart"/>
          <p:cNvPicPr>
            <a:picLocks noChangeAspect="1" noChangeArrowheads="1"/>
          </p:cNvPicPr>
          <p:nvPr/>
        </p:nvPicPr>
        <p:blipFill>
          <a:blip r:embed="rId4" cstate="screen">
            <a:duotone>
              <a:prstClr val="black"/>
              <a:srgbClr val="95519E">
                <a:tint val="45000"/>
                <a:satMod val="400000"/>
              </a:srgbClr>
            </a:duotone>
            <a:extLst>
              <a:ext uri="{28A0092B-C50C-407E-A947-70E740481C1C}">
                <a14:useLocalDpi xmlns:a14="http://schemas.microsoft.com/office/drawing/2010/main"/>
              </a:ext>
            </a:extLst>
          </a:blip>
          <a:srcRect/>
          <a:stretch>
            <a:fillRect/>
          </a:stretch>
        </p:blipFill>
        <p:spPr bwMode="auto">
          <a:xfrm>
            <a:off x="3299847" y="4261449"/>
            <a:ext cx="2218470" cy="2218470"/>
          </a:xfrm>
          <a:prstGeom prst="rect">
            <a:avLst/>
          </a:prstGeom>
          <a:noFill/>
          <a:extLst>
            <a:ext uri="{909E8E84-426E-40DD-AFC4-6F175D3DCCD1}">
              <a14:hiddenFill xmlns:a14="http://schemas.microsoft.com/office/drawing/2010/main">
                <a:solidFill>
                  <a:srgbClr val="FFFFFF"/>
                </a:solidFill>
              </a14:hiddenFill>
            </a:ext>
          </a:extLst>
        </p:spPr>
      </p:pic>
      <p:sp>
        <p:nvSpPr>
          <p:cNvPr id="12" name="Footer Placeholder 1"/>
          <p:cNvSpPr>
            <a:spLocks noGrp="1"/>
          </p:cNvSpPr>
          <p:nvPr/>
        </p:nvSpPr>
        <p:spPr>
          <a:xfrm>
            <a:off x="0" y="6492875"/>
            <a:ext cx="12192000" cy="36512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2329</Words>
  <Application>Microsoft Office PowerPoint</Application>
  <PresentationFormat>Widescreen</PresentationFormat>
  <Paragraphs>354</Paragraphs>
  <Slides>22</Slides>
  <Notes>22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22</vt:i4>
      </vt:variant>
    </vt:vector>
  </HeadingPairs>
  <TitlesOfParts>
    <vt:vector size="33" baseType="lpstr">
      <vt:lpstr>Open Sans Light</vt:lpstr>
      <vt:lpstr>Lato</vt:lpstr>
      <vt:lpstr>Calibri</vt:lpstr>
      <vt:lpstr>League Spartan</vt:lpstr>
      <vt:lpstr>Gill Sans MT</vt:lpstr>
      <vt:lpstr>Open Sans Extrabold</vt:lpstr>
      <vt:lpstr>Calibri Light</vt:lpstr>
      <vt:lpstr>Times New Roman</vt:lpstr>
      <vt:lpstr>Arial</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Quiz answers</vt:lpstr>
      <vt:lpstr>Quiz answers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Sam Harvey</cp:lastModifiedBy>
  <cp:revision>319</cp:revision>
  <dcterms:created xsi:type="dcterms:W3CDTF">2018-11-29T11:01:12Z</dcterms:created>
  <dcterms:modified xsi:type="dcterms:W3CDTF">2020-10-05T11:10:20Z</dcterms:modified>
</cp:coreProperties>
</file>