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22"/>
  </p:notesMasterIdLst>
  <p:sldIdLst>
    <p:sldId id="257" r:id="rId2"/>
    <p:sldId id="278" r:id="rId3"/>
    <p:sldId id="280" r:id="rId4"/>
    <p:sldId id="282" r:id="rId5"/>
    <p:sldId id="281" r:id="rId6"/>
    <p:sldId id="283" r:id="rId7"/>
    <p:sldId id="259" r:id="rId8"/>
    <p:sldId id="276" r:id="rId9"/>
    <p:sldId id="270" r:id="rId10"/>
    <p:sldId id="271" r:id="rId11"/>
    <p:sldId id="264" r:id="rId12"/>
    <p:sldId id="265" r:id="rId13"/>
    <p:sldId id="272" r:id="rId14"/>
    <p:sldId id="266" r:id="rId15"/>
    <p:sldId id="285" r:id="rId16"/>
    <p:sldId id="286" r:id="rId17"/>
    <p:sldId id="287" r:id="rId18"/>
    <p:sldId id="288" r:id="rId19"/>
    <p:sldId id="268" r:id="rId20"/>
    <p:sldId id="273" r:id="rId21"/>
  </p:sldIdLst>
  <p:sldSz cx="12192000" cy="6858000"/>
  <p:notesSz cx="6858000" cy="9144000"/>
  <p:embeddedFontLst>
    <p:embeddedFont>
      <p:font typeface="Open Sans Extrabold" panose="020B0604020202020204" charset="0"/>
      <p:bold r:id="rId23"/>
      <p:boldItalic r:id="rId24"/>
    </p:embeddedFont>
    <p:embeddedFont>
      <p:font typeface="Gill Sans MT" panose="020B0502020104020203" pitchFamily="34" charset="0"/>
      <p:regular r:id="rId25"/>
      <p:bold r:id="rId26"/>
      <p:italic r:id="rId27"/>
      <p:boldItalic r:id="rId28"/>
    </p:embeddedFont>
    <p:embeddedFont>
      <p:font typeface="League Spartan" panose="020B0604020202020204" charset="0"/>
      <p:bold r:id="rId29"/>
    </p:embeddedFont>
    <p:embeddedFont>
      <p:font typeface="Lucida Console" panose="020B0609040504020204" pitchFamily="49" charset="0"/>
      <p:regular r:id="rId30"/>
    </p:embeddedFont>
    <p:embeddedFont>
      <p:font typeface="Lato Light" panose="020B0604020202020204" charset="0"/>
      <p:regular r:id="rId31"/>
      <p:italic r:id="rId32"/>
    </p:embeddedFont>
    <p:embeddedFont>
      <p:font typeface="Open Sans Light" panose="020B0604020202020204" charset="0"/>
      <p:regular r:id="rId33"/>
      <p:italic r:id="rId34"/>
    </p:embeddedFont>
    <p:embeddedFont>
      <p:font typeface="Calibri" panose="020F0502020204030204" pitchFamily="34" charset="0"/>
      <p:regular r:id="rId35"/>
      <p:bold r:id="rId36"/>
      <p:italic r:id="rId37"/>
      <p:boldItalic r:id="rId38"/>
    </p:embeddedFont>
    <p:embeddedFont>
      <p:font typeface="Calibri Light" panose="020F0302020204030204" pitchFamily="34" charset="0"/>
      <p:regular r:id="rId39"/>
      <p:italic r:id="rId40"/>
    </p:embeddedFont>
    <p:embeddedFont>
      <p:font typeface="Lato" panose="020B0604020202020204" charset="0"/>
      <p:regular r:id="rId41"/>
      <p:bold r:id="rId42"/>
      <p:italic r:id="rId43"/>
      <p:boldItalic r:id="rId4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48E51E6-16BC-4460-8FEC-8A9E6CDB5E1A}">
          <p14:sldIdLst>
            <p14:sldId id="257"/>
            <p14:sldId id="278"/>
            <p14:sldId id="280"/>
            <p14:sldId id="282"/>
            <p14:sldId id="281"/>
            <p14:sldId id="283"/>
            <p14:sldId id="259"/>
            <p14:sldId id="276"/>
            <p14:sldId id="270"/>
          </p14:sldIdLst>
        </p14:section>
        <p14:section name="Pupil facing slides" id="{6426DDC9-3476-4499-A402-C5047D3C9974}">
          <p14:sldIdLst>
            <p14:sldId id="271"/>
            <p14:sldId id="264"/>
            <p14:sldId id="265"/>
            <p14:sldId id="272"/>
            <p14:sldId id="266"/>
            <p14:sldId id="285"/>
            <p14:sldId id="286"/>
            <p14:sldId id="287"/>
            <p14:sldId id="288"/>
            <p14:sldId id="268"/>
            <p14:sldId id="273"/>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2" clrIdx="0">
    <p:extLst/>
  </p:cmAuthor>
  <p:cmAuthor id="2" name="Karen" initials="KS" lastIdx="7" clrIdx="1"/>
  <p:cmAuthor id="3" name="Jenny Barksfield" initials="JB" lastIdx="8" clrIdx="2">
    <p:extLst>
      <p:ext uri="{19B8F6BF-5375-455C-9EA6-DF929625EA0E}">
        <p15:presenceInfo xmlns:p15="http://schemas.microsoft.com/office/powerpoint/2012/main" userId="S-1-5-21-1285066173-1815393381-3561576999-2204" providerId="AD"/>
      </p:ext>
    </p:extLst>
  </p:cmAuthor>
  <p:cmAuthor id="4" name="Jenny Fox" initials="JF" lastIdx="6" clrIdx="3">
    <p:extLst>
      <p:ext uri="{19B8F6BF-5375-455C-9EA6-DF929625EA0E}">
        <p15:presenceInfo xmlns:p15="http://schemas.microsoft.com/office/powerpoint/2012/main" userId="S-1-5-21-1285066173-1815393381-3561576999-2620" providerId="AD"/>
      </p:ext>
    </p:extLst>
  </p:cmAuthor>
  <p:cmAuthor id="5" name="claire keech" initials="ck" lastIdx="3" clrIdx="4">
    <p:extLst>
      <p:ext uri="{19B8F6BF-5375-455C-9EA6-DF929625EA0E}">
        <p15:presenceInfo xmlns:p15="http://schemas.microsoft.com/office/powerpoint/2012/main" userId="43401e3d6294bfb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747679"/>
    <a:srgbClr val="CC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9058" autoAdjust="0"/>
  </p:normalViewPr>
  <p:slideViewPr>
    <p:cSldViewPr snapToGrid="0">
      <p:cViewPr varScale="1">
        <p:scale>
          <a:sx n="69" d="100"/>
          <a:sy n="69" d="100"/>
        </p:scale>
        <p:origin x="1234" y="6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font" Target="fonts/font17.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2.fntdata"/><Relationship Id="rId42" Type="http://schemas.openxmlformats.org/officeDocument/2006/relationships/font" Target="fonts/font20.fntdata"/><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font" Target="fonts/font16.fntdata"/><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41" Type="http://schemas.openxmlformats.org/officeDocument/2006/relationships/font" Target="fonts/font1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font" Target="fonts/font15.fntdata"/><Relationship Id="rId40" Type="http://schemas.openxmlformats.org/officeDocument/2006/relationships/font" Target="fonts/font18.fntdata"/><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font" Target="fonts/font14.fntdata"/><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4" Type="http://schemas.openxmlformats.org/officeDocument/2006/relationships/font" Target="fonts/font2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43" Type="http://schemas.openxmlformats.org/officeDocument/2006/relationships/font" Target="fonts/font21.fntdata"/><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22/12/2020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dirty="0"/>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12520641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dirty="0"/>
          </a:p>
        </p:txBody>
      </p:sp>
    </p:spTree>
    <p:extLst>
      <p:ext uri="{BB962C8B-B14F-4D97-AF65-F5344CB8AC3E}">
        <p14:creationId xmlns:p14="http://schemas.microsoft.com/office/powerpoint/2010/main" val="38717084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442595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34516128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41545305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dirty="0"/>
          </a:p>
        </p:txBody>
      </p:sp>
    </p:spTree>
    <p:extLst>
      <p:ext uri="{BB962C8B-B14F-4D97-AF65-F5344CB8AC3E}">
        <p14:creationId xmlns:p14="http://schemas.microsoft.com/office/powerpoint/2010/main" val="42906192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smtClean="0"/>
              <a:t>Teacher Notes </a:t>
            </a:r>
          </a:p>
          <a:p>
            <a:r>
              <a:rPr lang="en-GB" b="0" baseline="0" dirty="0" smtClean="0"/>
              <a:t>Use this slide to display your class agreement / ground rules for PSHE education lessons.  See </a:t>
            </a:r>
            <a:r>
              <a:rPr lang="en-GB" b="1" baseline="0" dirty="0" smtClean="0"/>
              <a:t>Accompanying Teacher Guidance Notes </a:t>
            </a:r>
            <a:r>
              <a:rPr lang="en-GB" b="0" baseline="0" dirty="0" smtClean="0"/>
              <a:t>(separate document).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smtClean="0"/>
              <a:t>At the beginning of the lesson, </a:t>
            </a:r>
            <a:r>
              <a:rPr lang="en-GB" sz="1200" b="0" kern="1200" baseline="0" dirty="0" smtClean="0">
                <a:solidFill>
                  <a:schemeClr val="tx1"/>
                </a:solidFill>
                <a:effectLst/>
                <a:latin typeface="+mn-lt"/>
                <a:ea typeface="+mn-ea"/>
                <a:cs typeface="+mn-cs"/>
              </a:rPr>
              <a:t>e</a:t>
            </a:r>
            <a:r>
              <a:rPr lang="en-GB" sz="1200" kern="1200" dirty="0" smtClean="0">
                <a:solidFill>
                  <a:schemeClr val="tx1"/>
                </a:solidFill>
                <a:effectLst/>
                <a:latin typeface="+mn-lt"/>
                <a:ea typeface="+mn-ea"/>
                <a:cs typeface="+mn-cs"/>
              </a:rPr>
              <a:t>stablish or reinforce existing ground rules – add or emphasise any ground rules that are especially relevant to this lesson. </a:t>
            </a:r>
          </a:p>
          <a:p>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dirty="0"/>
          </a:p>
        </p:txBody>
      </p:sp>
    </p:spTree>
    <p:extLst>
      <p:ext uri="{BB962C8B-B14F-4D97-AF65-F5344CB8AC3E}">
        <p14:creationId xmlns:p14="http://schemas.microsoft.com/office/powerpoint/2010/main" val="3179879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smtClean="0"/>
              <a:t>Teacher Notes - </a:t>
            </a:r>
            <a:r>
              <a:rPr lang="en-US" b="1" dirty="0" smtClean="0"/>
              <a:t>Baseline assessment (5</a:t>
            </a:r>
            <a:r>
              <a:rPr lang="en-US" b="1" baseline="0" dirty="0" smtClean="0"/>
              <a:t> mins)</a:t>
            </a:r>
          </a:p>
          <a:p>
            <a:r>
              <a:rPr lang="en-GB" sz="1200" kern="1200" dirty="0" smtClean="0">
                <a:solidFill>
                  <a:schemeClr val="tx1"/>
                </a:solidFill>
                <a:effectLst/>
                <a:latin typeface="+mn-lt"/>
                <a:ea typeface="+mn-ea"/>
                <a:cs typeface="+mn-cs"/>
              </a:rPr>
              <a:t>Explain that Maz the alien  is having a ‘big’ feeling.  He knows it’s a big feeling because his body is tense and shaking, and his fists are tight.  </a:t>
            </a:r>
          </a:p>
          <a:p>
            <a:r>
              <a:rPr lang="en-GB" sz="1200" kern="1200" dirty="0" smtClean="0">
                <a:solidFill>
                  <a:schemeClr val="tx1"/>
                </a:solidFill>
                <a:effectLst/>
                <a:latin typeface="+mn-lt"/>
                <a:ea typeface="+mn-ea"/>
                <a:cs typeface="+mn-cs"/>
              </a:rPr>
              <a:t>Ask: What might his big feeling be? Answer: ANGRY</a:t>
            </a:r>
          </a:p>
          <a:p>
            <a:r>
              <a:rPr lang="en-GB" sz="1200" kern="1200" dirty="0" smtClean="0">
                <a:solidFill>
                  <a:schemeClr val="tx1"/>
                </a:solidFill>
                <a:effectLst/>
                <a:latin typeface="+mn-lt"/>
                <a:ea typeface="+mn-ea"/>
                <a:cs typeface="+mn-cs"/>
              </a:rPr>
              <a:t>Tell pupils that Maz is feeling really angry. </a:t>
            </a:r>
          </a:p>
          <a:p>
            <a:r>
              <a:rPr lang="en-GB" sz="1200" kern="1200" dirty="0" smtClean="0">
                <a:solidFill>
                  <a:schemeClr val="tx1"/>
                </a:solidFill>
                <a:effectLst/>
                <a:latin typeface="+mn-lt"/>
                <a:ea typeface="+mn-ea"/>
                <a:cs typeface="+mn-cs"/>
              </a:rPr>
              <a:t>Ask:</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Can they give him some advice on what he could do to help with his big feeling?</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Using Resource 1: </a:t>
            </a:r>
            <a:r>
              <a:rPr lang="en-GB" sz="1200" i="1" kern="1200" dirty="0" smtClean="0">
                <a:solidFill>
                  <a:schemeClr val="tx1"/>
                </a:solidFill>
                <a:effectLst/>
                <a:latin typeface="+mn-lt"/>
                <a:ea typeface="+mn-ea"/>
                <a:cs typeface="+mn-cs"/>
              </a:rPr>
              <a:t>Say and do </a:t>
            </a:r>
            <a:r>
              <a:rPr lang="en-GB" sz="1200" kern="1200" dirty="0" smtClean="0">
                <a:solidFill>
                  <a:schemeClr val="tx1"/>
                </a:solidFill>
                <a:effectLst/>
                <a:latin typeface="+mn-lt"/>
                <a:ea typeface="+mn-ea"/>
                <a:cs typeface="+mn-cs"/>
              </a:rPr>
              <a:t>sheet, pupils write in the speech bubble what Maz might </a:t>
            </a:r>
            <a:r>
              <a:rPr lang="en-GB" sz="1200" b="1" kern="1200" dirty="0" smtClean="0">
                <a:solidFill>
                  <a:schemeClr val="tx1"/>
                </a:solidFill>
                <a:effectLst/>
                <a:latin typeface="+mn-lt"/>
                <a:ea typeface="+mn-ea"/>
                <a:cs typeface="+mn-cs"/>
              </a:rPr>
              <a:t>say</a:t>
            </a:r>
            <a:r>
              <a:rPr lang="en-GB" sz="1200" kern="1200" dirty="0" smtClean="0">
                <a:solidFill>
                  <a:schemeClr val="tx1"/>
                </a:solidFill>
                <a:effectLst/>
                <a:latin typeface="+mn-lt"/>
                <a:ea typeface="+mn-ea"/>
                <a:cs typeface="+mn-cs"/>
              </a:rPr>
              <a:t> to someone to tell them how he is feeling.  In the box, write or draw two things that he can </a:t>
            </a:r>
            <a:r>
              <a:rPr lang="en-GB" sz="1200" b="1" kern="1200" dirty="0" smtClean="0">
                <a:solidFill>
                  <a:schemeClr val="tx1"/>
                </a:solidFill>
                <a:effectLst/>
                <a:latin typeface="+mn-lt"/>
                <a:ea typeface="+mn-ea"/>
                <a:cs typeface="+mn-cs"/>
              </a:rPr>
              <a:t>do</a:t>
            </a:r>
            <a:r>
              <a:rPr lang="en-GB" sz="1200" kern="1200" dirty="0" smtClean="0">
                <a:solidFill>
                  <a:schemeClr val="tx1"/>
                </a:solidFill>
                <a:effectLst/>
                <a:latin typeface="+mn-lt"/>
                <a:ea typeface="+mn-ea"/>
                <a:cs typeface="+mn-cs"/>
              </a:rPr>
              <a:t> that might help him with his big feeling.</a:t>
            </a:r>
          </a:p>
          <a:p>
            <a:r>
              <a:rPr lang="en-GB" sz="1200" kern="1200" dirty="0" smtClean="0">
                <a:solidFill>
                  <a:schemeClr val="tx1"/>
                </a:solidFill>
                <a:effectLst/>
                <a:latin typeface="+mn-lt"/>
                <a:ea typeface="+mn-ea"/>
                <a:cs typeface="+mn-cs"/>
              </a:rPr>
              <a:t>The purpose of this activity is to enable the class teacher to find out the pupils’ existing knowledge, skills and attitudes towards big feelings and how to manage them.  Pupils should work individually, however an adult should scribe for those who need support. Whilst they are working, do not prompt them in any way.  When complete, ensure pupils write their name at the top of their paper.  Collect in and note any responses and any misconceptions that need addressing through the lesson.  Keep the sheets - pupils will return to this activity at the end of the lesson to assess their learning.</a:t>
            </a:r>
          </a:p>
          <a:p>
            <a:pPr marL="0" marR="0" indent="0" algn="l" defTabSz="914400" rtl="0" eaLnBrk="1" fontAlgn="auto" latinLnBrk="0" hangingPunct="1">
              <a:lnSpc>
                <a:spcPct val="100000"/>
              </a:lnSpc>
              <a:spcBef>
                <a:spcPts val="0"/>
              </a:spcBef>
              <a:spcAft>
                <a:spcPts val="0"/>
              </a:spcAft>
              <a:buClrTx/>
              <a:buSzTx/>
              <a:buFontTx/>
              <a:buNone/>
              <a:tabLst/>
              <a:defRPr/>
            </a:pPr>
            <a:endParaRPr lang="en-US" b="1"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dirty="0"/>
          </a:p>
        </p:txBody>
      </p:sp>
    </p:spTree>
    <p:extLst>
      <p:ext uri="{BB962C8B-B14F-4D97-AF65-F5344CB8AC3E}">
        <p14:creationId xmlns:p14="http://schemas.microsoft.com/office/powerpoint/2010/main" val="25398634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Learning objective and outcomes</a:t>
            </a:r>
            <a:endParaRPr lang="en-GB" b="1"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Introduce the learning objectives and outcomes, explaining that this lesson will explore big feelings and how to manage them</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Big and little feelings (10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smtClean="0"/>
              <a:t>This slide has animations.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smtClean="0"/>
              <a:t>Begin by showing slide with title only.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smtClean="0"/>
              <a:t>Remind pupils that today’s lesson will look at big feelings.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smtClean="0"/>
              <a:t>Display the Everyday Feelings list from lessons 1 &amp; 2.  Pupils should decide which feelings on the list are ‘big’ feelings.  Are there any other big feelings that they want to tell Maz about?  Provide examples from the key words section if necessary.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smtClean="0"/>
              <a:t>Click for animation 1: explain </a:t>
            </a:r>
            <a:r>
              <a:rPr lang="en-GB" b="0" i="1" baseline="0" dirty="0" smtClean="0"/>
              <a:t>that sometimes these big feelings don’t start off as big feelings </a:t>
            </a:r>
            <a:r>
              <a:rPr lang="en-GB" b="0" baseline="0" dirty="0" smtClean="0"/>
              <a:t>– click for animations 2: they can start as little feelings – click for animation 3 and 4 then say</a:t>
            </a:r>
            <a:r>
              <a:rPr lang="en-GB" b="0" i="1" baseline="0" dirty="0" smtClean="0"/>
              <a:t>: If they don’t go away they can grow and grow until they become big feelings </a:t>
            </a:r>
            <a:r>
              <a:rPr lang="en-GB" b="0" baseline="0" dirty="0" smtClean="0"/>
              <a:t>– click for aminations 5, 6, 7 and 8, then say: </a:t>
            </a:r>
            <a:r>
              <a:rPr lang="en-GB" b="0" i="1" baseline="0" dirty="0" smtClean="0"/>
              <a:t>Sometimes big feelings happen very suddenly </a:t>
            </a:r>
            <a:r>
              <a:rPr lang="en-GB" b="0" baseline="0" dirty="0" smtClean="0"/>
              <a:t>– click for animation 9</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smtClean="0"/>
          </a:p>
          <a:p>
            <a:endParaRPr lang="en-US" b="0" dirty="0" smtClean="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14</a:t>
            </a:fld>
            <a:endParaRPr lang="en-GB" dirty="0"/>
          </a:p>
        </p:txBody>
      </p:sp>
    </p:spTree>
    <p:extLst>
      <p:ext uri="{BB962C8B-B14F-4D97-AF65-F5344CB8AC3E}">
        <p14:creationId xmlns:p14="http://schemas.microsoft.com/office/powerpoint/2010/main" val="20582098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Big and little feelings (10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Provide </a:t>
            </a:r>
            <a:r>
              <a:rPr lang="en-GB" sz="1200" b="1" kern="1200" dirty="0" smtClean="0">
                <a:solidFill>
                  <a:schemeClr val="tx1"/>
                </a:solidFill>
                <a:effectLst/>
                <a:latin typeface="+mn-lt"/>
                <a:ea typeface="+mn-ea"/>
                <a:cs typeface="+mn-cs"/>
              </a:rPr>
              <a:t>Resource 2: </a:t>
            </a:r>
            <a:r>
              <a:rPr lang="en-GB" sz="1200" b="1" i="1" kern="1200" dirty="0" smtClean="0">
                <a:solidFill>
                  <a:schemeClr val="tx1"/>
                </a:solidFill>
                <a:effectLst/>
                <a:latin typeface="+mn-lt"/>
                <a:ea typeface="+mn-ea"/>
                <a:cs typeface="+mn-cs"/>
              </a:rPr>
              <a:t>Sorting feelings</a:t>
            </a:r>
            <a:r>
              <a:rPr lang="en-GB" sz="1200" kern="1200" dirty="0" smtClean="0">
                <a:solidFill>
                  <a:schemeClr val="tx1"/>
                </a:solidFill>
                <a:effectLst/>
                <a:latin typeface="+mn-lt"/>
                <a:ea typeface="+mn-ea"/>
                <a:cs typeface="+mn-cs"/>
              </a:rPr>
              <a:t>.   Pupils work in groups to sort their word cards into ‘big’ or ‘little’ feelings. Compare how groups have sorted their cards. Were there any that they were unsure of?</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Support:  </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Pupils match feelings pictures to a simple scale of ‘little’ and ‘big’ feelings.  Provide pictures from magazines or newspapers which show feelings.</a:t>
            </a:r>
          </a:p>
          <a:p>
            <a:endParaRPr lang="en-GB" sz="1200" b="1"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Challenge: </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Provide </a:t>
            </a:r>
            <a:r>
              <a:rPr lang="en-GB" sz="1200" b="1" kern="1200" dirty="0" smtClean="0">
                <a:solidFill>
                  <a:schemeClr val="tx1"/>
                </a:solidFill>
                <a:effectLst/>
                <a:latin typeface="+mn-lt"/>
                <a:ea typeface="+mn-ea"/>
                <a:cs typeface="+mn-cs"/>
              </a:rPr>
              <a:t>Resource 2a: </a:t>
            </a:r>
            <a:r>
              <a:rPr lang="en-GB" sz="1200" b="1" i="1" kern="1200" dirty="0" smtClean="0">
                <a:solidFill>
                  <a:schemeClr val="tx1"/>
                </a:solidFill>
                <a:effectLst/>
                <a:latin typeface="+mn-lt"/>
                <a:ea typeface="+mn-ea"/>
                <a:cs typeface="+mn-cs"/>
              </a:rPr>
              <a:t>Sorting feelings</a:t>
            </a:r>
            <a:r>
              <a:rPr lang="en-GB" sz="1200" kern="1200" dirty="0" smtClean="0">
                <a:solidFill>
                  <a:schemeClr val="tx1"/>
                </a:solidFill>
                <a:effectLst/>
                <a:latin typeface="+mn-lt"/>
                <a:ea typeface="+mn-ea"/>
                <a:cs typeface="+mn-cs"/>
              </a:rPr>
              <a:t> as above.  Pupils should sort cards into 3 piles: ‘little feelings’ ‘big feelings’ and ‘unsure’.  Some cards have been left blank - challenge pupils to add their own suggestions.  Compare how pupils have sorted their cards.  Were there any that they were unsure of?  Were they able to add their own suggestions? What can they tell Maz about how feelings can get bigger?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smtClean="0"/>
          </a:p>
          <a:p>
            <a:endParaRPr lang="en-US" b="0" dirty="0" smtClean="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15</a:t>
            </a:fld>
            <a:endParaRPr lang="en-GB" dirty="0"/>
          </a:p>
        </p:txBody>
      </p:sp>
    </p:spTree>
    <p:extLst>
      <p:ext uri="{BB962C8B-B14F-4D97-AF65-F5344CB8AC3E}">
        <p14:creationId xmlns:p14="http://schemas.microsoft.com/office/powerpoint/2010/main" val="37089645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Big feelings and behaviour (15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smtClean="0"/>
              <a:t>This slide is animated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smtClean="0"/>
          </a:p>
          <a:p>
            <a:r>
              <a:rPr lang="en-GB" sz="1200" kern="1200" dirty="0" smtClean="0">
                <a:solidFill>
                  <a:schemeClr val="tx1"/>
                </a:solidFill>
                <a:effectLst/>
                <a:latin typeface="+mn-lt"/>
                <a:ea typeface="+mn-ea"/>
                <a:cs typeface="+mn-cs"/>
              </a:rPr>
              <a:t>Read aloud the following</a:t>
            </a:r>
            <a:r>
              <a:rPr lang="en-GB" sz="1200" kern="1200" baseline="0" dirty="0" smtClean="0">
                <a:solidFill>
                  <a:schemeClr val="tx1"/>
                </a:solidFill>
                <a:effectLst/>
                <a:latin typeface="+mn-lt"/>
                <a:ea typeface="+mn-ea"/>
                <a:cs typeface="+mn-cs"/>
              </a:rPr>
              <a:t> story about Maz:</a:t>
            </a:r>
            <a:endParaRPr lang="en-GB" sz="1200" kern="1200" dirty="0" smtClean="0">
              <a:solidFill>
                <a:schemeClr val="tx1"/>
              </a:solidFill>
              <a:effectLst/>
              <a:latin typeface="+mn-lt"/>
              <a:ea typeface="+mn-ea"/>
              <a:cs typeface="+mn-cs"/>
            </a:endParaRPr>
          </a:p>
          <a:p>
            <a:r>
              <a:rPr lang="en-GB" sz="1200" i="1"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GB" sz="1200" i="1" kern="1200" dirty="0" smtClean="0">
                <a:solidFill>
                  <a:schemeClr val="tx1"/>
                </a:solidFill>
                <a:effectLst/>
                <a:latin typeface="+mn-lt"/>
                <a:ea typeface="+mn-ea"/>
                <a:cs typeface="+mn-cs"/>
              </a:rPr>
              <a:t>Maz finds out that his best friend from his home planet is coming to earth to visit him.  Maz starts talking really loud and fast and shouts and whoops; he is jumping up and down and spinning round and round.  He starts to jump and bounce on the sofa, even though the grown-ups tell him not too.  Ooops – he makes a tear in the cushion.  Maz realises that he is having a big feeling that is affecting his behaviour.</a:t>
            </a:r>
          </a:p>
          <a:p>
            <a:endParaRPr lang="en-GB" sz="1200" i="1"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Click for</a:t>
            </a:r>
            <a:r>
              <a:rPr lang="en-GB" sz="1200" kern="1200" baseline="0" dirty="0" smtClean="0">
                <a:solidFill>
                  <a:schemeClr val="tx1"/>
                </a:solidFill>
                <a:effectLst/>
                <a:latin typeface="+mn-lt"/>
                <a:ea typeface="+mn-ea"/>
                <a:cs typeface="+mn-cs"/>
              </a:rPr>
              <a:t> animation 1 and ask p</a:t>
            </a:r>
            <a:r>
              <a:rPr lang="en-GB" sz="1200" kern="1200" dirty="0" smtClean="0">
                <a:solidFill>
                  <a:schemeClr val="tx1"/>
                </a:solidFill>
                <a:effectLst/>
                <a:latin typeface="+mn-lt"/>
                <a:ea typeface="+mn-ea"/>
                <a:cs typeface="+mn-cs"/>
              </a:rPr>
              <a:t>upils to suggest how the big feeling has affected Maz’s behaviour</a:t>
            </a:r>
            <a:r>
              <a:rPr lang="en-GB" sz="1200" kern="1200" baseline="0" dirty="0" smtClean="0">
                <a:solidFill>
                  <a:schemeClr val="tx1"/>
                </a:solidFill>
                <a:effectLst/>
                <a:latin typeface="+mn-lt"/>
                <a:ea typeface="+mn-ea"/>
                <a:cs typeface="+mn-cs"/>
              </a:rPr>
              <a:t> – discuss</a:t>
            </a:r>
          </a:p>
          <a:p>
            <a:endParaRPr lang="en-GB" sz="1200" kern="1200" baseline="0" dirty="0" smtClean="0">
              <a:solidFill>
                <a:schemeClr val="tx1"/>
              </a:solidFill>
              <a:effectLst/>
              <a:latin typeface="+mn-lt"/>
              <a:ea typeface="+mn-ea"/>
              <a:cs typeface="+mn-cs"/>
            </a:endParaRPr>
          </a:p>
          <a:p>
            <a:r>
              <a:rPr lang="en-GB" sz="1200" kern="1200" baseline="0" dirty="0" smtClean="0">
                <a:solidFill>
                  <a:schemeClr val="tx1"/>
                </a:solidFill>
                <a:effectLst/>
                <a:latin typeface="+mn-lt"/>
                <a:ea typeface="+mn-ea"/>
                <a:cs typeface="+mn-cs"/>
              </a:rPr>
              <a:t>Click for animation 2 and ask the following questions:</a:t>
            </a:r>
            <a:endParaRPr lang="en-GB" sz="1200" kern="1200" dirty="0" smtClean="0">
              <a:solidFill>
                <a:schemeClr val="tx1"/>
              </a:solidFill>
              <a:effectLst/>
              <a:latin typeface="+mn-lt"/>
              <a:ea typeface="+mn-ea"/>
              <a:cs typeface="+mn-cs"/>
            </a:endParaRPr>
          </a:p>
          <a:p>
            <a:endParaRPr lang="en-GB"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1. Can you identify the big feeling that Maz is having? (He is excited)</a:t>
            </a:r>
          </a:p>
          <a:p>
            <a:pPr lvl="0"/>
            <a:r>
              <a:rPr lang="en-GB" sz="1200" kern="1200" dirty="0" smtClean="0">
                <a:solidFill>
                  <a:schemeClr val="tx1"/>
                </a:solidFill>
                <a:effectLst/>
                <a:latin typeface="+mn-lt"/>
                <a:ea typeface="+mn-ea"/>
                <a:cs typeface="+mn-cs"/>
              </a:rPr>
              <a:t>2. How is the big feeling changing Maz’s behaviour? (He is talking fast and loud/jumping around/shouting out, jumping on the sofa)</a:t>
            </a:r>
          </a:p>
          <a:p>
            <a:pPr lvl="0"/>
            <a:r>
              <a:rPr lang="en-GB" sz="1200" kern="1200" dirty="0" smtClean="0">
                <a:solidFill>
                  <a:schemeClr val="tx1"/>
                </a:solidFill>
                <a:effectLst/>
                <a:latin typeface="+mn-lt"/>
                <a:ea typeface="+mn-ea"/>
                <a:cs typeface="+mn-cs"/>
              </a:rPr>
              <a:t>3. Which parts of Maz’s behaviour are not so good? (Jumping on the sofa, tearing the cushion and ignoring the grown-ups)</a:t>
            </a:r>
          </a:p>
          <a:p>
            <a:pPr lvl="0"/>
            <a:r>
              <a:rPr lang="en-GB" sz="1200" kern="1200" dirty="0" smtClean="0">
                <a:solidFill>
                  <a:schemeClr val="tx1"/>
                </a:solidFill>
                <a:effectLst/>
                <a:latin typeface="+mn-lt"/>
                <a:ea typeface="+mn-ea"/>
                <a:cs typeface="+mn-cs"/>
              </a:rPr>
              <a:t>4. Can you suggest ways that he could make the situation better? (Talking to an adult about feelings should be included - provide this if pupils do not volunteer as a response)</a:t>
            </a:r>
          </a:p>
          <a:p>
            <a:pPr lvl="0"/>
            <a:r>
              <a:rPr lang="en-GB" sz="1200" kern="1200" dirty="0" smtClean="0">
                <a:solidFill>
                  <a:schemeClr val="tx1"/>
                </a:solidFill>
                <a:effectLst/>
                <a:latin typeface="+mn-lt"/>
                <a:ea typeface="+mn-ea"/>
                <a:cs typeface="+mn-cs"/>
              </a:rPr>
              <a:t>5. What could you do to help Maz or what advice would you give him? (Stress that feeling excited is a good feeling but that any big feeling can affect our behaviour in not so good ways and it’s this that Maz needs help to manage)</a:t>
            </a:r>
          </a:p>
          <a:p>
            <a:pPr lvl="0"/>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As a whole class discuss how some of the big feelings on Resource 2 can affect and change people’s behaviour.  Ask pupils to suggest ways that someone could help themselves feel better.  Ask pupils if they think that Maz’s big feelings might change?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Click</a:t>
            </a:r>
            <a:r>
              <a:rPr lang="en-GB" sz="1200" kern="1200" baseline="0" dirty="0" smtClean="0">
                <a:solidFill>
                  <a:schemeClr val="tx1"/>
                </a:solidFill>
                <a:effectLst/>
                <a:latin typeface="+mn-lt"/>
                <a:ea typeface="+mn-ea"/>
                <a:cs typeface="+mn-cs"/>
              </a:rPr>
              <a:t> for animation 3, 4 and 5, and e</a:t>
            </a:r>
            <a:r>
              <a:rPr lang="en-GB" sz="1200" kern="1200" dirty="0" smtClean="0">
                <a:solidFill>
                  <a:schemeClr val="tx1"/>
                </a:solidFill>
                <a:effectLst/>
                <a:latin typeface="+mn-lt"/>
                <a:ea typeface="+mn-ea"/>
                <a:cs typeface="+mn-cs"/>
              </a:rPr>
              <a:t>xplain that like all feelings, our big feelings can change and can get smaller, just like a balloon that goes down.</a:t>
            </a:r>
          </a:p>
          <a:p>
            <a:pPr lvl="0"/>
            <a:endParaRPr lang="en-GB" sz="1200" kern="1200" dirty="0" smtClean="0">
              <a:solidFill>
                <a:schemeClr val="tx1"/>
              </a:solidFill>
              <a:effectLst/>
              <a:latin typeface="+mn-lt"/>
              <a:ea typeface="+mn-ea"/>
              <a:cs typeface="+mn-cs"/>
            </a:endParaRPr>
          </a:p>
          <a:p>
            <a:endParaRPr lang="en-GB" sz="1200" kern="1200" dirty="0" smtClean="0">
              <a:solidFill>
                <a:schemeClr val="tx1"/>
              </a:solidFill>
              <a:effectLst/>
              <a:latin typeface="+mn-lt"/>
              <a:ea typeface="+mn-ea"/>
              <a:cs typeface="+mn-cs"/>
            </a:endParaRPr>
          </a:p>
          <a:p>
            <a:endParaRPr lang="en-US" b="0" dirty="0" smtClean="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16</a:t>
            </a:fld>
            <a:endParaRPr lang="en-GB" dirty="0"/>
          </a:p>
        </p:txBody>
      </p:sp>
    </p:spTree>
    <p:extLst>
      <p:ext uri="{BB962C8B-B14F-4D97-AF65-F5344CB8AC3E}">
        <p14:creationId xmlns:p14="http://schemas.microsoft.com/office/powerpoint/2010/main" val="11212278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Asking for help (20 min)</a:t>
            </a:r>
          </a:p>
          <a:p>
            <a:r>
              <a:rPr lang="en-GB" sz="1200" kern="1200" dirty="0" smtClean="0">
                <a:solidFill>
                  <a:schemeClr val="tx1"/>
                </a:solidFill>
                <a:effectLst/>
                <a:latin typeface="+mn-lt"/>
                <a:ea typeface="+mn-ea"/>
                <a:cs typeface="+mn-cs"/>
              </a:rPr>
              <a:t>This slide is animated</a:t>
            </a:r>
          </a:p>
          <a:p>
            <a:r>
              <a:rPr lang="en-GB" sz="1200" kern="1200" dirty="0" smtClean="0">
                <a:solidFill>
                  <a:schemeClr val="tx1"/>
                </a:solidFill>
                <a:effectLst/>
                <a:latin typeface="+mn-lt"/>
                <a:ea typeface="+mn-ea"/>
                <a:cs typeface="+mn-cs"/>
              </a:rPr>
              <a:t>Explain that you’ve received some text messages from some children who want to ask the class their advice.  Read the questions and ask the pupils what advice they would give, drawing out that it’s often a good idea to ask an adult or someone they trust, for help.</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Text messages:</a:t>
            </a:r>
          </a:p>
          <a:p>
            <a:r>
              <a:rPr lang="en-GB" sz="1200" kern="1200" dirty="0" smtClean="0">
                <a:solidFill>
                  <a:schemeClr val="tx1"/>
                </a:solidFill>
                <a:effectLst/>
                <a:latin typeface="+mn-lt"/>
                <a:ea typeface="+mn-ea"/>
                <a:cs typeface="+mn-cs"/>
              </a:rPr>
              <a:t>‘I’m feeling so angry today, I wonder what can help me feel better.  Any ideas?’ – Grace, age 7</a:t>
            </a:r>
          </a:p>
          <a:p>
            <a:r>
              <a:rPr lang="en-GB" sz="1200" kern="1200" dirty="0" smtClean="0">
                <a:solidFill>
                  <a:schemeClr val="tx1"/>
                </a:solidFill>
                <a:effectLst/>
                <a:latin typeface="+mn-lt"/>
                <a:ea typeface="+mn-ea"/>
                <a:cs typeface="+mn-cs"/>
              </a:rPr>
              <a:t>‘What do you do when you feel excited?’ – Ali, aged 6</a:t>
            </a:r>
          </a:p>
          <a:p>
            <a:r>
              <a:rPr lang="en-GB" sz="1200" kern="1200" dirty="0" smtClean="0">
                <a:solidFill>
                  <a:schemeClr val="tx1"/>
                </a:solidFill>
                <a:effectLst/>
                <a:latin typeface="+mn-lt"/>
                <a:ea typeface="+mn-ea"/>
                <a:cs typeface="+mn-cs"/>
              </a:rPr>
              <a:t>‘I need some quiet time because I feel exhausted, who should I tell?’ – Milo, age 8</a:t>
            </a:r>
          </a:p>
          <a:p>
            <a:r>
              <a:rPr lang="en-GB" sz="1200" kern="1200" dirty="0" smtClean="0">
                <a:solidFill>
                  <a:schemeClr val="tx1"/>
                </a:solidFill>
                <a:effectLst/>
                <a:latin typeface="+mn-lt"/>
                <a:ea typeface="+mn-ea"/>
                <a:cs typeface="+mn-cs"/>
              </a:rPr>
              <a:t>‘I’m really scared – I feel sick in my body, what will help?’ – Tali, age 5</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Click for animation 1: Next, pupils role-play asking for help.  They should begin by freeze framing a big feeling (use feelings from Resource 2), which they should show on their face and bodies.  Chose a few children to demonstrate asking for help.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Click for animation 2: After the role plays, tell pupils that talking to an adult won’t always solve a problem – but it might start to help them feel better.  This is because adults have experience and can come up with ideas that might help them to feel better.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endParaRPr lang="en-GB" sz="1200" kern="1200" dirty="0" smtClean="0">
              <a:solidFill>
                <a:schemeClr val="tx1"/>
              </a:solidFill>
              <a:effectLst/>
              <a:latin typeface="+mn-lt"/>
              <a:ea typeface="+mn-ea"/>
              <a:cs typeface="+mn-cs"/>
            </a:endParaRPr>
          </a:p>
          <a:p>
            <a:endParaRPr lang="en-US" b="0" dirty="0" smtClean="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17</a:t>
            </a:fld>
            <a:endParaRPr lang="en-GB" dirty="0"/>
          </a:p>
        </p:txBody>
      </p:sp>
    </p:spTree>
    <p:extLst>
      <p:ext uri="{BB962C8B-B14F-4D97-AF65-F5344CB8AC3E}">
        <p14:creationId xmlns:p14="http://schemas.microsoft.com/office/powerpoint/2010/main" val="8913943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Teacher Notes – Reflecting on and Signposting support 5 mins</a:t>
            </a:r>
          </a:p>
          <a:p>
            <a:r>
              <a:rPr lang="en-GB" sz="1200" kern="1200" dirty="0" smtClean="0">
                <a:solidFill>
                  <a:schemeClr val="tx1"/>
                </a:solidFill>
                <a:effectLst/>
                <a:latin typeface="+mn-lt"/>
                <a:ea typeface="+mn-ea"/>
                <a:cs typeface="+mn-cs"/>
              </a:rPr>
              <a:t>Pupils identify some of the things that someone can do to help them when they have a big feeling, and some of the things that they shouldn’t do:</a:t>
            </a:r>
          </a:p>
          <a:p>
            <a:r>
              <a:rPr lang="en-GB" sz="1200" kern="1200" dirty="0" smtClean="0">
                <a:solidFill>
                  <a:schemeClr val="tx1"/>
                </a:solidFill>
                <a:effectLst/>
                <a:latin typeface="+mn-lt"/>
                <a:ea typeface="+mn-ea"/>
                <a:cs typeface="+mn-cs"/>
              </a:rPr>
              <a:t>For example:</a:t>
            </a:r>
          </a:p>
          <a:p>
            <a:pPr lvl="0"/>
            <a:r>
              <a:rPr lang="en-GB" sz="1200" kern="1200" dirty="0" smtClean="0">
                <a:solidFill>
                  <a:schemeClr val="tx1"/>
                </a:solidFill>
                <a:effectLst/>
                <a:latin typeface="+mn-lt"/>
                <a:ea typeface="+mn-ea"/>
                <a:cs typeface="+mn-cs"/>
              </a:rPr>
              <a:t>Do talk about it                                                      </a:t>
            </a:r>
          </a:p>
          <a:p>
            <a:pPr lvl="0"/>
            <a:r>
              <a:rPr lang="en-GB" sz="1200" kern="1200" dirty="0" smtClean="0">
                <a:solidFill>
                  <a:schemeClr val="tx1"/>
                </a:solidFill>
                <a:effectLst/>
                <a:latin typeface="+mn-lt"/>
                <a:ea typeface="+mn-ea"/>
                <a:cs typeface="+mn-cs"/>
              </a:rPr>
              <a:t>Do something to help you calm down</a:t>
            </a:r>
          </a:p>
          <a:p>
            <a:pPr lvl="0"/>
            <a:r>
              <a:rPr lang="en-GB" sz="1200" kern="1200" dirty="0" smtClean="0">
                <a:solidFill>
                  <a:schemeClr val="tx1"/>
                </a:solidFill>
                <a:effectLst/>
                <a:latin typeface="+mn-lt"/>
                <a:ea typeface="+mn-ea"/>
                <a:cs typeface="+mn-cs"/>
              </a:rPr>
              <a:t>Do remember that feelings can change</a:t>
            </a:r>
          </a:p>
          <a:p>
            <a:pPr lvl="0"/>
            <a:r>
              <a:rPr lang="en-GB" sz="1200" kern="1200" dirty="0" smtClean="0">
                <a:solidFill>
                  <a:schemeClr val="tx1"/>
                </a:solidFill>
                <a:effectLst/>
                <a:latin typeface="+mn-lt"/>
                <a:ea typeface="+mn-ea"/>
                <a:cs typeface="+mn-cs"/>
              </a:rPr>
              <a:t>Don’t hurt yourself</a:t>
            </a:r>
          </a:p>
          <a:p>
            <a:pPr lvl="0"/>
            <a:r>
              <a:rPr lang="en-GB" sz="1200" kern="1200" dirty="0" smtClean="0">
                <a:solidFill>
                  <a:schemeClr val="tx1"/>
                </a:solidFill>
                <a:effectLst/>
                <a:latin typeface="+mn-lt"/>
                <a:ea typeface="+mn-ea"/>
                <a:cs typeface="+mn-cs"/>
              </a:rPr>
              <a:t>Don’t hurt others</a:t>
            </a:r>
          </a:p>
          <a:p>
            <a:pPr lvl="0"/>
            <a:r>
              <a:rPr lang="en-GB" sz="1200" kern="1200" dirty="0" smtClean="0">
                <a:solidFill>
                  <a:schemeClr val="tx1"/>
                </a:solidFill>
                <a:effectLst/>
                <a:latin typeface="+mn-lt"/>
                <a:ea typeface="+mn-ea"/>
                <a:cs typeface="+mn-cs"/>
              </a:rPr>
              <a:t>Don’t hurt things or property</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It is important to reassure pupils that everyone experiences big feelings, even adults, its’s how we deal with them that is important and that it’s never right to hurt someone because of how we are feeling.  It’s always best to speak to a parent or a trusted adult in school if they are having trouble with any feelings, big or small, or if they are feeling particularly sad, scared or worried about something.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18</a:t>
            </a:fld>
            <a:endParaRPr lang="en-GB" dirty="0"/>
          </a:p>
        </p:txBody>
      </p:sp>
    </p:spTree>
    <p:extLst>
      <p:ext uri="{BB962C8B-B14F-4D97-AF65-F5344CB8AC3E}">
        <p14:creationId xmlns:p14="http://schemas.microsoft.com/office/powerpoint/2010/main" val="16551131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End-point assessment (5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Return </a:t>
            </a:r>
            <a:r>
              <a:rPr lang="en-GB" sz="1200" i="1" kern="1200" dirty="0" smtClean="0">
                <a:solidFill>
                  <a:schemeClr val="tx1"/>
                </a:solidFill>
                <a:effectLst/>
                <a:latin typeface="+mn-lt"/>
                <a:ea typeface="+mn-ea"/>
                <a:cs typeface="+mn-cs"/>
              </a:rPr>
              <a:t>Resource 1: Say and do </a:t>
            </a:r>
            <a:r>
              <a:rPr lang="en-GB" sz="1200" kern="1200" dirty="0" smtClean="0">
                <a:solidFill>
                  <a:schemeClr val="tx1"/>
                </a:solidFill>
                <a:effectLst/>
                <a:latin typeface="+mn-lt"/>
                <a:ea typeface="+mn-ea"/>
                <a:cs typeface="+mn-cs"/>
              </a:rPr>
              <a:t>sheet to pupils, on which they write on any new learning from today’s lesson in a different colour pencil.  They should include anything from the three lessons that they think will be useful for them.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19</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Teacher Notes – Extension activities</a:t>
            </a:r>
            <a:endParaRPr kumimoji="0" lang="en-GB" sz="1200" b="0" i="1" u="none" strike="noStrike" kern="1200" cap="none" spc="0" normalizeH="0" baseline="0" noProof="0" dirty="0" smtClean="0">
              <a:ln>
                <a:noFill/>
              </a:ln>
              <a:solidFill>
                <a:prstClr val="black"/>
              </a:solidFill>
              <a:effectLst/>
              <a:uLnTx/>
              <a:uFillTx/>
              <a:latin typeface="+mn-lt"/>
              <a:ea typeface="+mn-ea"/>
              <a:cs typeface="+mn-cs"/>
            </a:endParaRPr>
          </a:p>
          <a:p>
            <a:r>
              <a:rPr lang="en-GB" i="0" dirty="0" smtClean="0"/>
              <a:t>These activities</a:t>
            </a:r>
            <a:r>
              <a:rPr lang="en-GB" i="0" baseline="0" dirty="0" smtClean="0"/>
              <a:t> can be included if you have additional time in the lesson or afterwards, to challenge pupils who need to be stretched or for pupils who demonstrate a particular interest in this topic. </a:t>
            </a: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20</a:t>
            </a:fld>
            <a:endParaRPr lang="en-GB" dirty="0"/>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424268449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65499109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0344539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22/12/2020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22/12/2020</a:t>
            </a:fld>
            <a:endParaRPr lang="en-GB" dirty="0"/>
          </a:p>
        </p:txBody>
      </p:sp>
      <p:sp>
        <p:nvSpPr>
          <p:cNvPr id="8" name="Footer Placeholder 7"/>
          <p:cNvSpPr>
            <a:spLocks noGrp="1"/>
          </p:cNvSpPr>
          <p:nvPr>
            <p:ph type="ftr" sz="quarter" idx="11"/>
          </p:nvPr>
        </p:nvSpPr>
        <p:spPr/>
        <p:txBody>
          <a:bodyPr/>
          <a:lstStyle/>
          <a:p>
            <a:r>
              <a:rPr lang="en-GB" dirty="0" smtClean="0"/>
              <a:t>© PSHE Association 2018   </a:t>
            </a:r>
            <a:endParaRPr lang="en-GB"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22/12/2020</a:t>
            </a:fld>
            <a:endParaRPr lang="en-GB" dirty="0"/>
          </a:p>
        </p:txBody>
      </p:sp>
      <p:sp>
        <p:nvSpPr>
          <p:cNvPr id="4" name="Footer Placeholder 3"/>
          <p:cNvSpPr>
            <a:spLocks noGrp="1"/>
          </p:cNvSpPr>
          <p:nvPr>
            <p:ph type="ftr" sz="quarter" idx="11"/>
          </p:nvPr>
        </p:nvSpPr>
        <p:spPr/>
        <p:txBody>
          <a:bodyPr/>
          <a:lstStyle/>
          <a:p>
            <a:r>
              <a:rPr lang="en-GB" dirty="0" smtClean="0"/>
              <a:t>© PSHE Association 2018   </a:t>
            </a:r>
            <a:endParaRPr lang="en-GB"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smtClean="0"/>
              <a:t>© PSHE Association 2018   </a:t>
            </a:r>
            <a:endParaRPr lang="en-GB" dirty="0"/>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22/12/2020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22/12/2020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711420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58682922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smtClean="0"/>
              <a:t>© PSHE Association 2018   </a:t>
            </a:r>
            <a:endParaRPr lang="en-GB" dirty="0"/>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she-association.org.uk/system/files/Mental%20Health%20guidance%20online%20version%20(Updated%20for%202019)_0.pdf"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png"/><Relationship Id="rId7" Type="http://schemas.openxmlformats.org/officeDocument/2006/relationships/hyperlink" Target="http://www.pshe-association.org.uk/"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5.png"/><Relationship Id="rId7"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6.png"/><Relationship Id="rId9"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 name="Picture 13">
            <a:hlinkClick r:id="rId3"/>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11831" y="2366090"/>
            <a:ext cx="2957605" cy="4183667"/>
          </a:xfrm>
          <a:prstGeom prst="rect">
            <a:avLst/>
          </a:prstGeom>
          <a:ln>
            <a:noFill/>
          </a:ln>
          <a:effectLst>
            <a:outerShdw blurRad="292100" dist="139700" dir="2700000" algn="tl" rotWithShape="0">
              <a:srgbClr val="333333">
                <a:alpha val="65000"/>
              </a:srgbClr>
            </a:outerShdw>
          </a:effectLst>
        </p:spPr>
      </p:pic>
      <p:sp>
        <p:nvSpPr>
          <p:cNvPr id="17" name="TextBox 16"/>
          <p:cNvSpPr txBox="1"/>
          <p:nvPr/>
        </p:nvSpPr>
        <p:spPr>
          <a:xfrm>
            <a:off x="640468" y="4751350"/>
            <a:ext cx="7601921" cy="1077218"/>
          </a:xfrm>
          <a:prstGeom prst="rect">
            <a:avLst/>
          </a:prstGeom>
          <a:noFill/>
        </p:spPr>
        <p:txBody>
          <a:bodyPr wrap="square" rtlCol="0">
            <a:spAutoFit/>
          </a:bodyPr>
          <a:lstStyle/>
          <a:p>
            <a:pPr algn="ctr"/>
            <a:r>
              <a:rPr lang="en-GB" sz="32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Lesson 3: </a:t>
            </a:r>
            <a:endParaRPr lang="en-GB" sz="3200" dirty="0" smtClean="0">
              <a:latin typeface="League Spartan" panose="00000800000000000000" pitchFamily="50" charset="0"/>
              <a:ea typeface="Open Sans Extrabold" panose="020B0906030804020204" pitchFamily="34" charset="0"/>
              <a:cs typeface="Open Sans Extrabold" panose="020B0906030804020204" pitchFamily="34" charset="0"/>
            </a:endParaRPr>
          </a:p>
          <a:p>
            <a:pPr algn="ctr"/>
            <a:endParaRPr lang="en-GB" sz="3200" dirty="0" smtClean="0">
              <a:solidFill>
                <a:schemeClr val="bg1">
                  <a:lumMod val="50000"/>
                </a:schemeClr>
              </a:solidFill>
              <a:latin typeface="Lucida Console" panose="020B0609040504020204" pitchFamily="49"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956690" y="3027801"/>
            <a:ext cx="6778172" cy="2800767"/>
          </a:xfrm>
          <a:prstGeom prst="rect">
            <a:avLst/>
          </a:prstGeom>
          <a:solidFill>
            <a:srgbClr val="95519E"/>
          </a:solidFill>
        </p:spPr>
        <p:txBody>
          <a:bodyPr wrap="square" rtlCol="0">
            <a:spAutoFit/>
          </a:bodyPr>
          <a:lstStyle/>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Mental health and  emotional wellbeing </a:t>
            </a:r>
          </a:p>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KS1</a:t>
            </a:r>
          </a:p>
          <a:p>
            <a:pPr algn="ctr"/>
            <a:endPar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a:p>
            <a:pPr algn="ctr"/>
            <a:r>
              <a:rPr lang="en-GB" sz="320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Lesson 3: </a:t>
            </a:r>
            <a:r>
              <a:rPr lang="en-GB" sz="32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Big feelings</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2" name="Footer Placeholder 1"/>
          <p:cNvSpPr>
            <a:spLocks noGrp="1"/>
          </p:cNvSpPr>
          <p:nvPr>
            <p:ph type="ftr" sz="quarter" idx="4294967295"/>
          </p:nvPr>
        </p:nvSpPr>
        <p:spPr>
          <a:xfrm>
            <a:off x="0" y="6558386"/>
            <a:ext cx="12192000" cy="307975"/>
          </a:xfrm>
        </p:spPr>
        <p:txBody>
          <a:bodyPr/>
          <a:lstStyle/>
          <a:p>
            <a:r>
              <a:rPr lang="en-GB" dirty="0">
                <a:solidFill>
                  <a:schemeClr val="bg1"/>
                </a:solidFill>
              </a:rPr>
              <a:t>© PSHE Association </a:t>
            </a:r>
            <a:r>
              <a:rPr lang="en-GB" dirty="0" smtClean="0">
                <a:solidFill>
                  <a:schemeClr val="bg1"/>
                </a:solidFill>
              </a:rPr>
              <a:t>2018 </a:t>
            </a:r>
            <a:r>
              <a:rPr lang="en-GB" dirty="0">
                <a:solidFill>
                  <a:schemeClr val="bg1"/>
                </a:solidFill>
              </a:rPr>
              <a:t>	</a:t>
            </a:r>
            <a:r>
              <a:rPr lang="en-GB" dirty="0"/>
              <a:t> </a:t>
            </a:r>
          </a:p>
        </p:txBody>
      </p:sp>
      <p:sp>
        <p:nvSpPr>
          <p:cNvPr id="7" name="Cloud Callout 6"/>
          <p:cNvSpPr/>
          <p:nvPr/>
        </p:nvSpPr>
        <p:spPr>
          <a:xfrm>
            <a:off x="5909731" y="195939"/>
            <a:ext cx="3697080" cy="1932775"/>
          </a:xfrm>
          <a:prstGeom prst="cloudCallout">
            <a:avLst>
              <a:gd name="adj1" fmla="val 44418"/>
              <a:gd name="adj2" fmla="val 71718"/>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smtClean="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endPar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endParaRP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83323" y="590433"/>
            <a:ext cx="2351528" cy="2187692"/>
          </a:xfrm>
          <a:prstGeom prst="rect">
            <a:avLst/>
          </a:prstGeom>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515456"/>
            <a:ext cx="917791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Using this PowerPoint</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6" name="TextBox 5"/>
          <p:cNvSpPr txBox="1"/>
          <p:nvPr/>
        </p:nvSpPr>
        <p:spPr>
          <a:xfrm>
            <a:off x="523052" y="1418112"/>
            <a:ext cx="11246384" cy="4893647"/>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(purple)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provide key information regarding lesson preparation</a:t>
            </a:r>
          </a:p>
          <a:p>
            <a:pPr marL="514350" indent="-514350">
              <a:lnSpc>
                <a:spcPct val="150000"/>
              </a:lnSpc>
              <a:buAutoNum type="romanLcParenBoth"/>
            </a:pPr>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Ensure that you select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U</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se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resenter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V</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iew’ under the ‘Slide Show’ tab – this will allow you to preview the teaching notes on your monitor while the main presentation is displayed on a screen/smartboard.</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Footer Placeholder 1"/>
          <p:cNvSpPr txBox="1">
            <a:spLocks/>
          </p:cNvSpPr>
          <p:nvPr/>
        </p:nvSpPr>
        <p:spPr>
          <a:xfrm>
            <a:off x="0" y="6569537"/>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55570" y="5361741"/>
            <a:ext cx="1608313" cy="1496259"/>
          </a:xfrm>
          <a:prstGeom prst="rect">
            <a:avLst/>
          </a:prstGeom>
        </p:spPr>
      </p:pic>
    </p:spTree>
    <p:extLst>
      <p:ext uri="{BB962C8B-B14F-4D97-AF65-F5344CB8AC3E}">
        <p14:creationId xmlns:p14="http://schemas.microsoft.com/office/powerpoint/2010/main" val="338879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Challenge and support</a:t>
            </a:r>
            <a:endParaRPr lang="en-GB" sz="4800" strike="sngStrike"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smtClean="0">
                <a:latin typeface="League Spartan" panose="00000800000000000000" pitchFamily="50" charset="0"/>
              </a:rPr>
              <a:t>Challenge</a:t>
            </a:r>
            <a:endParaRPr lang="en-GB" dirty="0">
              <a:latin typeface="League Spartan" panose="00000800000000000000" pitchFamily="50" charset="0"/>
            </a:endParaRP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smtClean="0">
                <a:latin typeface="League Spartan" panose="00000800000000000000" pitchFamily="50" charset="0"/>
              </a:rPr>
              <a:t>Support</a:t>
            </a:r>
            <a:endParaRPr lang="en-GB" dirty="0">
              <a:latin typeface="League Spartan" panose="00000800000000000000" pitchFamily="50" charset="0"/>
            </a:endParaRPr>
          </a:p>
        </p:txBody>
      </p:sp>
      <p:sp>
        <p:nvSpPr>
          <p:cNvPr id="13" name="Footer Placeholder 1"/>
          <p:cNvSpPr txBox="1">
            <a:spLocks/>
          </p:cNvSpPr>
          <p:nvPr/>
        </p:nvSpPr>
        <p:spPr>
          <a:xfrm>
            <a:off x="0" y="6387150"/>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See delivery notes for details of the activities.</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55570" y="5361741"/>
            <a:ext cx="1608313" cy="1496259"/>
          </a:xfrm>
          <a:prstGeom prst="rect">
            <a:avLst/>
          </a:prstGeom>
        </p:spPr>
      </p:pic>
    </p:spTree>
    <p:extLst>
      <p:ext uri="{BB962C8B-B14F-4D97-AF65-F5344CB8AC3E}">
        <p14:creationId xmlns:p14="http://schemas.microsoft.com/office/powerpoint/2010/main" val="242848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31535" y="1772255"/>
            <a:ext cx="10652745" cy="4524315"/>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This is the </a:t>
            </a:r>
            <a:r>
              <a:rPr lang="en-GB" sz="2400" dirty="0" smtClean="0">
                <a:solidFill>
                  <a:schemeClr val="bg1"/>
                </a:solidFill>
                <a:latin typeface="Lato" panose="020B0604020202020204" charset="0"/>
                <a:ea typeface="Lato" panose="020B0604020202020204" charset="0"/>
                <a:cs typeface="Lato" panose="020B0604020202020204" charset="0"/>
              </a:rPr>
              <a:t>third </a:t>
            </a:r>
            <a:r>
              <a:rPr lang="en-GB" sz="2400" dirty="0">
                <a:solidFill>
                  <a:schemeClr val="bg1"/>
                </a:solidFill>
                <a:latin typeface="Lato" panose="020B0604020202020204" charset="0"/>
                <a:ea typeface="Lato" panose="020B0604020202020204" charset="0"/>
                <a:cs typeface="Lato" panose="020B0604020202020204" charset="0"/>
              </a:rPr>
              <a:t>in a series of three </a:t>
            </a:r>
            <a:r>
              <a:rPr lang="en-GB" sz="2400" dirty="0" smtClean="0">
                <a:solidFill>
                  <a:schemeClr val="bg1"/>
                </a:solidFill>
                <a:latin typeface="Lato" panose="020B0604020202020204" charset="0"/>
                <a:ea typeface="Lato" panose="020B0604020202020204" charset="0"/>
                <a:cs typeface="Lato" panose="020B0604020202020204" charset="0"/>
              </a:rPr>
              <a:t>KS1 lessons </a:t>
            </a:r>
            <a:r>
              <a:rPr lang="en-GB" sz="2400" dirty="0">
                <a:solidFill>
                  <a:schemeClr val="bg1"/>
                </a:solidFill>
                <a:latin typeface="Lato" panose="020B0604020202020204" charset="0"/>
                <a:ea typeface="Lato" panose="020B0604020202020204" charset="0"/>
                <a:cs typeface="Lato" panose="020B0604020202020204" charset="0"/>
              </a:rPr>
              <a:t>written for Year 1 or </a:t>
            </a:r>
            <a:r>
              <a:rPr lang="en-GB" sz="2400" dirty="0" smtClean="0">
                <a:solidFill>
                  <a:schemeClr val="bg1"/>
                </a:solidFill>
                <a:latin typeface="Lato" panose="020B0604020202020204" charset="0"/>
                <a:ea typeface="Lato" panose="020B0604020202020204" charset="0"/>
                <a:cs typeface="Lato" panose="020B0604020202020204" charset="0"/>
              </a:rPr>
              <a:t>2, exploring mental </a:t>
            </a:r>
            <a:r>
              <a:rPr lang="en-GB" sz="2400" dirty="0">
                <a:solidFill>
                  <a:schemeClr val="bg1"/>
                </a:solidFill>
                <a:latin typeface="Lato" panose="020B0604020202020204" charset="0"/>
                <a:ea typeface="Lato" panose="020B0604020202020204" charset="0"/>
                <a:cs typeface="Lato" panose="020B0604020202020204" charset="0"/>
              </a:rPr>
              <a:t>health and wellbeing.  </a:t>
            </a:r>
            <a:endParaRPr lang="en-GB" sz="2400" dirty="0" smtClean="0">
              <a:solidFill>
                <a:schemeClr val="bg1"/>
              </a:solidFill>
              <a:latin typeface="Lato" panose="020B0604020202020204" charset="0"/>
              <a:ea typeface="Lato" panose="020B0604020202020204" charset="0"/>
              <a:cs typeface="Lato" panose="020B0604020202020204" charset="0"/>
            </a:endParaRPr>
          </a:p>
          <a:p>
            <a:endParaRPr lang="en-GB" sz="2400" dirty="0">
              <a:solidFill>
                <a:schemeClr val="bg1"/>
              </a:solidFill>
              <a:latin typeface="Lato" panose="020B0604020202020204" charset="0"/>
              <a:ea typeface="Lato" panose="020B0604020202020204" charset="0"/>
              <a:cs typeface="Lato" panose="020B0604020202020204" charset="0"/>
            </a:endParaRPr>
          </a:p>
          <a:p>
            <a:r>
              <a:rPr lang="en-GB" sz="2400" dirty="0" smtClean="0">
                <a:solidFill>
                  <a:schemeClr val="bg1"/>
                </a:solidFill>
                <a:latin typeface="Lato" panose="020B0604020202020204" charset="0"/>
                <a:ea typeface="Lato" panose="020B0604020202020204" charset="0"/>
                <a:cs typeface="Lato" panose="020B0604020202020204" charset="0"/>
              </a:rPr>
              <a:t>This </a:t>
            </a:r>
            <a:r>
              <a:rPr lang="en-GB" sz="2400" dirty="0">
                <a:solidFill>
                  <a:schemeClr val="bg1"/>
                </a:solidFill>
                <a:latin typeface="Lato" panose="020B0604020202020204" charset="0"/>
                <a:ea typeface="Lato" panose="020B0604020202020204" charset="0"/>
                <a:cs typeface="Lato" panose="020B0604020202020204" charset="0"/>
              </a:rPr>
              <a:t>lesson helps pupils to </a:t>
            </a:r>
            <a:r>
              <a:rPr lang="en-GB" sz="2400" dirty="0" smtClean="0">
                <a:solidFill>
                  <a:schemeClr val="bg1"/>
                </a:solidFill>
                <a:latin typeface="Lato" panose="020B0604020202020204" charset="0"/>
                <a:ea typeface="Lato" panose="020B0604020202020204" charset="0"/>
                <a:cs typeface="Lato" panose="020B0604020202020204" charset="0"/>
              </a:rPr>
              <a:t>explore the impact of ‘big’ feelings on their behaviour and how to manage this, and to practice asking for help.</a:t>
            </a:r>
          </a:p>
          <a:p>
            <a:endParaRPr lang="en-GB" sz="2400" dirty="0">
              <a:solidFill>
                <a:schemeClr val="bg1"/>
              </a:solidFill>
              <a:latin typeface="Lato" panose="020B0604020202020204" charset="0"/>
              <a:ea typeface="Lato" panose="020B0604020202020204" charset="0"/>
              <a:cs typeface="Lato" panose="020B0604020202020204" charset="0"/>
            </a:endParaRPr>
          </a:p>
          <a:p>
            <a:r>
              <a:rPr lang="en-US" sz="2400" dirty="0" smtClean="0">
                <a:solidFill>
                  <a:schemeClr val="bg1"/>
                </a:solidFill>
                <a:latin typeface="Lato" panose="020B0604020202020204" charset="0"/>
                <a:ea typeface="Lato" panose="020B0604020202020204" charset="0"/>
                <a:cs typeface="Lato" panose="020B0604020202020204" charset="0"/>
              </a:rPr>
              <a:t>Neither </a:t>
            </a:r>
            <a:r>
              <a:rPr lang="en-US" sz="2400" dirty="0">
                <a:solidFill>
                  <a:schemeClr val="bg1"/>
                </a:solidFill>
                <a:latin typeface="Lato" panose="020B0604020202020204" charset="0"/>
                <a:ea typeface="Lato" panose="020B0604020202020204" charset="0"/>
                <a:cs typeface="Lato" panose="020B0604020202020204" charset="0"/>
              </a:rPr>
              <a:t>this, nor any of the other lessons, is designed to be taught in isolation, but should always form part of a planned, developmental PSHE education programme</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GB" sz="2400" dirty="0" smtClean="0">
              <a:solidFill>
                <a:schemeClr val="bg1"/>
              </a:solidFill>
              <a:latin typeface="Lato" panose="020B0604020202020204" charset="0"/>
              <a:ea typeface="Lato" panose="020B0604020202020204" charset="0"/>
              <a:cs typeface="Lato" panose="020B0604020202020204" charset="0"/>
            </a:endParaRPr>
          </a:p>
          <a:p>
            <a:endParaRPr lang="en-GB" sz="2400" dirty="0">
              <a:solidFill>
                <a:schemeClr val="bg1"/>
              </a:solidFill>
              <a:latin typeface="Lato" panose="020B0604020202020204" charset="0"/>
              <a:ea typeface="Lato" panose="020B0604020202020204" charset="0"/>
              <a:cs typeface="Lato" panose="020B0604020202020204" charset="0"/>
            </a:endParaRPr>
          </a:p>
          <a:p>
            <a:endParaRPr lang="en-US" sz="2400" dirty="0" smtClean="0">
              <a:solidFill>
                <a:schemeClr val="bg1"/>
              </a:solidFill>
              <a:latin typeface="Lato" panose="020B0604020202020204" charset="0"/>
              <a:ea typeface="Lato" panose="020B0604020202020204" charset="0"/>
              <a:cs typeface="Lato" panose="020B0604020202020204" charset="0"/>
            </a:endParaRP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4" name="Footer Placeholder 3"/>
          <p:cNvSpPr>
            <a:spLocks noGrp="1"/>
          </p:cNvSpPr>
          <p:nvPr>
            <p:ph type="ftr" sz="quarter" idx="4294967295"/>
          </p:nvPr>
        </p:nvSpPr>
        <p:spPr>
          <a:xfrm>
            <a:off x="0" y="6450177"/>
            <a:ext cx="12192000" cy="307975"/>
          </a:xfrm>
        </p:spPr>
        <p:txBody>
          <a:bodyPr/>
          <a:lstStyle/>
          <a:p>
            <a:r>
              <a:rPr lang="en-GB" dirty="0" smtClean="0">
                <a:solidFill>
                  <a:schemeClr val="bg1"/>
                </a:solidFill>
              </a:rPr>
              <a:t>© PSHE Association 2018 	 </a:t>
            </a:r>
            <a:endParaRPr lang="en-GB" dirty="0">
              <a:solidFill>
                <a:schemeClr val="bg1"/>
              </a:solidFill>
            </a:endParaRPr>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Context</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55570" y="5361741"/>
            <a:ext cx="1608313" cy="1496259"/>
          </a:xfrm>
          <a:prstGeom prst="rect">
            <a:avLst/>
          </a:prstGeom>
        </p:spPr>
      </p:pic>
    </p:spTree>
    <p:extLst>
      <p:ext uri="{BB962C8B-B14F-4D97-AF65-F5344CB8AC3E}">
        <p14:creationId xmlns:p14="http://schemas.microsoft.com/office/powerpoint/2010/main" val="21849201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p:cNvSpPr txBox="1"/>
          <p:nvPr/>
        </p:nvSpPr>
        <p:spPr>
          <a:xfrm>
            <a:off x="584742" y="2071761"/>
            <a:ext cx="10818438" cy="3108543"/>
          </a:xfrm>
          <a:prstGeom prst="rect">
            <a:avLst/>
          </a:prstGeom>
          <a:noFill/>
        </p:spPr>
        <p:txBody>
          <a:bodyPr wrap="square" rtlCol="0">
            <a:spAutoFit/>
          </a:bodyPr>
          <a:lstStyle/>
          <a:p>
            <a:r>
              <a:rPr lang="en-US" sz="2800" dirty="0" smtClean="0">
                <a:solidFill>
                  <a:schemeClr val="bg1"/>
                </a:solidFill>
                <a:latin typeface="Lato" panose="020F0502020204030203" pitchFamily="34" charset="0"/>
                <a:ea typeface="Lato" panose="020F0502020204030203" pitchFamily="34" charset="0"/>
                <a:cs typeface="Lato" panose="020F0502020204030203" pitchFamily="34" charset="0"/>
              </a:rPr>
              <a:t>Big feelings can be defined as intense feelings which can often appear suddenly and in response to a situation.</a:t>
            </a:r>
          </a:p>
          <a:p>
            <a:endParaRPr lang="en-US" sz="28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800" dirty="0" smtClean="0">
                <a:solidFill>
                  <a:schemeClr val="bg1"/>
                </a:solidFill>
                <a:latin typeface="Lato" panose="020F0502020204030203" pitchFamily="34" charset="0"/>
                <a:ea typeface="Lato" panose="020F0502020204030203" pitchFamily="34" charset="0"/>
                <a:cs typeface="Lato" panose="020F0502020204030203" pitchFamily="34" charset="0"/>
              </a:rPr>
              <a:t>Children may recognize these feelings as being good or not so good.  They can feel and express many big feelings.</a:t>
            </a:r>
          </a:p>
          <a:p>
            <a:endParaRPr lang="en-US" sz="28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800" dirty="0" smtClean="0">
                <a:solidFill>
                  <a:schemeClr val="bg1"/>
                </a:solidFill>
                <a:latin typeface="Lato" panose="020F0502020204030203" pitchFamily="34" charset="0"/>
                <a:ea typeface="Lato" panose="020F0502020204030203" pitchFamily="34" charset="0"/>
                <a:cs typeface="Lato" panose="020F0502020204030203" pitchFamily="34" charset="0"/>
              </a:rPr>
              <a:t>Big feelings can sometimes change someone's </a:t>
            </a:r>
            <a:r>
              <a:rPr lang="en-US" sz="2800" dirty="0" err="1" smtClean="0">
                <a:solidFill>
                  <a:schemeClr val="bg1"/>
                </a:solidFill>
                <a:latin typeface="Lato" panose="020F0502020204030203" pitchFamily="34" charset="0"/>
                <a:ea typeface="Lato" panose="020F0502020204030203" pitchFamily="34" charset="0"/>
                <a:cs typeface="Lato" panose="020F0502020204030203" pitchFamily="34" charset="0"/>
              </a:rPr>
              <a:t>behaviour</a:t>
            </a:r>
            <a:r>
              <a:rPr lang="en-US" sz="2800" dirty="0" smtClean="0">
                <a:solidFill>
                  <a:schemeClr val="bg1"/>
                </a:solidFill>
                <a:latin typeface="Lato" panose="020F0502020204030203" pitchFamily="34" charset="0"/>
                <a:ea typeface="Lato" panose="020F0502020204030203" pitchFamily="34" charset="0"/>
                <a:cs typeface="Lato" panose="020F0502020204030203" pitchFamily="34" charset="0"/>
              </a:rPr>
              <a:t>.</a:t>
            </a: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lide Number Placeholder 4"/>
          <p:cNvSpPr>
            <a:spLocks noGrp="1"/>
          </p:cNvSpPr>
          <p:nvPr>
            <p:ph type="sldNum" sz="quarter" idx="12"/>
          </p:nvPr>
        </p:nvSpPr>
        <p:spPr/>
        <p:txBody>
          <a:bodyPr/>
          <a:lstStyle/>
          <a:p>
            <a:fld id="{2D651D86-383D-45DB-A701-76B5BFCFE28F}" type="slidenum">
              <a:rPr lang="en-GB" smtClean="0"/>
              <a:t>5</a:t>
            </a:fld>
            <a:endParaRPr lang="en-GB" dirty="0"/>
          </a:p>
        </p:txBody>
      </p:sp>
      <p:sp>
        <p:nvSpPr>
          <p:cNvPr id="4" name="Footer Placeholder 3"/>
          <p:cNvSpPr>
            <a:spLocks noGrp="1"/>
          </p:cNvSpPr>
          <p:nvPr>
            <p:ph type="ftr" sz="quarter" idx="4294967295"/>
          </p:nvPr>
        </p:nvSpPr>
        <p:spPr>
          <a:xfrm>
            <a:off x="219469" y="6397026"/>
            <a:ext cx="12192000" cy="307975"/>
          </a:xfrm>
        </p:spPr>
        <p:txBody>
          <a:bodyPr/>
          <a:lstStyle/>
          <a:p>
            <a:r>
              <a:rPr lang="en-GB" dirty="0" smtClean="0">
                <a:solidFill>
                  <a:schemeClr val="bg1"/>
                </a:solidFill>
              </a:rPr>
              <a:t>© PSHE Association 2018 	 </a:t>
            </a:r>
            <a:endParaRPr lang="en-GB" dirty="0">
              <a:solidFill>
                <a:schemeClr val="bg1"/>
              </a:solidFill>
            </a:endParaRPr>
          </a:p>
        </p:txBody>
      </p:sp>
      <p:sp>
        <p:nvSpPr>
          <p:cNvPr id="12" name="TextBox 11"/>
          <p:cNvSpPr txBox="1"/>
          <p:nvPr/>
        </p:nvSpPr>
        <p:spPr>
          <a:xfrm>
            <a:off x="475656" y="361944"/>
            <a:ext cx="9284346" cy="769441"/>
          </a:xfrm>
          <a:prstGeom prst="rect">
            <a:avLst/>
          </a:prstGeom>
          <a:solidFill>
            <a:srgbClr val="95519E"/>
          </a:solidFill>
        </p:spPr>
        <p:txBody>
          <a:bodyPr wrap="square" rtlCol="0">
            <a:spAutoFit/>
          </a:bodyPr>
          <a:lstStyle/>
          <a:p>
            <a:r>
              <a:rPr lang="en-GB" sz="44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Developing subject  knowledge</a:t>
            </a:r>
            <a:endPar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67755" y="5311382"/>
            <a:ext cx="1608313" cy="1496259"/>
          </a:xfrm>
          <a:prstGeom prst="rect">
            <a:avLst/>
          </a:prstGeom>
        </p:spPr>
      </p:pic>
    </p:spTree>
    <p:extLst>
      <p:ext uri="{BB962C8B-B14F-4D97-AF65-F5344CB8AC3E}">
        <p14:creationId xmlns:p14="http://schemas.microsoft.com/office/powerpoint/2010/main" val="22756951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99697"/>
            <a:ext cx="0" cy="6658303"/>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94201" y="1256486"/>
            <a:ext cx="7426640" cy="2210175"/>
          </a:xfrm>
          <a:prstGeom prst="rect">
            <a:avLst/>
          </a:prstGeom>
          <a:noFill/>
          <a:ln>
            <a:solidFill>
              <a:srgbClr val="95519E"/>
            </a:solidFill>
          </a:ln>
        </p:spPr>
        <p:txBody>
          <a:bodyPr wrap="square" tIns="180000" bIns="180000" rtlCol="0">
            <a:spAutoFit/>
          </a:bodyPr>
          <a:lstStyle/>
          <a:p>
            <a:r>
              <a:rPr lang="en-GB" sz="2400" dirty="0">
                <a:solidFill>
                  <a:schemeClr val="bg1"/>
                </a:solidFill>
                <a:latin typeface="Lato" panose="020F0502020204030203" pitchFamily="34" charset="0"/>
                <a:ea typeface="Lato" panose="020F0502020204030203" pitchFamily="34" charset="0"/>
                <a:cs typeface="Lato" panose="020F0502020204030203" pitchFamily="34" charset="0"/>
              </a:rPr>
              <a:t>The engagement of parents in this topic would be advantageous. Parents could be informed via the school newsletter, website or blog — this would enable them to be supportive of this aspect of their child’s learning.  </a:t>
            </a:r>
            <a:endParaRPr lang="en-GB"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1" name="TextBox 10"/>
          <p:cNvSpPr txBox="1"/>
          <p:nvPr/>
        </p:nvSpPr>
        <p:spPr>
          <a:xfrm>
            <a:off x="365767" y="373634"/>
            <a:ext cx="8729765" cy="769441"/>
          </a:xfrm>
          <a:prstGeom prst="rect">
            <a:avLst/>
          </a:prstGeom>
          <a:noFill/>
          <a:ln>
            <a:noFill/>
          </a:ln>
        </p:spPr>
        <p:txBody>
          <a:bodyPr wrap="square" rtlCol="0">
            <a:spAutoFit/>
          </a:bodyPr>
          <a:lstStyle/>
          <a:p>
            <a:r>
              <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Working </a:t>
            </a:r>
            <a:r>
              <a:rPr lang="en-GB" sz="44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with </a:t>
            </a:r>
            <a:r>
              <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parents</a:t>
            </a: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12116" t="19164" r="13261" b="17890"/>
          <a:stretch/>
        </p:blipFill>
        <p:spPr>
          <a:xfrm>
            <a:off x="2954040" y="4118924"/>
            <a:ext cx="2449231" cy="2065954"/>
          </a:xfrm>
          <a:prstGeom prst="rect">
            <a:avLst/>
          </a:prstGeom>
        </p:spPr>
      </p:pic>
      <p:sp>
        <p:nvSpPr>
          <p:cNvPr id="12" name="TextBox 11"/>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5" name="Footer Placeholder 3"/>
          <p:cNvSpPr txBox="1">
            <a:spLocks/>
          </p:cNvSpPr>
          <p:nvPr/>
        </p:nvSpPr>
        <p:spPr>
          <a:xfrm>
            <a:off x="95003" y="6476239"/>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55570" y="5361741"/>
            <a:ext cx="1608313" cy="1496259"/>
          </a:xfrm>
          <a:prstGeom prst="rect">
            <a:avLst/>
          </a:prstGeom>
        </p:spPr>
      </p:pic>
    </p:spTree>
    <p:extLst>
      <p:ext uri="{BB962C8B-B14F-4D97-AF65-F5344CB8AC3E}">
        <p14:creationId xmlns:p14="http://schemas.microsoft.com/office/powerpoint/2010/main" val="39108193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ext uri="{D42A27DB-BD31-4B8C-83A1-F6EECF244321}">
                <p14:modId xmlns:p14="http://schemas.microsoft.com/office/powerpoint/2010/main" val="2309574400"/>
              </p:ext>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Open Sans Extrabold" panose="020B0906030804020204" pitchFamily="34" charset="0"/>
                        <a:cs typeface="Open Sans Extrabold" panose="020B0906030804020204"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smtClean="0">
                <a:ln>
                  <a:noFill/>
                </a:ln>
                <a:solidFill>
                  <a:schemeClr val="tx1"/>
                </a:solidFill>
                <a:effectLst/>
                <a:latin typeface="Arial" panose="020B0604020202020204" pitchFamily="34" charset="0"/>
              </a:rPr>
              <a:t/>
            </a:r>
            <a:br>
              <a:rPr kumimoji="0" lang="en-GB" altLang="en-US" sz="1800" b="0" i="0" u="none" strike="noStrike" cap="none" normalizeH="0" baseline="0" dirty="0" smtClean="0">
                <a:ln>
                  <a:noFill/>
                </a:ln>
                <a:solidFill>
                  <a:schemeClr val="tx1"/>
                </a:solidFill>
                <a:effectLst/>
                <a:latin typeface="Arial" panose="020B0604020202020204" pitchFamily="34" charset="0"/>
              </a:rPr>
            </a:b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13" name="TextBox 12"/>
          <p:cNvSpPr txBox="1"/>
          <p:nvPr/>
        </p:nvSpPr>
        <p:spPr>
          <a:xfrm>
            <a:off x="513085" y="2800357"/>
            <a:ext cx="9010925" cy="3477875"/>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smtClean="0">
              <a:latin typeface="Gill Sans MT" panose="020B0502020104020203" pitchFamily="34" charset="0"/>
            </a:endParaRPr>
          </a:p>
          <a:p>
            <a:pPr lvl="1"/>
            <a:endParaRPr lang="en-GB" sz="1100" b="1" dirty="0">
              <a:latin typeface="Gill Sans MT" panose="020B0502020104020203" pitchFamily="34" charset="0"/>
            </a:endParaRPr>
          </a:p>
          <a:p>
            <a:r>
              <a:rPr lang="en-GB" b="1" dirty="0" smtClean="0">
                <a:latin typeface="League Spartan" panose="00000800000000000000" pitchFamily="50" charset="0"/>
              </a:rPr>
              <a:t>Pupils will be able to:</a:t>
            </a: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r</a:t>
            </a:r>
            <a:r>
              <a:rPr lang="en-GB" dirty="0" smtClean="0">
                <a:latin typeface="Lato" panose="020F0502020204030203" pitchFamily="34" charset="0"/>
                <a:ea typeface="Lato" panose="020F0502020204030203" pitchFamily="34" charset="0"/>
                <a:cs typeface="Lato" panose="020F0502020204030203" pitchFamily="34" charset="0"/>
              </a:rPr>
              <a:t>ecognise that feelings can intensify (get stronger)</a:t>
            </a:r>
          </a:p>
          <a:p>
            <a:pPr marL="457200" indent="-457200">
              <a:lnSpc>
                <a:spcPct val="150000"/>
              </a:lnSpc>
              <a:buSzPct val="202000"/>
              <a:buBlip>
                <a:blip r:embed="rId3"/>
              </a:buBlip>
            </a:pPr>
            <a:r>
              <a:rPr lang="en-GB" dirty="0" smtClean="0">
                <a:latin typeface="Lato" panose="020F0502020204030203" pitchFamily="34" charset="0"/>
                <a:ea typeface="Lato" panose="020F0502020204030203" pitchFamily="34" charset="0"/>
                <a:cs typeface="Lato" panose="020F0502020204030203" pitchFamily="34" charset="0"/>
              </a:rPr>
              <a:t>describe how big feelings can affect their behaviour</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i</a:t>
            </a:r>
            <a:r>
              <a:rPr lang="en-GB" dirty="0" smtClean="0">
                <a:latin typeface="Lato" panose="020F0502020204030203" pitchFamily="34" charset="0"/>
                <a:ea typeface="Lato" panose="020F0502020204030203" pitchFamily="34" charset="0"/>
                <a:cs typeface="Lato" panose="020F0502020204030203" pitchFamily="34" charset="0"/>
              </a:rPr>
              <a:t>dentify what can help them feel better when they have a big feeling</a:t>
            </a:r>
          </a:p>
          <a:p>
            <a:pPr marL="457200" indent="-457200">
              <a:lnSpc>
                <a:spcPct val="150000"/>
              </a:lnSpc>
              <a:buSzPct val="202000"/>
              <a:buBlip>
                <a:blip r:embed="rId3"/>
              </a:buBlip>
            </a:pPr>
            <a:r>
              <a:rPr lang="en-GB" dirty="0" smtClean="0">
                <a:latin typeface="Lato" panose="020F0502020204030203" pitchFamily="34" charset="0"/>
                <a:ea typeface="Lato" panose="020F0502020204030203" pitchFamily="34" charset="0"/>
                <a:cs typeface="Lato" panose="020F0502020204030203" pitchFamily="34" charset="0"/>
              </a:rPr>
              <a:t>use words or phrases to ask for help with feelings</a:t>
            </a:r>
          </a:p>
          <a:p>
            <a:pPr marL="457200" indent="-457200">
              <a:lnSpc>
                <a:spcPct val="150000"/>
              </a:lnSpc>
              <a:buSzPct val="202000"/>
              <a:buBlip>
                <a:blip r:embed="rId3"/>
              </a:buBlip>
            </a:pPr>
            <a:endParaRPr lang="en-GB" sz="600" dirty="0">
              <a:latin typeface="Lato" panose="020F0502020204030203" pitchFamily="34" charset="0"/>
              <a:ea typeface="Lato" panose="020F0502020204030203" pitchFamily="34" charset="0"/>
              <a:cs typeface="Lato" panose="020F0502020204030203" pitchFamily="34" charset="0"/>
            </a:endParaRPr>
          </a:p>
        </p:txBody>
      </p:sp>
      <p:sp>
        <p:nvSpPr>
          <p:cNvPr id="16" name="TextBox 15"/>
          <p:cNvSpPr txBox="1"/>
          <p:nvPr/>
        </p:nvSpPr>
        <p:spPr>
          <a:xfrm>
            <a:off x="513085" y="538199"/>
            <a:ext cx="9010925" cy="2015936"/>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League Spartan" panose="00000800000000000000" pitchFamily="50" charset="0"/>
              </a:rPr>
              <a:t>Learning objective</a:t>
            </a:r>
          </a:p>
          <a:p>
            <a:pPr lvl="3"/>
            <a:endParaRPr lang="en-GB" sz="1100" b="1" dirty="0" smtClean="0">
              <a:latin typeface="Gill Sans MT" panose="020B0502020104020203" pitchFamily="34" charset="0"/>
            </a:endParaRPr>
          </a:p>
          <a:p>
            <a:pPr lvl="3"/>
            <a:endParaRPr lang="en-GB" sz="1600" b="1" dirty="0" smtClean="0">
              <a:latin typeface="Gill Sans MT" panose="020B0502020104020203" pitchFamily="34" charset="0"/>
            </a:endParaRPr>
          </a:p>
          <a:p>
            <a:pPr lvl="3"/>
            <a:endParaRPr lang="en-GB" sz="400" b="1" dirty="0" smtClean="0">
              <a:latin typeface="Gill Sans MT" panose="020B0502020104020203" pitchFamily="34" charset="0"/>
            </a:endParaRPr>
          </a:p>
          <a:p>
            <a:pPr marL="457200" indent="-457200">
              <a:lnSpc>
                <a:spcPct val="200000"/>
              </a:lnSpc>
              <a:buSzPct val="202000"/>
              <a:buBlip>
                <a:blip r:embed="rId3"/>
              </a:buBlip>
            </a:pPr>
            <a:r>
              <a:rPr lang="en-GB" dirty="0" smtClean="0">
                <a:latin typeface="Lato" panose="020F0502020204030203" pitchFamily="34" charset="0"/>
                <a:ea typeface="Lato" panose="020F0502020204030203" pitchFamily="34" charset="0"/>
                <a:cs typeface="Lato" panose="020F0502020204030203" pitchFamily="34" charset="0"/>
              </a:rPr>
              <a:t>about ‘big’ feelings and how to manage them</a:t>
            </a:r>
            <a:endParaRPr lang="en-GB" sz="900" b="1" dirty="0">
              <a:latin typeface="Lato" panose="020F0502020204030203" pitchFamily="34" charset="0"/>
              <a:ea typeface="Lato" panose="020F0502020204030203" pitchFamily="34" charset="0"/>
              <a:cs typeface="Lato" panose="020F0502020204030203" pitchFamily="34" charset="0"/>
            </a:endParaRPr>
          </a:p>
          <a:p>
            <a:pPr lvl="1">
              <a:lnSpc>
                <a:spcPct val="200000"/>
              </a:lnSpc>
              <a:buSzPct val="202000"/>
            </a:pPr>
            <a:endParaRPr lang="en-GB" sz="500" b="1" dirty="0" smtClean="0">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211" y="538199"/>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687044" y="2800357"/>
            <a:ext cx="877333" cy="1001704"/>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20" name="Footer Placeholder 3"/>
          <p:cNvSpPr txBox="1">
            <a:spLocks/>
          </p:cNvSpPr>
          <p:nvPr/>
        </p:nvSpPr>
        <p:spPr>
          <a:xfrm>
            <a:off x="0" y="6447718"/>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55570" y="5361741"/>
            <a:ext cx="1608313" cy="1496259"/>
          </a:xfrm>
          <a:prstGeom prst="rect">
            <a:avLst/>
          </a:prstGeom>
        </p:spPr>
      </p:pic>
      <p:sp>
        <p:nvSpPr>
          <p:cNvPr id="3" name="Rectangle 2"/>
          <p:cNvSpPr/>
          <p:nvPr/>
        </p:nvSpPr>
        <p:spPr>
          <a:xfrm>
            <a:off x="513085" y="1449505"/>
            <a:ext cx="3553217" cy="369332"/>
          </a:xfrm>
          <a:prstGeom prst="rect">
            <a:avLst/>
          </a:prstGeom>
        </p:spPr>
        <p:txBody>
          <a:bodyPr wrap="none">
            <a:spAutoFit/>
          </a:bodyPr>
          <a:lstStyle/>
          <a:p>
            <a:pPr lvl="3">
              <a:defRPr/>
            </a:pPr>
            <a:r>
              <a:rPr lang="en-GB" b="1" dirty="0" smtClean="0">
                <a:solidFill>
                  <a:prstClr val="black"/>
                </a:solidFill>
                <a:latin typeface="League Spartan" panose="00000800000000000000" pitchFamily="50" charset="0"/>
              </a:rPr>
              <a:t>Pupils will </a:t>
            </a:r>
            <a:r>
              <a:rPr lang="en-GB" b="1" dirty="0">
                <a:solidFill>
                  <a:prstClr val="black"/>
                </a:solidFill>
                <a:latin typeface="League Spartan" panose="00000800000000000000" pitchFamily="50" charset="0"/>
              </a:rPr>
              <a:t>learn:</a:t>
            </a:r>
          </a:p>
        </p:txBody>
      </p:sp>
    </p:spTree>
    <p:extLst>
      <p:ext uri="{BB962C8B-B14F-4D97-AF65-F5344CB8AC3E}">
        <p14:creationId xmlns:p14="http://schemas.microsoft.com/office/powerpoint/2010/main" val="1244660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smtClean="0">
                <a:ln>
                  <a:noFill/>
                </a:ln>
                <a:solidFill>
                  <a:schemeClr val="tx1"/>
                </a:solidFill>
                <a:effectLst/>
                <a:latin typeface="Arial" panose="020B0604020202020204" pitchFamily="34" charset="0"/>
              </a:rPr>
              <a:t/>
            </a:r>
            <a:br>
              <a:rPr kumimoji="0" lang="en-GB" altLang="en-US" sz="1800" b="0" i="0" u="none" strike="noStrike" cap="none" normalizeH="0" baseline="0" dirty="0" smtClean="0">
                <a:ln>
                  <a:noFill/>
                </a:ln>
                <a:solidFill>
                  <a:schemeClr val="tx1"/>
                </a:solidFill>
                <a:effectLst/>
                <a:latin typeface="Arial" panose="020B0604020202020204" pitchFamily="34" charset="0"/>
              </a:rPr>
            </a:b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6" name="TextBox 5"/>
          <p:cNvSpPr txBox="1"/>
          <p:nvPr/>
        </p:nvSpPr>
        <p:spPr>
          <a:xfrm>
            <a:off x="388762" y="417350"/>
            <a:ext cx="7546540" cy="830997"/>
          </a:xfrm>
          <a:prstGeom prst="rect">
            <a:avLst/>
          </a:prstGeom>
          <a:noFill/>
          <a:ln>
            <a:noFill/>
          </a:ln>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Preparing to teach</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16" name="TextBox 15"/>
          <p:cNvSpPr txBox="1"/>
          <p:nvPr/>
        </p:nvSpPr>
        <p:spPr>
          <a:xfrm>
            <a:off x="388762" y="1470660"/>
            <a:ext cx="5494464" cy="2846933"/>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2800" b="1" dirty="0" smtClean="0">
                <a:latin typeface="League Spartan" panose="00000800000000000000" pitchFamily="50" charset="0"/>
              </a:rPr>
              <a:t>Climate for </a:t>
            </a:r>
            <a:r>
              <a:rPr lang="en-GB" sz="2800" b="1" dirty="0">
                <a:latin typeface="League Spartan" panose="00000800000000000000" pitchFamily="50" charset="0"/>
              </a:rPr>
              <a:t>l</a:t>
            </a:r>
            <a:r>
              <a:rPr lang="en-GB" sz="2800" b="1" dirty="0" smtClean="0">
                <a:latin typeface="League Spartan" panose="00000800000000000000" pitchFamily="50" charset="0"/>
              </a:rPr>
              <a:t>earning</a:t>
            </a:r>
          </a:p>
          <a:p>
            <a:pPr lvl="3"/>
            <a:endParaRPr lang="en-GB" sz="1100" b="1" dirty="0" smtClean="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smtClean="0">
              <a:latin typeface="Gill Sans MT" panose="020B0502020104020203" pitchFamily="34" charset="0"/>
            </a:endParaRPr>
          </a:p>
          <a:p>
            <a:pPr>
              <a:buSzPct val="202000"/>
            </a:pPr>
            <a:r>
              <a:rPr lang="en-GB" sz="1600" b="1"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 for guidance on establishing ground rules, the limits of </a:t>
            </a:r>
          </a:p>
          <a:p>
            <a:pPr>
              <a:buSzPct val="202000"/>
            </a:pPr>
            <a:r>
              <a:rPr lang="en-GB" sz="1600" b="1" dirty="0">
                <a:latin typeface="Lato" panose="020F0502020204030203" pitchFamily="34" charset="0"/>
                <a:ea typeface="Lato" panose="020F0502020204030203" pitchFamily="34" charset="0"/>
                <a:cs typeface="Lato" panose="020F0502020204030203" pitchFamily="34" charset="0"/>
              </a:rPr>
              <a:t>confidentiality, communication and handling questions effectively.</a:t>
            </a:r>
          </a:p>
          <a:p>
            <a:pPr>
              <a:buSzPct val="202000"/>
            </a:pPr>
            <a:endParaRPr lang="en-GB" sz="1600" b="1" dirty="0" smtClean="0">
              <a:latin typeface="Lato" panose="020F0502020204030203" pitchFamily="34" charset="0"/>
              <a:ea typeface="Lato" panose="020F0502020204030203" pitchFamily="34" charset="0"/>
              <a:cs typeface="Lato" panose="020F0502020204030203" pitchFamily="34" charset="0"/>
            </a:endParaRPr>
          </a:p>
          <a:p>
            <a:pPr>
              <a:buSzPct val="202000"/>
            </a:pPr>
            <a:endParaRPr lang="en-GB" sz="700" b="1" dirty="0">
              <a:latin typeface="Lato" panose="020F0502020204030203" pitchFamily="34" charset="0"/>
              <a:ea typeface="Lato" panose="020F0502020204030203" pitchFamily="34" charset="0"/>
              <a:cs typeface="Lato" panose="020F0502020204030203"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146" y="1559881"/>
            <a:ext cx="887768" cy="887768"/>
          </a:xfrm>
          <a:prstGeom prst="rect">
            <a:avLst/>
          </a:prstGeom>
        </p:spPr>
      </p:pic>
      <p:sp>
        <p:nvSpPr>
          <p:cNvPr id="21" name="TextBox 20"/>
          <p:cNvSpPr txBox="1"/>
          <p:nvPr/>
        </p:nvSpPr>
        <p:spPr>
          <a:xfrm>
            <a:off x="6078679" y="1487554"/>
            <a:ext cx="5690757" cy="2816156"/>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2800" b="1" dirty="0" smtClean="0">
                <a:latin typeface="League Spartan" panose="00000800000000000000" pitchFamily="50" charset="0"/>
              </a:rPr>
              <a:t>Resources required</a:t>
            </a:r>
          </a:p>
          <a:p>
            <a:pPr lvl="3"/>
            <a:endParaRPr lang="en-GB" sz="800" b="1" dirty="0">
              <a:latin typeface="Gill Sans MT" panose="020B0502020104020203" pitchFamily="34" charset="0"/>
            </a:endParaRPr>
          </a:p>
          <a:p>
            <a:pPr marL="457200" indent="-457200">
              <a:lnSpc>
                <a:spcPct val="200000"/>
              </a:lnSpc>
              <a:buSzPct val="202000"/>
              <a:buBlip>
                <a:blip r:embed="rId4"/>
              </a:buBlip>
            </a:pPr>
            <a:r>
              <a:rPr lang="en-GB" sz="500" b="1" dirty="0" smtClean="0">
                <a:latin typeface="Lato" panose="020F0502020204030203" pitchFamily="34" charset="0"/>
                <a:ea typeface="Lato" panose="020F0502020204030203" pitchFamily="34" charset="0"/>
                <a:cs typeface="Lato" panose="020F0502020204030203" pitchFamily="34" charset="0"/>
              </a:rPr>
              <a:t>F</a:t>
            </a:r>
          </a:p>
          <a:p>
            <a:pPr marL="457200" indent="-457200">
              <a:spcBef>
                <a:spcPts val="600"/>
              </a:spcBef>
              <a:spcAft>
                <a:spcPts val="600"/>
              </a:spcAft>
              <a:buSzPct val="202000"/>
              <a:buBlip>
                <a:blip r:embed="rId4"/>
              </a:buBlip>
            </a:pPr>
            <a:r>
              <a:rPr lang="en-GB" sz="1600" b="1" dirty="0" smtClean="0">
                <a:latin typeface="Lato" panose="020F0502020204030203" pitchFamily="34" charset="0"/>
                <a:ea typeface="Lato" panose="020F0502020204030203" pitchFamily="34" charset="0"/>
                <a:cs typeface="Lato" panose="020F0502020204030203" pitchFamily="34" charset="0"/>
              </a:rPr>
              <a:t>Box/envelope for anonymous questions</a:t>
            </a:r>
          </a:p>
          <a:p>
            <a:pPr marL="457200" indent="-457200">
              <a:spcBef>
                <a:spcPts val="600"/>
              </a:spcBef>
              <a:spcAft>
                <a:spcPts val="600"/>
              </a:spcAft>
              <a:buSzPct val="202000"/>
              <a:buBlip>
                <a:blip r:embed="rId4"/>
              </a:buBlip>
            </a:pPr>
            <a:r>
              <a:rPr lang="en-GB" sz="1600" b="1" dirty="0" smtClean="0">
                <a:latin typeface="Lato" panose="020F0502020204030203" pitchFamily="34" charset="0"/>
                <a:ea typeface="Lato" panose="020F0502020204030203" pitchFamily="34" charset="0"/>
                <a:cs typeface="Lato" panose="020F0502020204030203" pitchFamily="34" charset="0"/>
              </a:rPr>
              <a:t>Flipchart paper and pens</a:t>
            </a:r>
          </a:p>
          <a:p>
            <a:pPr marL="457200" indent="-457200">
              <a:spcBef>
                <a:spcPts val="600"/>
              </a:spcBef>
              <a:spcAft>
                <a:spcPts val="600"/>
              </a:spcAft>
              <a:buSzPct val="202000"/>
              <a:buBlip>
                <a:blip r:embed="rId4"/>
              </a:buBlip>
            </a:pPr>
            <a:r>
              <a:rPr lang="en-GB" sz="1600" b="1" dirty="0" smtClean="0">
                <a:latin typeface="Lato" panose="020F0502020204030203" pitchFamily="34" charset="0"/>
                <a:ea typeface="Lato" panose="020F0502020204030203" pitchFamily="34" charset="0"/>
                <a:cs typeface="Lato" panose="020F0502020204030203" pitchFamily="34" charset="0"/>
              </a:rPr>
              <a:t>Resource 1: </a:t>
            </a:r>
            <a:r>
              <a:rPr lang="en-GB" sz="1600" b="1" i="1" dirty="0" smtClean="0">
                <a:latin typeface="Lato" panose="020F0502020204030203" pitchFamily="34" charset="0"/>
                <a:ea typeface="Lato" panose="020F0502020204030203" pitchFamily="34" charset="0"/>
                <a:cs typeface="Lato" panose="020F0502020204030203" pitchFamily="34" charset="0"/>
              </a:rPr>
              <a:t>Say and think sheet</a:t>
            </a:r>
          </a:p>
          <a:p>
            <a:pPr marL="457200" indent="-457200">
              <a:spcBef>
                <a:spcPts val="600"/>
              </a:spcBef>
              <a:spcAft>
                <a:spcPts val="600"/>
              </a:spcAft>
              <a:buSzPct val="202000"/>
              <a:buBlip>
                <a:blip r:embed="rId4"/>
              </a:buBlip>
            </a:pPr>
            <a:r>
              <a:rPr lang="en-GB" sz="1600" b="1" dirty="0" smtClean="0">
                <a:latin typeface="Lato" panose="020F0502020204030203" pitchFamily="34" charset="0"/>
                <a:ea typeface="Lato" panose="020F0502020204030203" pitchFamily="34" charset="0"/>
                <a:cs typeface="Lato" panose="020F0502020204030203" pitchFamily="34" charset="0"/>
              </a:rPr>
              <a:t>Resource 2</a:t>
            </a:r>
            <a:r>
              <a:rPr lang="en-GB" sz="1600" b="1" i="1" dirty="0" smtClean="0">
                <a:latin typeface="Lato" panose="020F0502020204030203" pitchFamily="34" charset="0"/>
                <a:ea typeface="Lato" panose="020F0502020204030203" pitchFamily="34" charset="0"/>
                <a:cs typeface="Lato" panose="020F0502020204030203" pitchFamily="34" charset="0"/>
              </a:rPr>
              <a:t>: Sorting feelings </a:t>
            </a:r>
            <a:r>
              <a:rPr lang="en-GB" sz="1600" b="1" dirty="0" smtClean="0">
                <a:latin typeface="Lato" panose="020F0502020204030203" pitchFamily="34" charset="0"/>
                <a:ea typeface="Lato" panose="020F0502020204030203" pitchFamily="34" charset="0"/>
                <a:cs typeface="Lato" panose="020F0502020204030203" pitchFamily="34" charset="0"/>
              </a:rPr>
              <a:t>– 1 copy per group, cut out into individual word cards</a:t>
            </a:r>
            <a:endParaRPr lang="en-GB" sz="1600" b="1" i="1" dirty="0" smtClean="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96000" y="1495379"/>
            <a:ext cx="928626" cy="928626"/>
          </a:xfrm>
          <a:prstGeom prst="rect">
            <a:avLst/>
          </a:prstGeom>
        </p:spPr>
      </p:pic>
      <p:sp>
        <p:nvSpPr>
          <p:cNvPr id="23" name="TextBox 22"/>
          <p:cNvSpPr txBox="1"/>
          <p:nvPr/>
        </p:nvSpPr>
        <p:spPr>
          <a:xfrm>
            <a:off x="365767" y="4487426"/>
            <a:ext cx="5517459" cy="1815882"/>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Gill Sans MT" panose="020B0502020104020203" pitchFamily="34" charset="0"/>
              </a:rPr>
              <a:t>Duration</a:t>
            </a:r>
          </a:p>
          <a:p>
            <a:pPr lvl="3"/>
            <a:endParaRPr lang="en-GB" sz="400" b="1" dirty="0" smtClean="0">
              <a:latin typeface="Gill Sans MT" panose="020B0502020104020203" pitchFamily="34" charset="0"/>
            </a:endParaRPr>
          </a:p>
          <a:p>
            <a:pPr lvl="3">
              <a:buSzPct val="202000"/>
            </a:pPr>
            <a:r>
              <a:rPr lang="en-GB" sz="1600" b="1" dirty="0">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p>
          <a:p>
            <a:pPr lvl="3">
              <a:buSzPct val="202000"/>
            </a:pPr>
            <a:endParaRPr lang="en-GB" sz="12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print">
            <a:extLst>
              <a:ext uri="{28A0092B-C50C-407E-A947-70E740481C1C}">
                <a14:useLocalDpi xmlns:a14="http://schemas.microsoft.com/office/drawing/2010/main" val="0"/>
              </a:ext>
            </a:extLst>
          </a:blip>
          <a:srcRect l="1883" t="3815" r="51546" b="4366"/>
          <a:stretch/>
        </p:blipFill>
        <p:spPr>
          <a:xfrm>
            <a:off x="580520" y="4589594"/>
            <a:ext cx="817394" cy="1611545"/>
          </a:xfrm>
          <a:prstGeom prst="rect">
            <a:avLst/>
          </a:prstGeom>
        </p:spPr>
      </p:pic>
      <p:sp>
        <p:nvSpPr>
          <p:cNvPr id="24" name="TextBox 23"/>
          <p:cNvSpPr txBox="1"/>
          <p:nvPr/>
        </p:nvSpPr>
        <p:spPr>
          <a:xfrm>
            <a:off x="675483" y="5841089"/>
            <a:ext cx="552546" cy="461665"/>
          </a:xfrm>
          <a:prstGeom prst="rect">
            <a:avLst/>
          </a:prstGeom>
          <a:noFill/>
        </p:spPr>
        <p:txBody>
          <a:bodyPr wrap="square" rtlCol="0">
            <a:spAutoFit/>
          </a:bodyPr>
          <a:lstStyle/>
          <a:p>
            <a:pPr algn="ctr"/>
            <a:r>
              <a:rPr lang="en-GB" sz="2400" b="1" dirty="0" smtClean="0">
                <a:solidFill>
                  <a:srgbClr val="95519E"/>
                </a:solidFill>
                <a:latin typeface="Gill Sans MT" panose="020B0502020104020203" pitchFamily="34" charset="0"/>
              </a:rPr>
              <a:t>60</a:t>
            </a:r>
            <a:endParaRPr lang="en-GB" sz="2400" b="1" dirty="0">
              <a:solidFill>
                <a:srgbClr val="95519E"/>
              </a:solidFill>
              <a:latin typeface="Gill Sans MT" panose="020B0502020104020203" pitchFamily="34" charset="0"/>
            </a:endParaRPr>
          </a:p>
        </p:txBody>
      </p:sp>
      <p:sp>
        <p:nvSpPr>
          <p:cNvPr id="17" name="TextBox 16"/>
          <p:cNvSpPr txBox="1"/>
          <p:nvPr/>
        </p:nvSpPr>
        <p:spPr>
          <a:xfrm>
            <a:off x="9801094" y="15920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8" name="Footer Placeholder 3"/>
          <p:cNvSpPr txBox="1">
            <a:spLocks/>
          </p:cNvSpPr>
          <p:nvPr/>
        </p:nvSpPr>
        <p:spPr>
          <a:xfrm>
            <a:off x="304298" y="6567015"/>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sp>
        <p:nvSpPr>
          <p:cNvPr id="19" name="TextBox 18"/>
          <p:cNvSpPr txBox="1"/>
          <p:nvPr/>
        </p:nvSpPr>
        <p:spPr>
          <a:xfrm>
            <a:off x="6096001" y="4473323"/>
            <a:ext cx="5673435" cy="1846659"/>
          </a:xfrm>
          <a:prstGeom prst="rect">
            <a:avLst/>
          </a:prstGeom>
          <a:solidFill>
            <a:schemeClr val="bg1"/>
          </a:solidFill>
        </p:spPr>
        <p:txBody>
          <a:bodyPr wrap="square" rtlCol="0">
            <a:spAutoFit/>
          </a:bodyPr>
          <a:lstStyle/>
          <a:p>
            <a:pPr lvl="3"/>
            <a:r>
              <a:rPr lang="en-GB" sz="3200" b="1" dirty="0" smtClean="0">
                <a:latin typeface="Gill Sans MT" panose="020B0502020104020203" pitchFamily="34" charset="0"/>
              </a:rPr>
              <a:t>Further guidance</a:t>
            </a:r>
            <a:endParaRPr lang="en-GB" b="1" dirty="0" smtClean="0">
              <a:latin typeface="Gill Sans MT" panose="020B0502020104020203" pitchFamily="34" charset="0"/>
            </a:endParaRPr>
          </a:p>
          <a:p>
            <a:pPr lvl="3">
              <a:buSzPct val="202000"/>
            </a:pPr>
            <a:r>
              <a:rPr lang="en-GB" b="1" dirty="0" smtClean="0">
                <a:latin typeface="Lato" panose="020F0502020204030203" pitchFamily="34" charset="0"/>
                <a:ea typeface="Lato" panose="020F0502020204030203" pitchFamily="34" charset="0"/>
                <a:cs typeface="Lato" panose="020F0502020204030203" pitchFamily="34" charset="0"/>
              </a:rPr>
              <a:t>Members of the PSHE Association can access our website for further guidance</a:t>
            </a:r>
            <a:r>
              <a:rPr lang="en-GB" b="1" dirty="0">
                <a:latin typeface="Lato" panose="020F0502020204030203" pitchFamily="34" charset="0"/>
                <a:ea typeface="Lato" panose="020F0502020204030203" pitchFamily="34" charset="0"/>
                <a:cs typeface="Lato" panose="020F0502020204030203" pitchFamily="34" charset="0"/>
              </a:rPr>
              <a:t> </a:t>
            </a:r>
            <a:r>
              <a:rPr lang="en-GB" b="1" dirty="0" smtClean="0">
                <a:latin typeface="Lato" panose="020F0502020204030203" pitchFamily="34" charset="0"/>
                <a:ea typeface="Lato" panose="020F0502020204030203" pitchFamily="34" charset="0"/>
                <a:cs typeface="Lato" panose="020F0502020204030203" pitchFamily="34" charset="0"/>
                <a:hlinkClick r:id="rId7"/>
              </a:rPr>
              <a:t>www.pshe-association.org.uk</a:t>
            </a:r>
            <a:endParaRPr lang="en-GB"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500" b="1" dirty="0" smtClean="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print">
            <a:extLst>
              <a:ext uri="{28A0092B-C50C-407E-A947-70E740481C1C}">
                <a14:useLocalDpi xmlns:a14="http://schemas.microsoft.com/office/drawing/2010/main" val="0"/>
              </a:ext>
            </a:extLst>
          </a:blip>
          <a:srcRect l="17297" t="28576" r="16674" b="28576"/>
          <a:stretch/>
        </p:blipFill>
        <p:spPr>
          <a:xfrm>
            <a:off x="6273636" y="4567025"/>
            <a:ext cx="1094363" cy="710172"/>
          </a:xfrm>
          <a:prstGeom prst="rect">
            <a:avLst/>
          </a:prstGeom>
        </p:spPr>
      </p:pic>
    </p:spTree>
    <p:extLst>
      <p:ext uri="{BB962C8B-B14F-4D97-AF65-F5344CB8AC3E}">
        <p14:creationId xmlns:p14="http://schemas.microsoft.com/office/powerpoint/2010/main" val="963335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9</a:t>
            </a:fld>
            <a:endParaRPr lang="en-GB" dirty="0"/>
          </a:p>
        </p:txBody>
      </p:sp>
      <p:sp>
        <p:nvSpPr>
          <p:cNvPr id="6" name="TextBox 5"/>
          <p:cNvSpPr txBox="1"/>
          <p:nvPr/>
        </p:nvSpPr>
        <p:spPr>
          <a:xfrm>
            <a:off x="445477" y="355734"/>
            <a:ext cx="6377352" cy="830997"/>
          </a:xfrm>
          <a:prstGeom prst="rect">
            <a:avLst/>
          </a:prstGeom>
          <a:noFill/>
        </p:spPr>
        <p:txBody>
          <a:bodyPr wrap="square" rtlCol="0">
            <a:spAutoFit/>
          </a:bodyPr>
          <a:lstStyle/>
          <a:p>
            <a:r>
              <a:rPr lang="en-GB" sz="4800" dirty="0" smtClean="0">
                <a:solidFill>
                  <a:schemeClr val="bg1"/>
                </a:solidFill>
                <a:latin typeface="League Spartan" panose="00000800000000000000" pitchFamily="50" charset="0"/>
              </a:rPr>
              <a:t>Lesson summary</a:t>
            </a:r>
            <a:endParaRPr lang="en-GB" sz="4800" dirty="0">
              <a:solidFill>
                <a:schemeClr val="bg1"/>
              </a:solidFill>
              <a:latin typeface="League Spartan" panose="00000800000000000000" pitchFamily="50"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1907479754"/>
              </p:ext>
            </p:extLst>
          </p:nvPr>
        </p:nvGraphicFramePr>
        <p:xfrm>
          <a:off x="445477" y="1378325"/>
          <a:ext cx="11441723" cy="5045050"/>
        </p:xfrm>
        <a:graphic>
          <a:graphicData uri="http://schemas.openxmlformats.org/drawingml/2006/table">
            <a:tbl>
              <a:tblPr firstRow="1" bandRow="1">
                <a:tableStyleId>{5940675A-B579-460E-94D1-54222C63F5DA}</a:tableStyleId>
              </a:tblPr>
              <a:tblGrid>
                <a:gridCol w="3506118">
                  <a:extLst>
                    <a:ext uri="{9D8B030D-6E8A-4147-A177-3AD203B41FA5}">
                      <a16:colId xmlns:a16="http://schemas.microsoft.com/office/drawing/2014/main" val="4041274174"/>
                    </a:ext>
                  </a:extLst>
                </a:gridCol>
                <a:gridCol w="6555040">
                  <a:extLst>
                    <a:ext uri="{9D8B030D-6E8A-4147-A177-3AD203B41FA5}">
                      <a16:colId xmlns:a16="http://schemas.microsoft.com/office/drawing/2014/main" val="2234187062"/>
                    </a:ext>
                  </a:extLst>
                </a:gridCol>
                <a:gridCol w="1380565">
                  <a:extLst>
                    <a:ext uri="{9D8B030D-6E8A-4147-A177-3AD203B41FA5}">
                      <a16:colId xmlns:a16="http://schemas.microsoft.com/office/drawing/2014/main" val="3063766827"/>
                    </a:ext>
                  </a:extLst>
                </a:gridCol>
              </a:tblGrid>
              <a:tr h="472501">
                <a:tc>
                  <a:txBody>
                    <a:bodyPr/>
                    <a:lstStyle/>
                    <a:p>
                      <a:pPr algn="ctr"/>
                      <a:r>
                        <a:rPr lang="en-GB" sz="2800" dirty="0" smtClean="0">
                          <a:latin typeface="League Spartan" panose="00000800000000000000" pitchFamily="50" charset="0"/>
                        </a:rPr>
                        <a:t>Activity</a:t>
                      </a:r>
                      <a:endParaRPr lang="en-GB" sz="2800" dirty="0">
                        <a:latin typeface="League Spartan" panose="00000800000000000000" pitchFamily="50" charset="0"/>
                      </a:endParaRPr>
                    </a:p>
                  </a:txBody>
                  <a:tcPr anchor="ctr">
                    <a:solidFill>
                      <a:schemeClr val="bg1">
                        <a:lumMod val="95000"/>
                      </a:schemeClr>
                    </a:solidFill>
                  </a:tcPr>
                </a:tc>
                <a:tc>
                  <a:txBody>
                    <a:bodyPr/>
                    <a:lstStyle/>
                    <a:p>
                      <a:pPr algn="ctr"/>
                      <a:r>
                        <a:rPr lang="en-GB" sz="2800" dirty="0" smtClean="0">
                          <a:latin typeface="League Spartan" panose="00000800000000000000" pitchFamily="50" charset="0"/>
                        </a:rPr>
                        <a:t>Description</a:t>
                      </a:r>
                      <a:endParaRPr lang="en-GB" sz="2800" dirty="0">
                        <a:latin typeface="League Spartan" panose="00000800000000000000" pitchFamily="50" charset="0"/>
                      </a:endParaRPr>
                    </a:p>
                  </a:txBody>
                  <a:tcPr anchor="ctr">
                    <a:solidFill>
                      <a:schemeClr val="bg1">
                        <a:lumMod val="95000"/>
                      </a:schemeClr>
                    </a:solidFill>
                  </a:tcPr>
                </a:tc>
                <a:tc>
                  <a:txBody>
                    <a:bodyPr/>
                    <a:lstStyle/>
                    <a:p>
                      <a:pPr algn="ctr"/>
                      <a:r>
                        <a:rPr lang="en-GB" sz="2800" dirty="0" smtClean="0">
                          <a:latin typeface="League Spartan" panose="00000800000000000000" pitchFamily="50" charset="0"/>
                        </a:rPr>
                        <a:t>Time</a:t>
                      </a:r>
                      <a:endParaRPr lang="en-GB" sz="2800" dirty="0">
                        <a:latin typeface="League Spartan" panose="00000800000000000000" pitchFamily="50" charset="0"/>
                      </a:endParaRPr>
                    </a:p>
                  </a:txBody>
                  <a:tcPr anchor="ctr">
                    <a:solidFill>
                      <a:schemeClr val="bg1">
                        <a:lumMod val="95000"/>
                      </a:schemeClr>
                    </a:solidFill>
                  </a:tcPr>
                </a:tc>
                <a:extLst>
                  <a:ext uri="{0D108BD9-81ED-4DB2-BD59-A6C34878D82A}">
                    <a16:rowId xmlns:a16="http://schemas.microsoft.com/office/drawing/2014/main" val="128198059"/>
                  </a:ext>
                </a:extLst>
              </a:tr>
              <a:tr h="738613">
                <a:tc>
                  <a:txBody>
                    <a:bodyPr/>
                    <a:lstStyle/>
                    <a:p>
                      <a:pPr marL="0" indent="0">
                        <a:buNone/>
                      </a:pPr>
                      <a:r>
                        <a:rPr lang="en-GB" sz="2000" dirty="0" smtClean="0">
                          <a:latin typeface="League Spartan" panose="00000800000000000000" pitchFamily="50" charset="0"/>
                        </a:rPr>
                        <a:t>1.</a:t>
                      </a:r>
                      <a:r>
                        <a:rPr lang="en-GB" sz="2000" baseline="0" dirty="0" smtClean="0">
                          <a:latin typeface="League Spartan" panose="00000800000000000000" pitchFamily="50" charset="0"/>
                        </a:rPr>
                        <a:t> Baseline assessment</a:t>
                      </a:r>
                      <a:endParaRPr lang="en-GB" sz="2000" dirty="0">
                        <a:latin typeface="League Spartan" panose="00000800000000000000" pitchFamily="50" charset="0"/>
                      </a:endParaRPr>
                    </a:p>
                  </a:txBody>
                  <a:tcPr anchor="ctr">
                    <a:solidFill>
                      <a:schemeClr val="bg1">
                        <a:lumMod val="95000"/>
                      </a:schemeClr>
                    </a:solidFill>
                  </a:tcPr>
                </a:tc>
                <a:tc>
                  <a:txBody>
                    <a:bodyPr/>
                    <a:lstStyle/>
                    <a:p>
                      <a:r>
                        <a:rPr lang="en-GB" sz="1800" dirty="0" smtClean="0">
                          <a:latin typeface="Lato" panose="020F0502020204030203" pitchFamily="34" charset="0"/>
                          <a:ea typeface="Lato" panose="020F0502020204030203" pitchFamily="34" charset="0"/>
                          <a:cs typeface="Lato" panose="020F0502020204030203" pitchFamily="34" charset="0"/>
                        </a:rPr>
                        <a:t>Pupils show their current understanding of ‘big’ feelings and how to manage them</a:t>
                      </a:r>
                      <a:endParaRPr lang="en-GB" sz="18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smtClean="0">
                          <a:latin typeface="Lato" panose="020F0502020204030203" pitchFamily="34" charset="0"/>
                          <a:ea typeface="Lato" panose="020F0502020204030203" pitchFamily="34" charset="0"/>
                          <a:cs typeface="Lato" panose="020F0502020204030203" pitchFamily="34" charset="0"/>
                        </a:rPr>
                        <a:t>5</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474858058"/>
                  </a:ext>
                </a:extLst>
              </a:tr>
              <a:tr h="738613">
                <a:tc>
                  <a:txBody>
                    <a:bodyPr/>
                    <a:lstStyle/>
                    <a:p>
                      <a:r>
                        <a:rPr lang="en-GB" sz="2000" dirty="0" smtClean="0">
                          <a:latin typeface="League Spartan" panose="00000800000000000000" pitchFamily="50" charset="0"/>
                        </a:rPr>
                        <a:t>2. Big and little feelings</a:t>
                      </a:r>
                      <a:endParaRPr lang="en-GB" sz="2000" dirty="0">
                        <a:latin typeface="League Spartan" panose="00000800000000000000" pitchFamily="50" charset="0"/>
                      </a:endParaRPr>
                    </a:p>
                  </a:txBody>
                  <a:tcPr anchor="ctr">
                    <a:solidFill>
                      <a:schemeClr val="bg1">
                        <a:lumMod val="95000"/>
                      </a:schemeClr>
                    </a:solidFill>
                  </a:tcPr>
                </a:tc>
                <a:tc>
                  <a:txBody>
                    <a:bodyPr/>
                    <a:lstStyle/>
                    <a:p>
                      <a:r>
                        <a:rPr lang="en-GB" sz="1800" dirty="0" smtClean="0">
                          <a:latin typeface="Lato" panose="020F0502020204030203" pitchFamily="34" charset="0"/>
                          <a:ea typeface="Lato" panose="020F0502020204030203" pitchFamily="34" charset="0"/>
                          <a:cs typeface="Lato" panose="020F0502020204030203" pitchFamily="34" charset="0"/>
                        </a:rPr>
                        <a:t>A</a:t>
                      </a:r>
                      <a:r>
                        <a:rPr lang="en-GB" sz="1800" baseline="0" dirty="0" smtClean="0">
                          <a:latin typeface="Lato" panose="020F0502020204030203" pitchFamily="34" charset="0"/>
                          <a:ea typeface="Lato" panose="020F0502020204030203" pitchFamily="34" charset="0"/>
                          <a:cs typeface="Lato" panose="020F0502020204030203" pitchFamily="34" charset="0"/>
                        </a:rPr>
                        <a:t> simple card sort activity to classify feelings</a:t>
                      </a:r>
                      <a:endParaRPr lang="en-GB" sz="18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smtClean="0">
                          <a:latin typeface="Lato" panose="020F0502020204030203" pitchFamily="34" charset="0"/>
                          <a:ea typeface="Lato" panose="020F0502020204030203" pitchFamily="34" charset="0"/>
                          <a:cs typeface="Lato" panose="020F0502020204030203" pitchFamily="34" charset="0"/>
                        </a:rPr>
                        <a:t>10</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346566372"/>
                  </a:ext>
                </a:extLst>
              </a:tr>
              <a:tr h="738613">
                <a:tc>
                  <a:txBody>
                    <a:bodyPr/>
                    <a:lstStyle/>
                    <a:p>
                      <a:r>
                        <a:rPr lang="en-GB" sz="2000" dirty="0" smtClean="0">
                          <a:latin typeface="League Spartan" panose="00000800000000000000" pitchFamily="50" charset="0"/>
                        </a:rPr>
                        <a:t>3. Big</a:t>
                      </a:r>
                      <a:r>
                        <a:rPr lang="en-GB" sz="2000" baseline="0" dirty="0" smtClean="0">
                          <a:latin typeface="League Spartan" panose="00000800000000000000" pitchFamily="50" charset="0"/>
                        </a:rPr>
                        <a:t> feelings and behaviour</a:t>
                      </a:r>
                      <a:endParaRPr lang="en-GB" sz="2000" dirty="0">
                        <a:latin typeface="League Spartan" panose="00000800000000000000" pitchFamily="50" charset="0"/>
                      </a:endParaRPr>
                    </a:p>
                  </a:txBody>
                  <a:tcPr anchor="ctr">
                    <a:solidFill>
                      <a:schemeClr val="bg1">
                        <a:lumMod val="95000"/>
                      </a:schemeClr>
                    </a:solidFill>
                  </a:tcPr>
                </a:tc>
                <a:tc>
                  <a:txBody>
                    <a:bodyPr/>
                    <a:lstStyle/>
                    <a:p>
                      <a:r>
                        <a:rPr lang="en-GB" sz="1800" dirty="0" smtClean="0">
                          <a:latin typeface="Lato" panose="020F0502020204030203" pitchFamily="34" charset="0"/>
                          <a:ea typeface="Lato" panose="020F0502020204030203" pitchFamily="34" charset="0"/>
                          <a:cs typeface="Lato" panose="020F0502020204030203" pitchFamily="34" charset="0"/>
                        </a:rPr>
                        <a:t>Pupils</a:t>
                      </a:r>
                      <a:r>
                        <a:rPr lang="en-GB" sz="1800" baseline="0" dirty="0" smtClean="0">
                          <a:latin typeface="Lato" panose="020F0502020204030203" pitchFamily="34" charset="0"/>
                          <a:ea typeface="Lato" panose="020F0502020204030203" pitchFamily="34" charset="0"/>
                          <a:cs typeface="Lato" panose="020F0502020204030203" pitchFamily="34" charset="0"/>
                        </a:rPr>
                        <a:t> discuss big feelings and strategies for feeling better</a:t>
                      </a:r>
                      <a:endParaRPr lang="en-GB" sz="18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smtClean="0">
                          <a:latin typeface="Lato" panose="020F0502020204030203" pitchFamily="34" charset="0"/>
                          <a:ea typeface="Lato" panose="020F0502020204030203" pitchFamily="34" charset="0"/>
                          <a:cs typeface="Lato" panose="020F0502020204030203" pitchFamily="34" charset="0"/>
                        </a:rPr>
                        <a:t>15</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62548691"/>
                  </a:ext>
                </a:extLst>
              </a:tr>
              <a:tr h="833825">
                <a:tc>
                  <a:txBody>
                    <a:bodyPr/>
                    <a:lstStyle/>
                    <a:p>
                      <a:r>
                        <a:rPr lang="en-GB" sz="2000" dirty="0" smtClean="0">
                          <a:latin typeface="League Spartan" panose="00000800000000000000" pitchFamily="50" charset="0"/>
                        </a:rPr>
                        <a:t>4. Asking for help</a:t>
                      </a:r>
                      <a:endParaRPr lang="en-GB" sz="2000" dirty="0">
                        <a:latin typeface="League Spartan" panose="00000800000000000000" pitchFamily="50" charset="0"/>
                      </a:endParaRPr>
                    </a:p>
                  </a:txBody>
                  <a:tcPr anchor="ctr">
                    <a:solidFill>
                      <a:schemeClr val="bg1">
                        <a:lumMod val="95000"/>
                      </a:schemeClr>
                    </a:solidFill>
                  </a:tcPr>
                </a:tc>
                <a:tc>
                  <a:txBody>
                    <a:bodyPr/>
                    <a:lstStyle/>
                    <a:p>
                      <a:r>
                        <a:rPr lang="en-GB" sz="1800" baseline="0" dirty="0" smtClean="0">
                          <a:latin typeface="Lato" panose="020F0502020204030203" pitchFamily="34" charset="0"/>
                          <a:ea typeface="Lato" panose="020F0502020204030203" pitchFamily="34" charset="0"/>
                          <a:cs typeface="Lato" panose="020F0502020204030203" pitchFamily="34" charset="0"/>
                        </a:rPr>
                        <a:t>A role-play in which pupils practice asking for help</a:t>
                      </a:r>
                      <a:endParaRPr lang="en-GB" sz="18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smtClean="0">
                          <a:latin typeface="Lato" panose="020F0502020204030203" pitchFamily="34" charset="0"/>
                          <a:ea typeface="Lato" panose="020F0502020204030203" pitchFamily="34" charset="0"/>
                          <a:cs typeface="Lato" panose="020F0502020204030203" pitchFamily="34" charset="0"/>
                        </a:rPr>
                        <a:t>20</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1658251162"/>
                  </a:ext>
                </a:extLst>
              </a:tr>
              <a:tr h="738613">
                <a:tc>
                  <a:txBody>
                    <a:bodyPr/>
                    <a:lstStyle/>
                    <a:p>
                      <a:r>
                        <a:rPr lang="en-GB" sz="2000" dirty="0" smtClean="0">
                          <a:latin typeface="League Spartan" panose="00000800000000000000" pitchFamily="50" charset="0"/>
                        </a:rPr>
                        <a:t>5. Plenary:</a:t>
                      </a:r>
                      <a:r>
                        <a:rPr lang="en-GB" sz="2000" baseline="0" dirty="0" smtClean="0">
                          <a:latin typeface="League Spartan" panose="00000800000000000000" pitchFamily="50" charset="0"/>
                        </a:rPr>
                        <a:t> reflection and signposting support</a:t>
                      </a:r>
                      <a:endParaRPr lang="en-GB" sz="2000" dirty="0">
                        <a:latin typeface="League Spartan" panose="00000800000000000000" pitchFamily="50" charset="0"/>
                      </a:endParaRPr>
                    </a:p>
                  </a:txBody>
                  <a:tcPr anchor="ctr">
                    <a:solidFill>
                      <a:schemeClr val="bg1">
                        <a:lumMod val="95000"/>
                      </a:schemeClr>
                    </a:solidFill>
                  </a:tcPr>
                </a:tc>
                <a:tc>
                  <a:txBody>
                    <a:bodyPr/>
                    <a:lstStyle/>
                    <a:p>
                      <a:r>
                        <a:rPr lang="en-GB" sz="1800" dirty="0" smtClean="0">
                          <a:latin typeface="Lato" panose="020F0502020204030203" pitchFamily="34" charset="0"/>
                          <a:ea typeface="Lato" panose="020F0502020204030203" pitchFamily="34" charset="0"/>
                          <a:cs typeface="Lato" panose="020F0502020204030203" pitchFamily="34" charset="0"/>
                        </a:rPr>
                        <a:t>Pupils</a:t>
                      </a:r>
                      <a:r>
                        <a:rPr lang="en-GB" sz="1800" baseline="0" dirty="0" smtClean="0">
                          <a:latin typeface="Lato" panose="020F0502020204030203" pitchFamily="34" charset="0"/>
                          <a:ea typeface="Lato" panose="020F0502020204030203" pitchFamily="34" charset="0"/>
                          <a:cs typeface="Lato" panose="020F0502020204030203" pitchFamily="34" charset="0"/>
                        </a:rPr>
                        <a:t> reflect on the main pints from today’s lesson.  Support and where to go for help is given.</a:t>
                      </a:r>
                      <a:endParaRPr lang="en-GB" sz="18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smtClean="0">
                          <a:latin typeface="Lato" panose="020F0502020204030203" pitchFamily="34" charset="0"/>
                          <a:ea typeface="Lato" panose="020F0502020204030203" pitchFamily="34" charset="0"/>
                          <a:cs typeface="Lato" panose="020F0502020204030203" pitchFamily="34" charset="0"/>
                        </a:rPr>
                        <a:t>5</a:t>
                      </a:r>
                    </a:p>
                    <a:p>
                      <a:pPr algn="ct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780862879"/>
                  </a:ext>
                </a:extLst>
              </a:tr>
              <a:tr h="738613">
                <a:tc>
                  <a:txBody>
                    <a:bodyPr/>
                    <a:lstStyle/>
                    <a:p>
                      <a:pPr marL="0" indent="0">
                        <a:buNone/>
                      </a:pPr>
                      <a:r>
                        <a:rPr lang="en-GB" sz="2000" baseline="0" dirty="0" smtClean="0">
                          <a:latin typeface="League Spartan" panose="00000800000000000000" pitchFamily="50" charset="0"/>
                        </a:rPr>
                        <a:t>6. Endpoint assessment</a:t>
                      </a:r>
                      <a:endParaRPr lang="en-GB" sz="2000" dirty="0">
                        <a:latin typeface="League Spartan" panose="00000800000000000000" pitchFamily="50" charset="0"/>
                      </a:endParaRPr>
                    </a:p>
                  </a:txBody>
                  <a:tcPr anchor="ctr">
                    <a:solidFill>
                      <a:schemeClr val="bg1">
                        <a:lumMod val="95000"/>
                      </a:schemeClr>
                    </a:solidFill>
                  </a:tcPr>
                </a:tc>
                <a:tc>
                  <a:txBody>
                    <a:bodyPr/>
                    <a:lstStyle/>
                    <a:p>
                      <a:r>
                        <a:rPr lang="en-GB" sz="1800" dirty="0" smtClean="0">
                          <a:latin typeface="Lato" panose="020F0502020204030203" pitchFamily="34" charset="0"/>
                          <a:ea typeface="Lato" panose="020F0502020204030203" pitchFamily="34" charset="0"/>
                          <a:cs typeface="Lato" panose="020F0502020204030203" pitchFamily="34" charset="0"/>
                        </a:rPr>
                        <a:t>Returning to the baseline assessment, pupils</a:t>
                      </a:r>
                      <a:r>
                        <a:rPr lang="en-GB" sz="1800" baseline="0" dirty="0" smtClean="0">
                          <a:latin typeface="Lato" panose="020F0502020204030203" pitchFamily="34" charset="0"/>
                          <a:ea typeface="Lato" panose="020F0502020204030203" pitchFamily="34" charset="0"/>
                          <a:cs typeface="Lato" panose="020F0502020204030203" pitchFamily="34" charset="0"/>
                        </a:rPr>
                        <a:t> annotate the draw and write sheet with new learning.</a:t>
                      </a:r>
                      <a:endParaRPr lang="en-GB" sz="18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smtClean="0">
                          <a:latin typeface="Lato" panose="020F0502020204030203" pitchFamily="34" charset="0"/>
                          <a:ea typeface="Lato" panose="020F0502020204030203" pitchFamily="34" charset="0"/>
                          <a:cs typeface="Lato" panose="020F0502020204030203" pitchFamily="34" charset="0"/>
                        </a:rPr>
                        <a:t>5</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138301491"/>
                  </a:ext>
                </a:extLst>
              </a:tr>
            </a:tbl>
          </a:graphicData>
        </a:graphic>
      </p:graphicFrame>
      <p:sp>
        <p:nvSpPr>
          <p:cNvPr id="9" name="TextBox 8"/>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2" name="Footer Placeholder 3"/>
          <p:cNvSpPr txBox="1">
            <a:spLocks/>
          </p:cNvSpPr>
          <p:nvPr/>
        </p:nvSpPr>
        <p:spPr>
          <a:xfrm>
            <a:off x="190006" y="6463587"/>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spTree>
    <p:extLst>
      <p:ext uri="{BB962C8B-B14F-4D97-AF65-F5344CB8AC3E}">
        <p14:creationId xmlns:p14="http://schemas.microsoft.com/office/powerpoint/2010/main" val="2153725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3337" y="3517819"/>
            <a:ext cx="10096499" cy="23698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b="1" dirty="0" smtClean="0">
                <a:latin typeface="League Spartan" panose="00000800000000000000" pitchFamily="50" charset="0"/>
              </a:rPr>
              <a:t>Lesson 3: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b="1" dirty="0" smtClean="0">
                <a:solidFill>
                  <a:srgbClr val="95519E"/>
                </a:solidFill>
                <a:latin typeface="League Spartan" panose="00000800000000000000" pitchFamily="50" charset="0"/>
              </a:rPr>
              <a:t>Big feelings</a:t>
            </a:r>
            <a:r>
              <a:rPr kumimoji="0" lang="en-GB" sz="6000" b="1" i="0" u="none" strike="noStrike" kern="1200" cap="none" spc="0" normalizeH="0" baseline="0" noProof="0" dirty="0" smtClean="0">
                <a:ln>
                  <a:noFill/>
                </a:ln>
                <a:solidFill>
                  <a:srgbClr val="95519E"/>
                </a:solidFill>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smtClean="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smtClean="0"/>
              <a:t>© PSHE Association 2018 </a:t>
            </a:r>
            <a:r>
              <a:rPr lang="en-GB" dirty="0" smtClean="0"/>
              <a:t>	 </a:t>
            </a:r>
            <a:endParaRPr lang="en-GB" dirty="0"/>
          </a:p>
        </p:txBody>
      </p:sp>
      <p:pic>
        <p:nvPicPr>
          <p:cNvPr id="1026" name="Picture 2" descr="Smiley, Emoticon, Anger, Angry, Anxiety, Emotion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04316" y="1034374"/>
            <a:ext cx="3974540" cy="2231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smtClean="0">
                <a:latin typeface="League Spartan" panose="00000800000000000000" pitchFamily="50" charset="0"/>
              </a:rPr>
              <a:t>Ground rules</a:t>
            </a:r>
            <a:endParaRPr lang="en-GB" sz="4400" b="1" dirty="0">
              <a:latin typeface="League Spartan" panose="00000800000000000000" pitchFamily="50" charset="0"/>
            </a:endParaRP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smtClean="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p:txBody>
      </p:sp>
      <p:sp>
        <p:nvSpPr>
          <p:cNvPr id="4" name="Footer Placeholder 3"/>
          <p:cNvSpPr>
            <a:spLocks noGrp="1"/>
          </p:cNvSpPr>
          <p:nvPr>
            <p:ph type="ftr" sz="quarter" idx="11"/>
          </p:nvPr>
        </p:nvSpPr>
        <p:spPr>
          <a:xfrm>
            <a:off x="-19051" y="6405273"/>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spTree>
    <p:extLst>
      <p:ext uri="{BB962C8B-B14F-4D97-AF65-F5344CB8AC3E}">
        <p14:creationId xmlns:p14="http://schemas.microsoft.com/office/powerpoint/2010/main" val="27572448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09" y="619692"/>
            <a:ext cx="10714182" cy="1446550"/>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Big feelings</a:t>
            </a:r>
          </a:p>
          <a:p>
            <a:r>
              <a:rPr lang="en-GB" sz="4400" b="1" dirty="0" smtClean="0">
                <a:solidFill>
                  <a:srgbClr val="95519E"/>
                </a:solidFill>
                <a:latin typeface="League Spartan" panose="00000800000000000000" pitchFamily="50" charset="0"/>
              </a:rPr>
              <a:t>What’s our starting point?</a:t>
            </a:r>
            <a:endParaRPr lang="en-GB" sz="4400" b="1" dirty="0">
              <a:solidFill>
                <a:srgbClr val="95519E"/>
              </a:solidFill>
              <a:latin typeface="League Spartan" panose="00000800000000000000" pitchFamily="50" charset="0"/>
            </a:endParaRPr>
          </a:p>
        </p:txBody>
      </p:sp>
      <p:sp>
        <p:nvSpPr>
          <p:cNvPr id="8" name="TextBox 7"/>
          <p:cNvSpPr txBox="1"/>
          <p:nvPr/>
        </p:nvSpPr>
        <p:spPr>
          <a:xfrm>
            <a:off x="738909" y="2400169"/>
            <a:ext cx="7957044" cy="3416320"/>
          </a:xfrm>
          <a:prstGeom prst="rect">
            <a:avLst/>
          </a:prstGeom>
          <a:noFill/>
        </p:spPr>
        <p:txBody>
          <a:bodyPr wrap="square" rtlCol="0">
            <a:spAutoFit/>
          </a:bodyPr>
          <a:lstStyle/>
          <a:p>
            <a:r>
              <a:rPr lang="en-US" sz="2400" dirty="0" smtClean="0">
                <a:latin typeface="Lato" panose="020B0604020202020204" charset="0"/>
                <a:ea typeface="Lato" panose="020B0604020202020204" charset="0"/>
                <a:cs typeface="Lato" panose="020B0604020202020204" charset="0"/>
              </a:rPr>
              <a:t>Maz is having a big feeling.</a:t>
            </a:r>
          </a:p>
          <a:p>
            <a:r>
              <a:rPr lang="en-US" sz="2400" dirty="0" smtClean="0">
                <a:latin typeface="Lato" panose="020B0604020202020204" charset="0"/>
                <a:ea typeface="Lato" panose="020B0604020202020204" charset="0"/>
                <a:cs typeface="Lato" panose="020B0604020202020204" charset="0"/>
              </a:rPr>
              <a:t>Maz’s body is tense and shaking, and Maz’s fists are tightly clenched.</a:t>
            </a:r>
          </a:p>
          <a:p>
            <a:endParaRPr lang="en-US" sz="2400" b="1" dirty="0" smtClean="0">
              <a:latin typeface="Lato" panose="020B0604020202020204" charset="0"/>
              <a:ea typeface="Lato" panose="020B0604020202020204" charset="0"/>
              <a:cs typeface="Lato" panose="020B0604020202020204" charset="0"/>
            </a:endParaRPr>
          </a:p>
          <a:p>
            <a:r>
              <a:rPr lang="en-US" sz="2400" dirty="0">
                <a:latin typeface="Lato" panose="020B0604020202020204" charset="0"/>
                <a:ea typeface="Lato" panose="020B0604020202020204" charset="0"/>
                <a:cs typeface="Lato" panose="020B0604020202020204" charset="0"/>
              </a:rPr>
              <a:t>I</a:t>
            </a:r>
            <a:r>
              <a:rPr lang="en-US" sz="2400" dirty="0" smtClean="0">
                <a:latin typeface="Lato" panose="020B0604020202020204" charset="0"/>
                <a:ea typeface="Lato" panose="020B0604020202020204" charset="0"/>
                <a:cs typeface="Lato" panose="020B0604020202020204" charset="0"/>
              </a:rPr>
              <a:t>n the speech bubble, </a:t>
            </a:r>
            <a:r>
              <a:rPr lang="en-US" sz="2400" b="1" dirty="0" smtClean="0">
                <a:latin typeface="Lato" panose="020B0604020202020204" charset="0"/>
                <a:ea typeface="Lato" panose="020B0604020202020204" charset="0"/>
                <a:cs typeface="Lato" panose="020B0604020202020204" charset="0"/>
              </a:rPr>
              <a:t>write or draw what Maz might say to someone to tell them how he is feeling.</a:t>
            </a:r>
          </a:p>
          <a:p>
            <a:endParaRPr lang="en-US" sz="2400" b="1" dirty="0">
              <a:latin typeface="Lato" panose="020B0604020202020204" charset="0"/>
              <a:ea typeface="Lato" panose="020B0604020202020204" charset="0"/>
              <a:cs typeface="Lato" panose="020B0604020202020204" charset="0"/>
            </a:endParaRPr>
          </a:p>
          <a:p>
            <a:r>
              <a:rPr lang="en-US" sz="2400" dirty="0" smtClean="0">
                <a:latin typeface="Lato" panose="020B0604020202020204" charset="0"/>
                <a:ea typeface="Lato" panose="020B0604020202020204" charset="0"/>
                <a:cs typeface="Lato" panose="020B0604020202020204" charset="0"/>
              </a:rPr>
              <a:t>In the box</a:t>
            </a:r>
            <a:r>
              <a:rPr lang="en-US" sz="2400" b="1" dirty="0" smtClean="0">
                <a:latin typeface="Lato" panose="020B0604020202020204" charset="0"/>
                <a:ea typeface="Lato" panose="020B0604020202020204" charset="0"/>
                <a:cs typeface="Lato" panose="020B0604020202020204" charset="0"/>
              </a:rPr>
              <a:t>, write or draw two things that Maz can do that might help with the big feeling.</a:t>
            </a:r>
            <a:endParaRPr lang="en-US" sz="2400" b="1" dirty="0">
              <a:latin typeface="Lato" panose="020B0604020202020204" charset="0"/>
              <a:ea typeface="Lato" panose="020B0604020202020204" charset="0"/>
              <a:cs typeface="Lato" panose="020B0604020202020204" charset="0"/>
            </a:endParaRPr>
          </a:p>
        </p:txBody>
      </p:sp>
      <p:sp>
        <p:nvSpPr>
          <p:cNvPr id="5" name="Footer Placeholder 4"/>
          <p:cNvSpPr>
            <a:spLocks noGrp="1"/>
          </p:cNvSpPr>
          <p:nvPr>
            <p:ph type="ftr" sz="quarter" idx="11"/>
          </p:nvPr>
        </p:nvSpPr>
        <p:spPr>
          <a:xfrm>
            <a:off x="0" y="6415306"/>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pic>
        <p:nvPicPr>
          <p:cNvPr id="4" name="Picture 3"/>
          <p:cNvPicPr>
            <a:picLocks noChangeAspect="1"/>
          </p:cNvPicPr>
          <p:nvPr/>
        </p:nvPicPr>
        <p:blipFill rotWithShape="1">
          <a:blip r:embed="rId3"/>
          <a:srcRect l="29459" t="-1" b="60455"/>
          <a:stretch/>
        </p:blipFill>
        <p:spPr>
          <a:xfrm>
            <a:off x="9770533" y="2443104"/>
            <a:ext cx="1803513" cy="1429649"/>
          </a:xfrm>
          <a:prstGeom prst="rect">
            <a:avLst/>
          </a:prstGeom>
        </p:spPr>
      </p:pic>
      <p:sp>
        <p:nvSpPr>
          <p:cNvPr id="6" name="Rounded Rectangle 5"/>
          <p:cNvSpPr/>
          <p:nvPr/>
        </p:nvSpPr>
        <p:spPr>
          <a:xfrm>
            <a:off x="9025467" y="3793067"/>
            <a:ext cx="745066" cy="474133"/>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8972912" y="1806814"/>
            <a:ext cx="3219088" cy="646331"/>
          </a:xfrm>
          <a:prstGeom prst="rect">
            <a:avLst/>
          </a:prstGeom>
          <a:noFill/>
        </p:spPr>
        <p:txBody>
          <a:bodyPr wrap="square" rtlCol="0">
            <a:spAutoFit/>
          </a:bodyPr>
          <a:lstStyle/>
          <a:p>
            <a:r>
              <a:rPr lang="en-GB" sz="3600" b="1" dirty="0">
                <a:latin typeface="Lato" panose="020B0604020202020204" charset="0"/>
                <a:ea typeface="Lato" panose="020B0604020202020204" charset="0"/>
                <a:cs typeface="Lato" panose="020B0604020202020204" charset="0"/>
              </a:rPr>
              <a:t>c</a:t>
            </a:r>
            <a:r>
              <a:rPr lang="en-GB" sz="3600" b="1" dirty="0" smtClean="0">
                <a:latin typeface="Lato" panose="020B0604020202020204" charset="0"/>
                <a:ea typeface="Lato" panose="020B0604020202020204" charset="0"/>
                <a:cs typeface="Lato" panose="020B0604020202020204" charset="0"/>
              </a:rPr>
              <a:t>lenched fists</a:t>
            </a:r>
            <a:endParaRPr lang="en-GB" sz="3600" b="1" dirty="0">
              <a:latin typeface="Lato" panose="020B0604020202020204" charset="0"/>
              <a:ea typeface="Lato" panose="020B0604020202020204" charset="0"/>
              <a:cs typeface="Lato" panose="020B0604020202020204" charset="0"/>
            </a:endParaRPr>
          </a:p>
        </p:txBody>
      </p:sp>
      <p:sp>
        <p:nvSpPr>
          <p:cNvPr id="9" name="TextBox 8"/>
          <p:cNvSpPr txBox="1"/>
          <p:nvPr/>
        </p:nvSpPr>
        <p:spPr>
          <a:xfrm>
            <a:off x="9094408" y="3874377"/>
            <a:ext cx="3155764" cy="646331"/>
          </a:xfrm>
          <a:prstGeom prst="rect">
            <a:avLst/>
          </a:prstGeom>
          <a:noFill/>
        </p:spPr>
        <p:txBody>
          <a:bodyPr wrap="square" rtlCol="0">
            <a:spAutoFit/>
          </a:bodyPr>
          <a:lstStyle/>
          <a:p>
            <a:r>
              <a:rPr lang="en-GB" sz="3600" b="1" dirty="0">
                <a:latin typeface="Lato" panose="020B0604020202020204" charset="0"/>
                <a:ea typeface="Lato" panose="020B0604020202020204" charset="0"/>
                <a:cs typeface="Lato" panose="020B0604020202020204" charset="0"/>
              </a:rPr>
              <a:t>b</a:t>
            </a:r>
            <a:r>
              <a:rPr lang="en-GB" sz="3600" b="1" dirty="0" smtClean="0">
                <a:latin typeface="Lato" panose="020B0604020202020204" charset="0"/>
                <a:ea typeface="Lato" panose="020B0604020202020204" charset="0"/>
                <a:cs typeface="Lato" panose="020B0604020202020204" charset="0"/>
              </a:rPr>
              <a:t>ody shaking</a:t>
            </a:r>
            <a:endParaRPr lang="en-GB" sz="3600" b="1" dirty="0">
              <a:latin typeface="Lato" panose="020B0604020202020204" charset="0"/>
              <a:ea typeface="Lato" panose="020B0604020202020204" charset="0"/>
              <a:cs typeface="Lato" panose="020B0604020202020204" charset="0"/>
            </a:endParaRPr>
          </a:p>
        </p:txBody>
      </p:sp>
      <p:sp>
        <p:nvSpPr>
          <p:cNvPr id="11" name="TextBox 10"/>
          <p:cNvSpPr txBox="1"/>
          <p:nvPr/>
        </p:nvSpPr>
        <p:spPr>
          <a:xfrm>
            <a:off x="8320044" y="2754112"/>
            <a:ext cx="1305735" cy="646331"/>
          </a:xfrm>
          <a:prstGeom prst="rect">
            <a:avLst/>
          </a:prstGeom>
          <a:noFill/>
        </p:spPr>
        <p:txBody>
          <a:bodyPr wrap="square" rtlCol="0">
            <a:spAutoFit/>
          </a:bodyPr>
          <a:lstStyle/>
          <a:p>
            <a:r>
              <a:rPr lang="en-GB" sz="3600" b="1" dirty="0" smtClean="0">
                <a:latin typeface="Lato" panose="020B0604020202020204" charset="0"/>
                <a:ea typeface="Lato" panose="020B0604020202020204" charset="0"/>
                <a:cs typeface="Lato" panose="020B0604020202020204" charset="0"/>
              </a:rPr>
              <a:t>tense</a:t>
            </a:r>
            <a:endParaRPr lang="en-GB" sz="3600" b="1" dirty="0">
              <a:latin typeface="Lato" panose="020B0604020202020204" charset="0"/>
              <a:ea typeface="Lato" panose="020B0604020202020204" charset="0"/>
              <a:cs typeface="Lato" panose="020B0604020202020204" charset="0"/>
            </a:endParaRPr>
          </a:p>
        </p:txBody>
      </p:sp>
      <p:pic>
        <p:nvPicPr>
          <p:cNvPr id="2050" name="Picture 2" descr="Green, Flag, Pennon, Waving, Pennant, Banne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10309412" y="265895"/>
            <a:ext cx="1513134" cy="12518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66368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48349" y="2583058"/>
            <a:ext cx="11295415" cy="3554819"/>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smtClean="0">
              <a:latin typeface="Gill Sans MT" panose="020B0502020104020203" pitchFamily="34" charset="0"/>
            </a:endParaRPr>
          </a:p>
          <a:p>
            <a:pPr marL="914400" lvl="1" indent="-457200">
              <a:lnSpc>
                <a:spcPct val="200000"/>
              </a:lnSpc>
              <a:buSzPct val="202000"/>
              <a:buBlip>
                <a:blip r:embed="rId3"/>
              </a:buBlip>
            </a:pPr>
            <a:r>
              <a:rPr lang="en-GB" sz="2400" dirty="0" smtClean="0">
                <a:latin typeface="Lato" panose="020F0502020204030203" pitchFamily="34" charset="0"/>
                <a:ea typeface="Lato" panose="020F0502020204030203" pitchFamily="34" charset="0"/>
                <a:cs typeface="Lato" panose="020F0502020204030203" pitchFamily="34" charset="0"/>
              </a:rPr>
              <a:t>recognise that feelings can intensify and get stronger</a:t>
            </a:r>
          </a:p>
          <a:p>
            <a:pPr marL="914400" lvl="1" indent="-457200">
              <a:lnSpc>
                <a:spcPct val="200000"/>
              </a:lnSpc>
              <a:buSzPct val="202000"/>
              <a:buBlip>
                <a:blip r:embed="rId3"/>
              </a:buBlip>
            </a:pPr>
            <a:r>
              <a:rPr lang="en-GB" sz="2400" dirty="0" smtClean="0">
                <a:latin typeface="Lato" panose="020F0502020204030203" pitchFamily="34" charset="0"/>
                <a:ea typeface="Lato" panose="020F0502020204030203" pitchFamily="34" charset="0"/>
                <a:cs typeface="Lato" panose="020F0502020204030203" pitchFamily="34" charset="0"/>
              </a:rPr>
              <a:t>describe how big feelings can affect someone’s behaviour</a:t>
            </a: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i</a:t>
            </a:r>
            <a:r>
              <a:rPr lang="en-GB" sz="2400" dirty="0" smtClean="0">
                <a:latin typeface="Lato" panose="020F0502020204030203" pitchFamily="34" charset="0"/>
                <a:ea typeface="Lato" panose="020F0502020204030203" pitchFamily="34" charset="0"/>
                <a:cs typeface="Lato" panose="020F0502020204030203" pitchFamily="34" charset="0"/>
              </a:rPr>
              <a:t>dentify what can help someone to feel better when they have a big feeling</a:t>
            </a:r>
          </a:p>
          <a:p>
            <a:pPr marL="914400" lvl="1" indent="-457200">
              <a:lnSpc>
                <a:spcPct val="200000"/>
              </a:lnSpc>
              <a:buSzPct val="202000"/>
              <a:buBlip>
                <a:blip r:embed="rId3"/>
              </a:buBlip>
            </a:pPr>
            <a:r>
              <a:rPr lang="en-GB" sz="2400" dirty="0" smtClean="0">
                <a:latin typeface="Lato" panose="020F0502020204030203" pitchFamily="34" charset="0"/>
                <a:ea typeface="Lato" panose="020F0502020204030203" pitchFamily="34" charset="0"/>
                <a:cs typeface="Lato" panose="020F0502020204030203" pitchFamily="34" charset="0"/>
              </a:rPr>
              <a:t>know how to ask for help with feelings</a:t>
            </a:r>
            <a:endParaRPr lang="en-GB" sz="2400" dirty="0">
              <a:latin typeface="Lato" panose="020F0502020204030203" pitchFamily="34" charset="0"/>
              <a:ea typeface="Lato" panose="020F0502020204030203" pitchFamily="34" charset="0"/>
              <a:cs typeface="Lato" panose="020F0502020204030203" pitchFamily="34" charset="0"/>
            </a:endParaRPr>
          </a:p>
        </p:txBody>
      </p:sp>
      <p:sp>
        <p:nvSpPr>
          <p:cNvPr id="3" name="Footer Placeholder 2"/>
          <p:cNvSpPr>
            <a:spLocks noGrp="1"/>
          </p:cNvSpPr>
          <p:nvPr>
            <p:ph type="ftr" sz="quarter" idx="11"/>
          </p:nvPr>
        </p:nvSpPr>
        <p:spPr>
          <a:xfrm>
            <a:off x="0" y="6320257"/>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13</a:t>
            </a:fld>
            <a:endParaRPr lang="en-GB" dirty="0"/>
          </a:p>
        </p:txBody>
      </p:sp>
      <p:sp>
        <p:nvSpPr>
          <p:cNvPr id="10" name="TextBox 9"/>
          <p:cNvSpPr txBox="1"/>
          <p:nvPr/>
        </p:nvSpPr>
        <p:spPr>
          <a:xfrm>
            <a:off x="448349" y="632662"/>
            <a:ext cx="9585369" cy="1077218"/>
          </a:xfrm>
          <a:prstGeom prst="rect">
            <a:avLst/>
          </a:prstGeom>
          <a:solidFill>
            <a:schemeClr val="bg1"/>
          </a:solidFill>
        </p:spPr>
        <p:txBody>
          <a:bodyPr wrap="square" rtlCol="0">
            <a:spAutoFit/>
          </a:bodyPr>
          <a:lstStyle/>
          <a:p>
            <a:pPr lvl="3"/>
            <a:r>
              <a:rPr lang="en-GB" sz="3200" b="1" dirty="0" smtClean="0">
                <a:latin typeface="League Spartan" panose="00000800000000000000" pitchFamily="50" charset="0"/>
              </a:rPr>
              <a:t>We are learning about big feelings and how to manage them.</a:t>
            </a:r>
            <a:endParaRPr lang="en-GB" sz="900" b="1" dirty="0" smtClean="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5678" y="533106"/>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618527" y="2063665"/>
            <a:ext cx="877333" cy="1001704"/>
          </a:xfrm>
          <a:prstGeom prst="rect">
            <a:avLst/>
          </a:prstGeom>
        </p:spPr>
      </p:pic>
    </p:spTree>
    <p:extLst>
      <p:ext uri="{BB962C8B-B14F-4D97-AF65-F5344CB8AC3E}">
        <p14:creationId xmlns:p14="http://schemas.microsoft.com/office/powerpoint/2010/main" val="15594884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6201" y="382612"/>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Big and little feelings</a:t>
            </a:r>
            <a:endParaRPr lang="en-GB" sz="4400" b="1" dirty="0">
              <a:solidFill>
                <a:srgbClr val="95519E"/>
              </a:solidFill>
              <a:latin typeface="League Spartan" panose="00000800000000000000" pitchFamily="50" charset="0"/>
            </a:endParaRPr>
          </a:p>
        </p:txBody>
      </p:sp>
      <p:sp>
        <p:nvSpPr>
          <p:cNvPr id="19" name="Footer Placeholder 18"/>
          <p:cNvSpPr>
            <a:spLocks noGrp="1"/>
          </p:cNvSpPr>
          <p:nvPr>
            <p:ph type="ftr" sz="quarter" idx="11"/>
          </p:nvPr>
        </p:nvSpPr>
        <p:spPr>
          <a:xfrm>
            <a:off x="0" y="6355382"/>
            <a:ext cx="12192000" cy="365125"/>
          </a:xfrm>
        </p:spPr>
        <p:txBody>
          <a:bodyPr/>
          <a:lstStyle/>
          <a:p>
            <a:r>
              <a:rPr lang="en-GB" sz="1050" dirty="0" smtClean="0"/>
              <a:t>© PSHE Association 2018 </a:t>
            </a:r>
            <a:r>
              <a:rPr lang="en-GB" dirty="0" smtClean="0"/>
              <a:t>	 </a:t>
            </a:r>
            <a:endParaRPr lang="en-GB" dirty="0"/>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14</a:t>
            </a:fld>
            <a:endParaRPr lang="en-GB" dirty="0"/>
          </a:p>
        </p:txBody>
      </p:sp>
      <p:pic>
        <p:nvPicPr>
          <p:cNvPr id="1026" name="Picture 2" descr="Emoji, Emoticon, Anger, Angry, Expression, Mood, Fac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70541" y="5254489"/>
            <a:ext cx="1796793" cy="134572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3041123" y="4926587"/>
            <a:ext cx="2107690" cy="1611357"/>
          </a:xfrm>
          <a:prstGeom prst="rect">
            <a:avLst/>
          </a:prstGeom>
        </p:spPr>
      </p:pic>
      <p:pic>
        <p:nvPicPr>
          <p:cNvPr id="4" name="Picture 3"/>
          <p:cNvPicPr>
            <a:picLocks noChangeAspect="1"/>
          </p:cNvPicPr>
          <p:nvPr/>
        </p:nvPicPr>
        <p:blipFill>
          <a:blip r:embed="rId5"/>
          <a:stretch>
            <a:fillRect/>
          </a:stretch>
        </p:blipFill>
        <p:spPr>
          <a:xfrm>
            <a:off x="4182071" y="4575260"/>
            <a:ext cx="2800237" cy="2150907"/>
          </a:xfrm>
          <a:prstGeom prst="rect">
            <a:avLst/>
          </a:prstGeom>
        </p:spPr>
      </p:pic>
      <p:pic>
        <p:nvPicPr>
          <p:cNvPr id="5" name="Picture 4"/>
          <p:cNvPicPr>
            <a:picLocks noChangeAspect="1"/>
          </p:cNvPicPr>
          <p:nvPr/>
        </p:nvPicPr>
        <p:blipFill>
          <a:blip r:embed="rId6"/>
          <a:stretch>
            <a:fillRect/>
          </a:stretch>
        </p:blipFill>
        <p:spPr>
          <a:xfrm>
            <a:off x="5572269" y="4039976"/>
            <a:ext cx="3771249" cy="2900329"/>
          </a:xfrm>
          <a:prstGeom prst="rect">
            <a:avLst/>
          </a:prstGeom>
        </p:spPr>
      </p:pic>
      <p:pic>
        <p:nvPicPr>
          <p:cNvPr id="7" name="Picture 6"/>
          <p:cNvPicPr>
            <a:picLocks noChangeAspect="1"/>
          </p:cNvPicPr>
          <p:nvPr/>
        </p:nvPicPr>
        <p:blipFill>
          <a:blip r:embed="rId7"/>
          <a:stretch>
            <a:fillRect/>
          </a:stretch>
        </p:blipFill>
        <p:spPr>
          <a:xfrm>
            <a:off x="7326680" y="3317254"/>
            <a:ext cx="4959262" cy="3811730"/>
          </a:xfrm>
          <a:prstGeom prst="rect">
            <a:avLst/>
          </a:prstGeom>
        </p:spPr>
      </p:pic>
      <p:sp>
        <p:nvSpPr>
          <p:cNvPr id="9" name="TextBox 8"/>
          <p:cNvSpPr txBox="1"/>
          <p:nvPr/>
        </p:nvSpPr>
        <p:spPr>
          <a:xfrm>
            <a:off x="505000" y="1412291"/>
            <a:ext cx="11035180" cy="2677656"/>
          </a:xfrm>
          <a:prstGeom prst="rect">
            <a:avLst/>
          </a:prstGeom>
          <a:noFill/>
        </p:spPr>
        <p:txBody>
          <a:bodyPr wrap="square" rtlCol="0">
            <a:spAutoFit/>
          </a:bodyPr>
          <a:lstStyle/>
          <a:p>
            <a:r>
              <a:rPr lang="en-GB" sz="2800" dirty="0" smtClean="0">
                <a:latin typeface="Lato" panose="020B0604020202020204" charset="0"/>
                <a:ea typeface="Lato" panose="020B0604020202020204" charset="0"/>
                <a:cs typeface="Lato" panose="020B0604020202020204" charset="0"/>
              </a:rPr>
              <a:t>Big feelings don’t always start off as big feelings.</a:t>
            </a:r>
          </a:p>
          <a:p>
            <a:r>
              <a:rPr lang="en-GB" sz="2800" dirty="0" smtClean="0">
                <a:latin typeface="Lato" panose="020B0604020202020204" charset="0"/>
                <a:ea typeface="Lato" panose="020B0604020202020204" charset="0"/>
                <a:cs typeface="Lato" panose="020B0604020202020204" charset="0"/>
              </a:rPr>
              <a:t>They can start as little feelings.</a:t>
            </a:r>
          </a:p>
          <a:p>
            <a:endParaRPr lang="en-GB" sz="2800" dirty="0">
              <a:latin typeface="Lato" panose="020B0604020202020204" charset="0"/>
              <a:ea typeface="Lato" panose="020B0604020202020204" charset="0"/>
              <a:cs typeface="Lato" panose="020B0604020202020204" charset="0"/>
            </a:endParaRPr>
          </a:p>
          <a:p>
            <a:r>
              <a:rPr lang="en-GB" sz="2800" dirty="0" smtClean="0">
                <a:latin typeface="Lato" panose="020B0604020202020204" charset="0"/>
                <a:ea typeface="Lato" panose="020B0604020202020204" charset="0"/>
                <a:cs typeface="Lato" panose="020B0604020202020204" charset="0"/>
              </a:rPr>
              <a:t>If they don’t go away they can grow and grow until they become big feelings.</a:t>
            </a:r>
          </a:p>
          <a:p>
            <a:r>
              <a:rPr lang="en-GB" sz="2800" dirty="0" smtClean="0">
                <a:latin typeface="Lato" panose="020B0604020202020204" charset="0"/>
                <a:ea typeface="Lato" panose="020B0604020202020204" charset="0"/>
                <a:cs typeface="Lato" panose="020B0604020202020204" charset="0"/>
              </a:rPr>
              <a:t>Sometimes big feelings happen very suddenly.</a:t>
            </a:r>
            <a:endParaRPr lang="en-GB" sz="2800" dirty="0">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247353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02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5"/>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6201" y="382612"/>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Big and little feelings</a:t>
            </a:r>
            <a:endParaRPr lang="en-GB" sz="4400" b="1" dirty="0">
              <a:solidFill>
                <a:srgbClr val="95519E"/>
              </a:solidFill>
              <a:latin typeface="League Spartan" panose="00000800000000000000" pitchFamily="50" charset="0"/>
            </a:endParaRPr>
          </a:p>
        </p:txBody>
      </p:sp>
      <p:sp>
        <p:nvSpPr>
          <p:cNvPr id="19" name="Footer Placeholder 18"/>
          <p:cNvSpPr>
            <a:spLocks noGrp="1"/>
          </p:cNvSpPr>
          <p:nvPr>
            <p:ph type="ftr" sz="quarter" idx="11"/>
          </p:nvPr>
        </p:nvSpPr>
        <p:spPr>
          <a:xfrm>
            <a:off x="0" y="6355382"/>
            <a:ext cx="12192000" cy="365125"/>
          </a:xfrm>
        </p:spPr>
        <p:txBody>
          <a:bodyPr/>
          <a:lstStyle/>
          <a:p>
            <a:r>
              <a:rPr lang="en-GB" sz="1050" dirty="0" smtClean="0"/>
              <a:t>© PSHE Association 2018 </a:t>
            </a:r>
            <a:r>
              <a:rPr lang="en-GB" dirty="0" smtClean="0"/>
              <a:t>	 </a:t>
            </a:r>
            <a:endParaRPr lang="en-GB" dirty="0"/>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15</a:t>
            </a:fld>
            <a:endParaRPr lang="en-GB" dirty="0"/>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60697">
            <a:off x="10693325" y="126943"/>
            <a:ext cx="423304" cy="994688"/>
          </a:xfrm>
          <a:prstGeom prst="rect">
            <a:avLst/>
          </a:prstGeom>
        </p:spPr>
      </p:pic>
      <p:pic>
        <p:nvPicPr>
          <p:cNvPr id="22" name="Picture 21"/>
          <p:cNvPicPr>
            <a:picLocks noChangeAspect="1"/>
          </p:cNvPicPr>
          <p:nvPr/>
        </p:nvPicPr>
        <p:blipFill rotWithShape="1">
          <a:blip r:embed="rId4" cstate="print">
            <a:duotone>
              <a:prstClr val="black"/>
              <a:srgbClr val="95519E">
                <a:tint val="45000"/>
                <a:satMod val="400000"/>
              </a:srgbClr>
            </a:duotone>
            <a:extLst>
              <a:ext uri="{28A0092B-C50C-407E-A947-70E740481C1C}">
                <a14:useLocalDpi xmlns:a14="http://schemas.microsoft.com/office/drawing/2010/main" val="0"/>
              </a:ext>
            </a:extLst>
          </a:blip>
          <a:srcRect l="59958" b="29919"/>
          <a:stretch/>
        </p:blipFill>
        <p:spPr>
          <a:xfrm>
            <a:off x="11233252" y="382612"/>
            <a:ext cx="687005" cy="756511"/>
          </a:xfrm>
          <a:prstGeom prst="rect">
            <a:avLst/>
          </a:prstGeom>
        </p:spPr>
      </p:pic>
      <p:pic>
        <p:nvPicPr>
          <p:cNvPr id="1026" name="Picture 2" descr="Emoji, Emoticon, Anger, Angry, Expression, Mood, Fac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35200" y="5031667"/>
            <a:ext cx="1796793" cy="134572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6"/>
          <a:stretch>
            <a:fillRect/>
          </a:stretch>
        </p:blipFill>
        <p:spPr>
          <a:xfrm>
            <a:off x="3468031" y="4864279"/>
            <a:ext cx="2107690" cy="1611357"/>
          </a:xfrm>
          <a:prstGeom prst="rect">
            <a:avLst/>
          </a:prstGeom>
        </p:spPr>
      </p:pic>
      <p:pic>
        <p:nvPicPr>
          <p:cNvPr id="4" name="Picture 3"/>
          <p:cNvPicPr>
            <a:picLocks noChangeAspect="1"/>
          </p:cNvPicPr>
          <p:nvPr/>
        </p:nvPicPr>
        <p:blipFill>
          <a:blip r:embed="rId7"/>
          <a:stretch>
            <a:fillRect/>
          </a:stretch>
        </p:blipFill>
        <p:spPr>
          <a:xfrm>
            <a:off x="4554724" y="4387037"/>
            <a:ext cx="2800237" cy="2150907"/>
          </a:xfrm>
          <a:prstGeom prst="rect">
            <a:avLst/>
          </a:prstGeom>
        </p:spPr>
      </p:pic>
      <p:pic>
        <p:nvPicPr>
          <p:cNvPr id="5" name="Picture 4"/>
          <p:cNvPicPr>
            <a:picLocks noChangeAspect="1"/>
          </p:cNvPicPr>
          <p:nvPr/>
        </p:nvPicPr>
        <p:blipFill>
          <a:blip r:embed="rId8"/>
          <a:stretch>
            <a:fillRect/>
          </a:stretch>
        </p:blipFill>
        <p:spPr>
          <a:xfrm>
            <a:off x="5894019" y="3820178"/>
            <a:ext cx="3771249" cy="2900329"/>
          </a:xfrm>
          <a:prstGeom prst="rect">
            <a:avLst/>
          </a:prstGeom>
        </p:spPr>
      </p:pic>
      <p:pic>
        <p:nvPicPr>
          <p:cNvPr id="7" name="Picture 6"/>
          <p:cNvPicPr>
            <a:picLocks noChangeAspect="1"/>
          </p:cNvPicPr>
          <p:nvPr/>
        </p:nvPicPr>
        <p:blipFill>
          <a:blip r:embed="rId9"/>
          <a:stretch>
            <a:fillRect/>
          </a:stretch>
        </p:blipFill>
        <p:spPr>
          <a:xfrm>
            <a:off x="7673259" y="3364477"/>
            <a:ext cx="4959262" cy="3811730"/>
          </a:xfrm>
          <a:prstGeom prst="rect">
            <a:avLst/>
          </a:prstGeom>
        </p:spPr>
      </p:pic>
      <p:sp>
        <p:nvSpPr>
          <p:cNvPr id="9" name="TextBox 8"/>
          <p:cNvSpPr txBox="1"/>
          <p:nvPr/>
        </p:nvSpPr>
        <p:spPr>
          <a:xfrm>
            <a:off x="360356" y="1608460"/>
            <a:ext cx="11035180" cy="2677656"/>
          </a:xfrm>
          <a:prstGeom prst="rect">
            <a:avLst/>
          </a:prstGeom>
          <a:noFill/>
        </p:spPr>
        <p:txBody>
          <a:bodyPr wrap="square" rtlCol="0">
            <a:spAutoFit/>
          </a:bodyPr>
          <a:lstStyle/>
          <a:p>
            <a:r>
              <a:rPr lang="en-GB" sz="2800" dirty="0" smtClean="0">
                <a:latin typeface="Lato" panose="020B0604020202020204" charset="0"/>
                <a:ea typeface="Lato" panose="020B0604020202020204" charset="0"/>
                <a:cs typeface="Lato" panose="020B0604020202020204" charset="0"/>
              </a:rPr>
              <a:t>In groups sort your word cards into ‘big’ or ‘little’ feelings.</a:t>
            </a:r>
          </a:p>
          <a:p>
            <a:endParaRPr lang="en-GB" sz="2800" dirty="0">
              <a:latin typeface="Lato" panose="020B0604020202020204" charset="0"/>
              <a:ea typeface="Lato" panose="020B0604020202020204" charset="0"/>
              <a:cs typeface="Lato" panose="020B0604020202020204" charset="0"/>
            </a:endParaRPr>
          </a:p>
          <a:p>
            <a:r>
              <a:rPr lang="en-GB" sz="2800" dirty="0" smtClean="0">
                <a:latin typeface="Lato" panose="020B0604020202020204" charset="0"/>
                <a:ea typeface="Lato" panose="020B0604020202020204" charset="0"/>
                <a:cs typeface="Lato" panose="020B0604020202020204" charset="0"/>
              </a:rPr>
              <a:t>Has every groups sorted the same?</a:t>
            </a:r>
          </a:p>
          <a:p>
            <a:endParaRPr lang="en-GB" sz="2800" dirty="0">
              <a:latin typeface="Lato" panose="020B0604020202020204" charset="0"/>
              <a:ea typeface="Lato" panose="020B0604020202020204" charset="0"/>
              <a:cs typeface="Lato" panose="020B0604020202020204" charset="0"/>
            </a:endParaRPr>
          </a:p>
          <a:p>
            <a:r>
              <a:rPr lang="en-GB" sz="2800" dirty="0" smtClean="0">
                <a:latin typeface="Lato" panose="020B0604020202020204" charset="0"/>
                <a:ea typeface="Lato" panose="020B0604020202020204" charset="0"/>
                <a:cs typeface="Lato" panose="020B0604020202020204" charset="0"/>
              </a:rPr>
              <a:t>Were there any feelings that you were unsure of if they were big or little?</a:t>
            </a:r>
            <a:endParaRPr lang="en-GB" sz="2800" dirty="0">
              <a:latin typeface="Lato" panose="020B0604020202020204" charset="0"/>
              <a:ea typeface="Lato" panose="020B0604020202020204" charset="0"/>
              <a:cs typeface="Lato" panose="020B0604020202020204" charset="0"/>
            </a:endParaRPr>
          </a:p>
        </p:txBody>
      </p:sp>
      <p:pic>
        <p:nvPicPr>
          <p:cNvPr id="6" name="Picture 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37272" y="4332163"/>
            <a:ext cx="1677866" cy="237341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40868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6201" y="382612"/>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Big feelings and behaviour</a:t>
            </a:r>
            <a:endParaRPr lang="en-GB" sz="4400" b="1" dirty="0">
              <a:solidFill>
                <a:srgbClr val="95519E"/>
              </a:solidFill>
              <a:latin typeface="League Spartan" panose="00000800000000000000" pitchFamily="50" charset="0"/>
            </a:endParaRPr>
          </a:p>
        </p:txBody>
      </p:sp>
      <p:sp>
        <p:nvSpPr>
          <p:cNvPr id="19" name="Footer Placeholder 18"/>
          <p:cNvSpPr>
            <a:spLocks noGrp="1"/>
          </p:cNvSpPr>
          <p:nvPr>
            <p:ph type="ftr" sz="quarter" idx="11"/>
          </p:nvPr>
        </p:nvSpPr>
        <p:spPr>
          <a:xfrm>
            <a:off x="0" y="6355382"/>
            <a:ext cx="12192000" cy="365125"/>
          </a:xfrm>
        </p:spPr>
        <p:txBody>
          <a:bodyPr/>
          <a:lstStyle/>
          <a:p>
            <a:r>
              <a:rPr lang="en-GB" sz="1050" dirty="0" smtClean="0"/>
              <a:t>© PSHE Association 2018 </a:t>
            </a:r>
            <a:r>
              <a:rPr lang="en-GB" dirty="0" smtClean="0"/>
              <a:t>	 </a:t>
            </a:r>
            <a:endParaRPr lang="en-GB" dirty="0"/>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16</a:t>
            </a:fld>
            <a:endParaRPr lang="en-GB" dirty="0"/>
          </a:p>
        </p:txBody>
      </p:sp>
      <p:sp>
        <p:nvSpPr>
          <p:cNvPr id="8" name="TextBox 7"/>
          <p:cNvSpPr txBox="1"/>
          <p:nvPr/>
        </p:nvSpPr>
        <p:spPr>
          <a:xfrm>
            <a:off x="602134" y="1644297"/>
            <a:ext cx="9366421" cy="5262979"/>
          </a:xfrm>
          <a:prstGeom prst="rect">
            <a:avLst/>
          </a:prstGeom>
          <a:noFill/>
        </p:spPr>
        <p:txBody>
          <a:bodyPr wrap="square" rtlCol="0">
            <a:spAutoFit/>
          </a:bodyPr>
          <a:lstStyle/>
          <a:p>
            <a:r>
              <a:rPr lang="en-GB" sz="2400" dirty="0" smtClean="0">
                <a:latin typeface="Lato" panose="020B0604020202020204" charset="0"/>
                <a:ea typeface="Lato" panose="020B0604020202020204" charset="0"/>
                <a:cs typeface="Lato" panose="020B0604020202020204" charset="0"/>
              </a:rPr>
              <a:t>Listen to the story about Maz.</a:t>
            </a:r>
          </a:p>
          <a:p>
            <a:endParaRPr lang="en-GB" sz="2400" dirty="0">
              <a:latin typeface="Lato" panose="020B0604020202020204" charset="0"/>
              <a:ea typeface="Lato" panose="020B0604020202020204" charset="0"/>
              <a:cs typeface="Lato" panose="020B0604020202020204" charset="0"/>
            </a:endParaRPr>
          </a:p>
          <a:p>
            <a:r>
              <a:rPr lang="en-GB" sz="2400" dirty="0" smtClean="0">
                <a:latin typeface="Lato" panose="020B0604020202020204" charset="0"/>
                <a:ea typeface="Lato" panose="020B0604020202020204" charset="0"/>
                <a:cs typeface="Lato" panose="020B0604020202020204" charset="0"/>
              </a:rPr>
              <a:t>Can you suggest how the big feeling has affected Maz’s behaviour?</a:t>
            </a:r>
          </a:p>
          <a:p>
            <a:endParaRPr lang="en-GB" sz="2400" dirty="0">
              <a:latin typeface="Lato" panose="020B0604020202020204" charset="0"/>
              <a:ea typeface="Lato" panose="020B0604020202020204" charset="0"/>
              <a:cs typeface="Lato" panose="020B0604020202020204" charset="0"/>
            </a:endParaRPr>
          </a:p>
          <a:p>
            <a:endParaRPr lang="en-GB" sz="2400" dirty="0" smtClean="0">
              <a:latin typeface="Lato" panose="020B0604020202020204" charset="0"/>
              <a:ea typeface="Lato" panose="020B0604020202020204" charset="0"/>
              <a:cs typeface="Lato" panose="020B0604020202020204" charset="0"/>
            </a:endParaRPr>
          </a:p>
          <a:p>
            <a:r>
              <a:rPr lang="en-GB" sz="2400" dirty="0" smtClean="0">
                <a:latin typeface="Lato" panose="020B0604020202020204" charset="0"/>
                <a:ea typeface="Lato" panose="020B0604020202020204" charset="0"/>
                <a:cs typeface="Lato" panose="020B0604020202020204" charset="0"/>
              </a:rPr>
              <a:t>Now answer these questions…</a:t>
            </a:r>
          </a:p>
          <a:p>
            <a:endParaRPr lang="en-GB" sz="2400" dirty="0">
              <a:latin typeface="Lato" panose="020B0604020202020204" charset="0"/>
              <a:ea typeface="Lato" panose="020B0604020202020204" charset="0"/>
              <a:cs typeface="Lato" panose="020B0604020202020204" charset="0"/>
            </a:endParaRPr>
          </a:p>
          <a:p>
            <a:endParaRPr lang="en-GB" sz="2400" dirty="0" smtClean="0">
              <a:latin typeface="Lato" panose="020B0604020202020204" charset="0"/>
              <a:ea typeface="Lato" panose="020B0604020202020204" charset="0"/>
              <a:cs typeface="Lato" panose="020B0604020202020204" charset="0"/>
            </a:endParaRPr>
          </a:p>
          <a:p>
            <a:r>
              <a:rPr lang="en-GB" sz="2400" dirty="0" smtClean="0">
                <a:latin typeface="Lato" panose="020B0604020202020204" charset="0"/>
                <a:ea typeface="Lato" panose="020B0604020202020204" charset="0"/>
                <a:cs typeface="Lato" panose="020B0604020202020204" charset="0"/>
              </a:rPr>
              <a:t>Like all feelings, our big feelings can change and can</a:t>
            </a:r>
          </a:p>
          <a:p>
            <a:r>
              <a:rPr lang="en-GB" sz="2400" dirty="0">
                <a:latin typeface="Lato" panose="020B0604020202020204" charset="0"/>
                <a:ea typeface="Lato" panose="020B0604020202020204" charset="0"/>
                <a:cs typeface="Lato" panose="020B0604020202020204" charset="0"/>
              </a:rPr>
              <a:t>g</a:t>
            </a:r>
            <a:r>
              <a:rPr lang="en-GB" sz="2400" dirty="0" smtClean="0">
                <a:latin typeface="Lato" panose="020B0604020202020204" charset="0"/>
                <a:ea typeface="Lato" panose="020B0604020202020204" charset="0"/>
                <a:cs typeface="Lato" panose="020B0604020202020204" charset="0"/>
              </a:rPr>
              <a:t>et smaller, just like a balloon that goes down.</a:t>
            </a:r>
          </a:p>
          <a:p>
            <a:endParaRPr lang="en-GB" sz="2400" dirty="0">
              <a:latin typeface="Lato" panose="020B0604020202020204" charset="0"/>
              <a:ea typeface="Lato" panose="020B0604020202020204" charset="0"/>
              <a:cs typeface="Lato" panose="020B0604020202020204" charset="0"/>
            </a:endParaRPr>
          </a:p>
          <a:p>
            <a:endParaRPr lang="en-GB" sz="2400" dirty="0" smtClean="0">
              <a:latin typeface="Lato" panose="020B0604020202020204" charset="0"/>
              <a:ea typeface="Lato" panose="020B0604020202020204" charset="0"/>
              <a:cs typeface="Lato" panose="020B0604020202020204" charset="0"/>
            </a:endParaRPr>
          </a:p>
          <a:p>
            <a:endParaRPr lang="en-GB" sz="2400" dirty="0">
              <a:latin typeface="Lato" panose="020B0604020202020204" charset="0"/>
              <a:ea typeface="Lato" panose="020B0604020202020204" charset="0"/>
              <a:cs typeface="Lato" panose="020B0604020202020204" charset="0"/>
            </a:endParaRPr>
          </a:p>
          <a:p>
            <a:endParaRPr lang="en-GB" sz="2400" dirty="0">
              <a:latin typeface="Lato" panose="020B0604020202020204" charset="0"/>
              <a:ea typeface="Lato" panose="020B0604020202020204" charset="0"/>
              <a:cs typeface="Lato" panose="020B0604020202020204" charset="0"/>
            </a:endParaRPr>
          </a:p>
        </p:txBody>
      </p:sp>
      <p:pic>
        <p:nvPicPr>
          <p:cNvPr id="11" name="Picture 10"/>
          <p:cNvPicPr>
            <a:picLocks noChangeAspect="1"/>
          </p:cNvPicPr>
          <p:nvPr/>
        </p:nvPicPr>
        <p:blipFill>
          <a:blip r:embed="rId3"/>
          <a:stretch>
            <a:fillRect/>
          </a:stretch>
        </p:blipFill>
        <p:spPr>
          <a:xfrm>
            <a:off x="9830824" y="376348"/>
            <a:ext cx="2043655" cy="2043655"/>
          </a:xfrm>
          <a:prstGeom prst="rect">
            <a:avLst/>
          </a:prstGeom>
        </p:spPr>
      </p:pic>
      <p:sp>
        <p:nvSpPr>
          <p:cNvPr id="12" name="Oval Callout 11"/>
          <p:cNvSpPr/>
          <p:nvPr/>
        </p:nvSpPr>
        <p:spPr>
          <a:xfrm>
            <a:off x="9326014" y="3453830"/>
            <a:ext cx="1891861" cy="2004458"/>
          </a:xfrm>
          <a:prstGeom prst="wedgeEllipseCallout">
            <a:avLst>
              <a:gd name="adj1" fmla="val 1776"/>
              <a:gd name="adj2" fmla="val 69242"/>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Freeform 13"/>
          <p:cNvSpPr/>
          <p:nvPr/>
        </p:nvSpPr>
        <p:spPr>
          <a:xfrm>
            <a:off x="10276043" y="5840375"/>
            <a:ext cx="126411" cy="515007"/>
          </a:xfrm>
          <a:custGeom>
            <a:avLst/>
            <a:gdLst>
              <a:gd name="connsiteX0" fmla="*/ 21308 w 126411"/>
              <a:gd name="connsiteY0" fmla="*/ 0 h 515007"/>
              <a:gd name="connsiteX1" fmla="*/ 10797 w 126411"/>
              <a:gd name="connsiteY1" fmla="*/ 52552 h 515007"/>
              <a:gd name="connsiteX2" fmla="*/ 287 w 126411"/>
              <a:gd name="connsiteY2" fmla="*/ 94593 h 515007"/>
              <a:gd name="connsiteX3" fmla="*/ 52839 w 126411"/>
              <a:gd name="connsiteY3" fmla="*/ 147145 h 515007"/>
              <a:gd name="connsiteX4" fmla="*/ 84370 w 126411"/>
              <a:gd name="connsiteY4" fmla="*/ 178676 h 515007"/>
              <a:gd name="connsiteX5" fmla="*/ 126411 w 126411"/>
              <a:gd name="connsiteY5" fmla="*/ 210207 h 515007"/>
              <a:gd name="connsiteX6" fmla="*/ 115901 w 126411"/>
              <a:gd name="connsiteY6" fmla="*/ 367862 h 515007"/>
              <a:gd name="connsiteX7" fmla="*/ 105390 w 126411"/>
              <a:gd name="connsiteY7" fmla="*/ 399393 h 515007"/>
              <a:gd name="connsiteX8" fmla="*/ 73859 w 126411"/>
              <a:gd name="connsiteY8" fmla="*/ 420414 h 515007"/>
              <a:gd name="connsiteX9" fmla="*/ 42328 w 126411"/>
              <a:gd name="connsiteY9" fmla="*/ 483476 h 515007"/>
              <a:gd name="connsiteX10" fmla="*/ 31818 w 126411"/>
              <a:gd name="connsiteY10" fmla="*/ 515007 h 515007"/>
              <a:gd name="connsiteX11" fmla="*/ 21308 w 126411"/>
              <a:gd name="connsiteY11" fmla="*/ 504497 h 515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411" h="515007">
                <a:moveTo>
                  <a:pt x="21308" y="0"/>
                </a:moveTo>
                <a:cubicBezTo>
                  <a:pt x="17804" y="17517"/>
                  <a:pt x="14672" y="35113"/>
                  <a:pt x="10797" y="52552"/>
                </a:cubicBezTo>
                <a:cubicBezTo>
                  <a:pt x="7663" y="66653"/>
                  <a:pt x="-1756" y="80293"/>
                  <a:pt x="287" y="94593"/>
                </a:cubicBezTo>
                <a:cubicBezTo>
                  <a:pt x="4453" y="123756"/>
                  <a:pt x="34659" y="131995"/>
                  <a:pt x="52839" y="147145"/>
                </a:cubicBezTo>
                <a:cubicBezTo>
                  <a:pt x="64258" y="156661"/>
                  <a:pt x="73085" y="169003"/>
                  <a:pt x="84370" y="178676"/>
                </a:cubicBezTo>
                <a:cubicBezTo>
                  <a:pt x="97670" y="190076"/>
                  <a:pt x="112397" y="199697"/>
                  <a:pt x="126411" y="210207"/>
                </a:cubicBezTo>
                <a:cubicBezTo>
                  <a:pt x="122908" y="262759"/>
                  <a:pt x="121717" y="315516"/>
                  <a:pt x="115901" y="367862"/>
                </a:cubicBezTo>
                <a:cubicBezTo>
                  <a:pt x="114678" y="378873"/>
                  <a:pt x="112311" y="390742"/>
                  <a:pt x="105390" y="399393"/>
                </a:cubicBezTo>
                <a:cubicBezTo>
                  <a:pt x="97499" y="409257"/>
                  <a:pt x="84369" y="413407"/>
                  <a:pt x="73859" y="420414"/>
                </a:cubicBezTo>
                <a:cubicBezTo>
                  <a:pt x="47442" y="499668"/>
                  <a:pt x="83077" y="401978"/>
                  <a:pt x="42328" y="483476"/>
                </a:cubicBezTo>
                <a:cubicBezTo>
                  <a:pt x="37373" y="493385"/>
                  <a:pt x="39652" y="507173"/>
                  <a:pt x="31818" y="515007"/>
                </a:cubicBezTo>
                <a:lnTo>
                  <a:pt x="21308" y="504497"/>
                </a:lnTo>
              </a:path>
            </a:pathLst>
          </a:custGeom>
          <a:no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318693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31" presetClass="exit" presetSubtype="0" fill="hold" grpId="1" nodeType="clickEffect">
                                  <p:stCondLst>
                                    <p:cond delay="0"/>
                                  </p:stCondLst>
                                  <p:childTnLst>
                                    <p:anim calcmode="lin" valueType="num">
                                      <p:cBhvr>
                                        <p:cTn id="34" dur="1000"/>
                                        <p:tgtEl>
                                          <p:spTgt spid="12"/>
                                        </p:tgtEl>
                                        <p:attrNameLst>
                                          <p:attrName>ppt_w</p:attrName>
                                        </p:attrNameLst>
                                      </p:cBhvr>
                                      <p:tavLst>
                                        <p:tav tm="0">
                                          <p:val>
                                            <p:strVal val="ppt_w"/>
                                          </p:val>
                                        </p:tav>
                                        <p:tav tm="100000">
                                          <p:val>
                                            <p:fltVal val="0"/>
                                          </p:val>
                                        </p:tav>
                                      </p:tavLst>
                                    </p:anim>
                                    <p:anim calcmode="lin" valueType="num">
                                      <p:cBhvr>
                                        <p:cTn id="35" dur="1000"/>
                                        <p:tgtEl>
                                          <p:spTgt spid="12"/>
                                        </p:tgtEl>
                                        <p:attrNameLst>
                                          <p:attrName>ppt_h</p:attrName>
                                        </p:attrNameLst>
                                      </p:cBhvr>
                                      <p:tavLst>
                                        <p:tav tm="0">
                                          <p:val>
                                            <p:strVal val="ppt_h"/>
                                          </p:val>
                                        </p:tav>
                                        <p:tav tm="100000">
                                          <p:val>
                                            <p:fltVal val="0"/>
                                          </p:val>
                                        </p:tav>
                                      </p:tavLst>
                                    </p:anim>
                                    <p:anim calcmode="lin" valueType="num">
                                      <p:cBhvr>
                                        <p:cTn id="36" dur="1000"/>
                                        <p:tgtEl>
                                          <p:spTgt spid="12"/>
                                        </p:tgtEl>
                                        <p:attrNameLst>
                                          <p:attrName>style.rotation</p:attrName>
                                        </p:attrNameLst>
                                      </p:cBhvr>
                                      <p:tavLst>
                                        <p:tav tm="0">
                                          <p:val>
                                            <p:fltVal val="0"/>
                                          </p:val>
                                        </p:tav>
                                        <p:tav tm="100000">
                                          <p:val>
                                            <p:fltVal val="90"/>
                                          </p:val>
                                        </p:tav>
                                      </p:tavLst>
                                    </p:anim>
                                    <p:animEffect transition="out" filter="fade">
                                      <p:cBhvr>
                                        <p:cTn id="37" dur="1000"/>
                                        <p:tgtEl>
                                          <p:spTgt spid="12"/>
                                        </p:tgtEl>
                                      </p:cBhvr>
                                    </p:animEffect>
                                    <p:set>
                                      <p:cBhvr>
                                        <p:cTn id="38" dur="1" fill="hold">
                                          <p:stCondLst>
                                            <p:cond delay="999"/>
                                          </p:stCondLst>
                                        </p:cTn>
                                        <p:tgtEl>
                                          <p:spTgt spid="12"/>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3" grpId="0"/>
      <p:bldP spid="12" grpId="0" animBg="1"/>
      <p:bldP spid="12" grpId="1" animBg="1"/>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6201" y="382612"/>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Asking for help</a:t>
            </a:r>
            <a:endParaRPr lang="en-GB" sz="4400" b="1" dirty="0">
              <a:solidFill>
                <a:srgbClr val="95519E"/>
              </a:solidFill>
              <a:latin typeface="League Spartan" panose="00000800000000000000" pitchFamily="50" charset="0"/>
            </a:endParaRPr>
          </a:p>
        </p:txBody>
      </p:sp>
      <p:sp>
        <p:nvSpPr>
          <p:cNvPr id="19" name="Footer Placeholder 18"/>
          <p:cNvSpPr>
            <a:spLocks noGrp="1"/>
          </p:cNvSpPr>
          <p:nvPr>
            <p:ph type="ftr" sz="quarter" idx="11"/>
          </p:nvPr>
        </p:nvSpPr>
        <p:spPr>
          <a:xfrm>
            <a:off x="0" y="6355382"/>
            <a:ext cx="12192000" cy="365125"/>
          </a:xfrm>
        </p:spPr>
        <p:txBody>
          <a:bodyPr/>
          <a:lstStyle/>
          <a:p>
            <a:r>
              <a:rPr lang="en-GB" sz="1050" dirty="0" smtClean="0"/>
              <a:t>© PSHE Association 2018 </a:t>
            </a:r>
            <a:r>
              <a:rPr lang="en-GB" dirty="0" smtClean="0"/>
              <a:t>	 </a:t>
            </a:r>
            <a:endParaRPr lang="en-GB" dirty="0"/>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17</a:t>
            </a:fld>
            <a:endParaRPr lang="en-GB" dirty="0"/>
          </a:p>
        </p:txBody>
      </p:sp>
      <p:sp>
        <p:nvSpPr>
          <p:cNvPr id="8" name="TextBox 7"/>
          <p:cNvSpPr txBox="1"/>
          <p:nvPr/>
        </p:nvSpPr>
        <p:spPr>
          <a:xfrm>
            <a:off x="501054" y="1276590"/>
            <a:ext cx="6474940" cy="3970318"/>
          </a:xfrm>
          <a:prstGeom prst="rect">
            <a:avLst/>
          </a:prstGeom>
          <a:noFill/>
        </p:spPr>
        <p:txBody>
          <a:bodyPr wrap="square" rtlCol="0">
            <a:spAutoFit/>
          </a:bodyPr>
          <a:lstStyle/>
          <a:p>
            <a:endParaRPr lang="en-GB" sz="2800" dirty="0" smtClean="0">
              <a:latin typeface="Lato" panose="020B0604020202020204" charset="0"/>
              <a:ea typeface="Lato" panose="020B0604020202020204" charset="0"/>
              <a:cs typeface="Lato" panose="020B0604020202020204" charset="0"/>
            </a:endParaRPr>
          </a:p>
          <a:p>
            <a:r>
              <a:rPr lang="en-GB" sz="2800" dirty="0" smtClean="0">
                <a:latin typeface="Lato" panose="020B0604020202020204" charset="0"/>
                <a:ea typeface="Lato" panose="020B0604020202020204" charset="0"/>
                <a:cs typeface="Lato" panose="020B0604020202020204" charset="0"/>
              </a:rPr>
              <a:t>What advice would you give?</a:t>
            </a:r>
          </a:p>
          <a:p>
            <a:endParaRPr lang="en-GB" sz="2800" dirty="0">
              <a:latin typeface="Lato" panose="020B0604020202020204" charset="0"/>
              <a:ea typeface="Lato" panose="020B0604020202020204" charset="0"/>
              <a:cs typeface="Lato" panose="020B0604020202020204" charset="0"/>
            </a:endParaRPr>
          </a:p>
          <a:p>
            <a:r>
              <a:rPr lang="en-GB" sz="2800" b="1" dirty="0" smtClean="0">
                <a:latin typeface="Lato" panose="020B0604020202020204" charset="0"/>
                <a:ea typeface="Lato" panose="020B0604020202020204" charset="0"/>
                <a:cs typeface="Lato" panose="020B0604020202020204" charset="0"/>
              </a:rPr>
              <a:t>Role play</a:t>
            </a:r>
          </a:p>
          <a:p>
            <a:r>
              <a:rPr lang="en-GB" sz="2800" dirty="0" smtClean="0">
                <a:latin typeface="Lato" panose="020B0604020202020204" charset="0"/>
                <a:ea typeface="Lato" panose="020B0604020202020204" charset="0"/>
                <a:cs typeface="Lato" panose="020B0604020202020204" charset="0"/>
              </a:rPr>
              <a:t>Freeze frame a big feeling.  Use your faces and bodies to show this feeling.</a:t>
            </a:r>
          </a:p>
          <a:p>
            <a:endParaRPr lang="en-GB" sz="2800" dirty="0">
              <a:latin typeface="Lato" panose="020B0604020202020204" charset="0"/>
              <a:ea typeface="Lato" panose="020B0604020202020204" charset="0"/>
              <a:cs typeface="Lato" panose="020B0604020202020204" charset="0"/>
            </a:endParaRPr>
          </a:p>
          <a:p>
            <a:r>
              <a:rPr lang="en-GB" sz="2800" dirty="0" smtClean="0">
                <a:latin typeface="Lato" panose="020B0604020202020204" charset="0"/>
                <a:ea typeface="Lato" panose="020B0604020202020204" charset="0"/>
                <a:cs typeface="Lato" panose="020B0604020202020204" charset="0"/>
              </a:rPr>
              <a:t>Remember to talk to an adult about big feelings.</a:t>
            </a:r>
            <a:endParaRPr lang="en-GB" sz="2800" dirty="0">
              <a:latin typeface="Lato" panose="020B0604020202020204" charset="0"/>
              <a:ea typeface="Lato" panose="020B0604020202020204" charset="0"/>
              <a:cs typeface="Lato" panose="020B0604020202020204" charset="0"/>
            </a:endParaRPr>
          </a:p>
        </p:txBody>
      </p:sp>
      <p:pic>
        <p:nvPicPr>
          <p:cNvPr id="7" name="Picture 6"/>
          <p:cNvPicPr>
            <a:picLocks noChangeAspect="1"/>
          </p:cNvPicPr>
          <p:nvPr/>
        </p:nvPicPr>
        <p:blipFill>
          <a:blip r:embed="rId3"/>
          <a:stretch>
            <a:fillRect/>
          </a:stretch>
        </p:blipFill>
        <p:spPr>
          <a:xfrm>
            <a:off x="7228169" y="1276590"/>
            <a:ext cx="4455023" cy="4176584"/>
          </a:xfrm>
          <a:prstGeom prst="rect">
            <a:avLst/>
          </a:prstGeom>
        </p:spPr>
      </p:pic>
    </p:spTree>
    <p:extLst>
      <p:ext uri="{BB962C8B-B14F-4D97-AF65-F5344CB8AC3E}">
        <p14:creationId xmlns:p14="http://schemas.microsoft.com/office/powerpoint/2010/main" val="1561011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68697" y="524058"/>
            <a:ext cx="10714182" cy="2123658"/>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Reflecting and signposting  </a:t>
            </a:r>
          </a:p>
          <a:p>
            <a:endParaRPr lang="en-GB" sz="4400" b="1" dirty="0" smtClean="0">
              <a:solidFill>
                <a:srgbClr val="95519E"/>
              </a:solidFill>
              <a:latin typeface="League Spartan" panose="00000800000000000000" pitchFamily="50" charset="0"/>
            </a:endParaRPr>
          </a:p>
          <a:p>
            <a:endParaRPr lang="en-GB" sz="4400" b="1" dirty="0">
              <a:solidFill>
                <a:srgbClr val="95519E"/>
              </a:solidFill>
              <a:latin typeface="League Spartan" panose="00000800000000000000" pitchFamily="50" charset="0"/>
            </a:endParaRPr>
          </a:p>
        </p:txBody>
      </p:sp>
      <p:sp>
        <p:nvSpPr>
          <p:cNvPr id="8" name="TextBox 7"/>
          <p:cNvSpPr txBox="1"/>
          <p:nvPr/>
        </p:nvSpPr>
        <p:spPr>
          <a:xfrm>
            <a:off x="568697" y="1585887"/>
            <a:ext cx="10975603" cy="4524315"/>
          </a:xfrm>
          <a:prstGeom prst="rect">
            <a:avLst/>
          </a:prstGeom>
          <a:noFill/>
        </p:spPr>
        <p:txBody>
          <a:bodyPr wrap="square" rtlCol="0">
            <a:spAutoFit/>
          </a:bodyPr>
          <a:lstStyle/>
          <a:p>
            <a:pPr marL="457200" indent="-457200">
              <a:buAutoNum type="arabicPeriod"/>
            </a:pPr>
            <a:r>
              <a:rPr lang="en-US" sz="2400" dirty="0" smtClean="0">
                <a:latin typeface="Lato" panose="020F0502020204030203" pitchFamily="34" charset="0"/>
                <a:ea typeface="Lato" panose="020F0502020204030203" pitchFamily="34" charset="0"/>
                <a:cs typeface="Lato" panose="020F0502020204030203" pitchFamily="34" charset="0"/>
              </a:rPr>
              <a:t>What are some of the things that someone can do to help them when they have a big feeling?</a:t>
            </a:r>
          </a:p>
          <a:p>
            <a:pPr marL="457200" indent="-457200">
              <a:buAutoNum type="arabicPeriod"/>
            </a:pPr>
            <a:endParaRPr lang="en-US" sz="2400" dirty="0">
              <a:latin typeface="Lato" panose="020F0502020204030203" pitchFamily="34" charset="0"/>
              <a:ea typeface="Lato" panose="020F0502020204030203" pitchFamily="34" charset="0"/>
              <a:cs typeface="Lato" panose="020F0502020204030203" pitchFamily="34" charset="0"/>
            </a:endParaRPr>
          </a:p>
          <a:p>
            <a:pPr marL="457200" indent="-457200">
              <a:buAutoNum type="arabicPeriod"/>
            </a:pPr>
            <a:endParaRPr lang="en-US" sz="2400" dirty="0" smtClean="0">
              <a:latin typeface="Lato" panose="020F0502020204030203" pitchFamily="34" charset="0"/>
              <a:ea typeface="Lato" panose="020F0502020204030203" pitchFamily="34" charset="0"/>
              <a:cs typeface="Lato" panose="020F0502020204030203" pitchFamily="34" charset="0"/>
            </a:endParaRPr>
          </a:p>
          <a:p>
            <a:pPr marL="457200" indent="-457200">
              <a:buAutoNum type="arabicPeriod"/>
            </a:pPr>
            <a:r>
              <a:rPr lang="en-US" sz="2400" dirty="0" smtClean="0">
                <a:latin typeface="Lato" panose="020F0502020204030203" pitchFamily="34" charset="0"/>
                <a:ea typeface="Lato" panose="020F0502020204030203" pitchFamily="34" charset="0"/>
                <a:cs typeface="Lato" panose="020F0502020204030203" pitchFamily="34" charset="0"/>
              </a:rPr>
              <a:t>What are some of the things that someone shouldn’t do when they are having a big feeling?</a:t>
            </a:r>
          </a:p>
          <a:p>
            <a:pPr marL="457200" indent="-457200">
              <a:buAutoNum type="arabicPeriod"/>
            </a:pPr>
            <a:endParaRPr lang="en-US" sz="2400" dirty="0">
              <a:latin typeface="Lato" panose="020F0502020204030203" pitchFamily="34" charset="0"/>
              <a:ea typeface="Lato" panose="020F0502020204030203" pitchFamily="34" charset="0"/>
              <a:cs typeface="Lato" panose="020F0502020204030203" pitchFamily="34" charset="0"/>
            </a:endParaRPr>
          </a:p>
          <a:p>
            <a:pPr marL="457200" indent="-457200">
              <a:buAutoNum type="arabicPeriod"/>
            </a:pPr>
            <a:endParaRPr lang="en-US" sz="2400" dirty="0" smtClean="0">
              <a:latin typeface="Lato" panose="020F0502020204030203" pitchFamily="34" charset="0"/>
              <a:ea typeface="Lato" panose="020F0502020204030203" pitchFamily="34" charset="0"/>
              <a:cs typeface="Lato" panose="020F0502020204030203" pitchFamily="34" charset="0"/>
            </a:endParaRPr>
          </a:p>
          <a:p>
            <a:pPr marL="457200" indent="-457200">
              <a:buAutoNum type="arabicPeriod"/>
            </a:pPr>
            <a:r>
              <a:rPr lang="en-US" sz="2400" dirty="0" smtClean="0">
                <a:latin typeface="Lato" panose="020F0502020204030203" pitchFamily="34" charset="0"/>
                <a:ea typeface="Lato" panose="020F0502020204030203" pitchFamily="34" charset="0"/>
                <a:cs typeface="Lato" panose="020F0502020204030203" pitchFamily="34" charset="0"/>
              </a:rPr>
              <a:t>Speak to someone that you trust in school or at home if </a:t>
            </a:r>
          </a:p>
          <a:p>
            <a:r>
              <a:rPr lang="en-US" sz="2400" dirty="0">
                <a:latin typeface="Lato" panose="020F0502020204030203" pitchFamily="34" charset="0"/>
                <a:ea typeface="Lato" panose="020F0502020204030203" pitchFamily="34" charset="0"/>
                <a:cs typeface="Lato" panose="020F0502020204030203" pitchFamily="34" charset="0"/>
              </a:rPr>
              <a:t> </a:t>
            </a:r>
            <a:r>
              <a:rPr lang="en-US" sz="2400" dirty="0" smtClean="0">
                <a:latin typeface="Lato" panose="020F0502020204030203" pitchFamily="34" charset="0"/>
                <a:ea typeface="Lato" panose="020F0502020204030203" pitchFamily="34" charset="0"/>
                <a:cs typeface="Lato" panose="020F0502020204030203" pitchFamily="34" charset="0"/>
              </a:rPr>
              <a:t>     you are having trouble with any feeling, big or small, or </a:t>
            </a:r>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smtClean="0">
                <a:latin typeface="Lato" panose="020F0502020204030203" pitchFamily="34" charset="0"/>
                <a:ea typeface="Lato" panose="020F0502020204030203" pitchFamily="34" charset="0"/>
                <a:cs typeface="Lato" panose="020F0502020204030203" pitchFamily="34" charset="0"/>
              </a:rPr>
              <a:t>      if you are feeling particularly sad, scared or worried</a:t>
            </a:r>
          </a:p>
          <a:p>
            <a:r>
              <a:rPr lang="en-US" sz="2400" dirty="0">
                <a:latin typeface="Lato" panose="020F0502020204030203" pitchFamily="34" charset="0"/>
                <a:ea typeface="Lato" panose="020F0502020204030203" pitchFamily="34" charset="0"/>
                <a:cs typeface="Lato" panose="020F0502020204030203" pitchFamily="34" charset="0"/>
              </a:rPr>
              <a:t> </a:t>
            </a:r>
            <a:r>
              <a:rPr lang="en-US" sz="2400" dirty="0" smtClean="0">
                <a:latin typeface="Lato" panose="020F0502020204030203" pitchFamily="34" charset="0"/>
                <a:ea typeface="Lato" panose="020F0502020204030203" pitchFamily="34" charset="0"/>
                <a:cs typeface="Lato" panose="020F0502020204030203" pitchFamily="34" charset="0"/>
              </a:rPr>
              <a:t>     about something.</a:t>
            </a:r>
            <a:endParaRPr lang="en-US" sz="2400" dirty="0">
              <a:latin typeface="Lato" panose="020F0502020204030203" pitchFamily="34" charset="0"/>
              <a:ea typeface="Lato" panose="020F0502020204030203" pitchFamily="34" charset="0"/>
              <a:cs typeface="Lato" panose="020F0502020204030203" pitchFamily="34" charset="0"/>
            </a:endParaRPr>
          </a:p>
        </p:txBody>
      </p:sp>
      <p:sp>
        <p:nvSpPr>
          <p:cNvPr id="6" name="Footer Placeholder 5"/>
          <p:cNvSpPr>
            <a:spLocks noGrp="1"/>
          </p:cNvSpPr>
          <p:nvPr>
            <p:ph type="ftr" sz="quarter" idx="11"/>
          </p:nvPr>
        </p:nvSpPr>
        <p:spPr>
          <a:xfrm>
            <a:off x="0" y="6446879"/>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18</a:t>
            </a:fld>
            <a:endParaRPr lang="en-GB"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40322" y="4643718"/>
            <a:ext cx="2563071" cy="1770121"/>
          </a:xfrm>
          <a:prstGeom prst="rect">
            <a:avLst/>
          </a:prstGeom>
        </p:spPr>
      </p:pic>
    </p:spTree>
    <p:extLst>
      <p:ext uri="{BB962C8B-B14F-4D97-AF65-F5344CB8AC3E}">
        <p14:creationId xmlns:p14="http://schemas.microsoft.com/office/powerpoint/2010/main" val="3139986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3693" y="505326"/>
            <a:ext cx="10714182" cy="1446550"/>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Where are we now?</a:t>
            </a:r>
          </a:p>
          <a:p>
            <a:endParaRPr lang="en-GB" sz="4400" b="1" dirty="0">
              <a:solidFill>
                <a:srgbClr val="95519E"/>
              </a:solidFill>
              <a:latin typeface="League Spartan" panose="00000800000000000000" pitchFamily="50" charset="0"/>
            </a:endParaRPr>
          </a:p>
        </p:txBody>
      </p:sp>
      <p:sp>
        <p:nvSpPr>
          <p:cNvPr id="8" name="TextBox 7"/>
          <p:cNvSpPr txBox="1"/>
          <p:nvPr/>
        </p:nvSpPr>
        <p:spPr>
          <a:xfrm>
            <a:off x="637011" y="1715470"/>
            <a:ext cx="10012615" cy="1969770"/>
          </a:xfrm>
          <a:prstGeom prst="rect">
            <a:avLst/>
          </a:prstGeom>
          <a:noFill/>
        </p:spPr>
        <p:txBody>
          <a:bodyPr wrap="square" rtlCol="0">
            <a:spAutoFit/>
          </a:bodyPr>
          <a:lstStyle/>
          <a:p>
            <a:r>
              <a:rPr lang="en-US" sz="2800" dirty="0" smtClean="0">
                <a:latin typeface="League Spartan" panose="00000800000000000000" pitchFamily="50" charset="0"/>
              </a:rPr>
              <a:t>Go back to the  ‘What’s our starting point?’ activity</a:t>
            </a:r>
          </a:p>
          <a:p>
            <a:endParaRPr lang="en-US" sz="1600" dirty="0" smtClean="0"/>
          </a:p>
          <a:p>
            <a:r>
              <a:rPr lang="en-US" sz="2400" dirty="0" smtClean="0">
                <a:latin typeface="Lato" panose="020F0502020204030203" pitchFamily="34" charset="0"/>
                <a:ea typeface="Lato" panose="020F0502020204030203" pitchFamily="34" charset="0"/>
                <a:cs typeface="Lato" panose="020F0502020204030203" pitchFamily="34" charset="0"/>
              </a:rPr>
              <a:t>Is there anything you would like to change?</a:t>
            </a:r>
          </a:p>
          <a:p>
            <a:endParaRPr lang="en-US" sz="600" dirty="0" smtClean="0">
              <a:latin typeface="Lato" panose="020F0502020204030203" pitchFamily="34" charset="0"/>
              <a:ea typeface="Lato" panose="020F0502020204030203" pitchFamily="34" charset="0"/>
              <a:cs typeface="Lato" panose="020F0502020204030203" pitchFamily="34" charset="0"/>
            </a:endParaRPr>
          </a:p>
          <a:p>
            <a:r>
              <a:rPr lang="en-US" sz="2400" dirty="0" smtClean="0">
                <a:latin typeface="Lato" panose="020F0502020204030203" pitchFamily="34" charset="0"/>
                <a:ea typeface="Lato" panose="020F0502020204030203" pitchFamily="34" charset="0"/>
                <a:cs typeface="Lato" panose="020F0502020204030203" pitchFamily="34" charset="0"/>
              </a:rPr>
              <a:t>Is there anything you would like to add?</a:t>
            </a:r>
            <a:endParaRPr lang="en-US" sz="2400" dirty="0">
              <a:latin typeface="Lato" panose="020F0502020204030203" pitchFamily="34" charset="0"/>
              <a:ea typeface="Lato" panose="020F0502020204030203" pitchFamily="34" charset="0"/>
              <a:cs typeface="Lato" panose="020F0502020204030203" pitchFamily="34" charset="0"/>
            </a:endParaRPr>
          </a:p>
          <a:p>
            <a:endParaRPr lang="en-US" sz="2400" dirty="0" smtClean="0">
              <a:latin typeface="Lato" panose="020F0502020204030203" pitchFamily="34" charset="0"/>
              <a:ea typeface="Lato" panose="020F0502020204030203" pitchFamily="34" charset="0"/>
              <a:cs typeface="Lato" panose="020F0502020204030203" pitchFamily="34" charset="0"/>
            </a:endParaRPr>
          </a:p>
        </p:txBody>
      </p:sp>
      <p:pic>
        <p:nvPicPr>
          <p:cNvPr id="2052" name="Picture 4" descr="Artistic, Bright, Color, Colored"/>
          <p:cNvPicPr>
            <a:picLocks noChangeAspect="1" noChangeArrowheads="1"/>
          </p:cNvPicPr>
          <p:nvPr/>
        </p:nvPicPr>
        <p:blipFill rotWithShape="1">
          <a:blip r:embed="rId3">
            <a:extLst>
              <a:ext uri="{28A0092B-C50C-407E-A947-70E740481C1C}">
                <a14:useLocalDpi xmlns:a14="http://schemas.microsoft.com/office/drawing/2010/main" val="0"/>
              </a:ext>
            </a:extLst>
          </a:blip>
          <a:srcRect l="28108" t="15930" r="4510"/>
          <a:stretch/>
        </p:blipFill>
        <p:spPr bwMode="auto">
          <a:xfrm>
            <a:off x="830093" y="3799629"/>
            <a:ext cx="3002692" cy="2502516"/>
          </a:xfrm>
          <a:prstGeom prst="rect">
            <a:avLst/>
          </a:prstGeom>
          <a:noFill/>
          <a:extLst>
            <a:ext uri="{909E8E84-426E-40DD-AFC4-6F175D3DCCD1}">
              <a14:hiddenFill xmlns:a14="http://schemas.microsoft.com/office/drawing/2010/main">
                <a:solidFill>
                  <a:srgbClr val="FFFFFF"/>
                </a:solidFill>
              </a14:hiddenFill>
            </a:ext>
          </a:extLst>
        </p:spPr>
      </p:pic>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19</a:t>
            </a:fld>
            <a:endParaRPr lang="en-GB" dirty="0"/>
          </a:p>
        </p:txBody>
      </p:sp>
      <p:sp>
        <p:nvSpPr>
          <p:cNvPr id="10" name="TextBox 9"/>
          <p:cNvSpPr txBox="1"/>
          <p:nvPr/>
        </p:nvSpPr>
        <p:spPr>
          <a:xfrm>
            <a:off x="4340203" y="4379354"/>
            <a:ext cx="6877672" cy="1200329"/>
          </a:xfrm>
          <a:prstGeom prst="rect">
            <a:avLst/>
          </a:prstGeom>
          <a:solidFill>
            <a:schemeClr val="bg1"/>
          </a:solidFill>
          <a:ln>
            <a:noFill/>
          </a:ln>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Use a different colour pen or pencil to amend your </a:t>
            </a:r>
            <a:r>
              <a:rPr lang="en-US" sz="2400" i="1" dirty="0" smtClean="0">
                <a:latin typeface="Lato" panose="020F0502020204030203" pitchFamily="34" charset="0"/>
                <a:ea typeface="Lato" panose="020F0502020204030203" pitchFamily="34" charset="0"/>
                <a:cs typeface="Lato" panose="020F0502020204030203" pitchFamily="34" charset="0"/>
              </a:rPr>
              <a:t>Say and Do sheet </a:t>
            </a:r>
            <a:r>
              <a:rPr lang="en-US" sz="2400" dirty="0">
                <a:latin typeface="Lato" panose="020F0502020204030203" pitchFamily="34" charset="0"/>
                <a:ea typeface="Lato" panose="020F0502020204030203" pitchFamily="34" charset="0"/>
                <a:cs typeface="Lato" panose="020F0502020204030203" pitchFamily="34" charset="0"/>
              </a:rPr>
              <a:t>and show how your thinking has developed or changed. </a:t>
            </a:r>
            <a:endParaRPr lang="en-GB" sz="2400" dirty="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12357" y="178225"/>
            <a:ext cx="1642787" cy="1686261"/>
          </a:xfrm>
          <a:prstGeom prst="rect">
            <a:avLst/>
          </a:prstGeom>
        </p:spPr>
      </p:pic>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052"/>
                                        </p:tgtEl>
                                        <p:attrNameLst>
                                          <p:attrName>style.visibility</p:attrName>
                                        </p:attrNameLst>
                                      </p:cBhvr>
                                      <p:to>
                                        <p:strVal val="visible"/>
                                      </p:to>
                                    </p:set>
                                    <p:anim calcmode="lin" valueType="num">
                                      <p:cBhvr additive="base">
                                        <p:cTn id="11" dur="500" fill="hold"/>
                                        <p:tgtEl>
                                          <p:spTgt spid="2052"/>
                                        </p:tgtEl>
                                        <p:attrNameLst>
                                          <p:attrName>ppt_x</p:attrName>
                                        </p:attrNameLst>
                                      </p:cBhvr>
                                      <p:tavLst>
                                        <p:tav tm="0">
                                          <p:val>
                                            <p:strVal val="#ppt_x"/>
                                          </p:val>
                                        </p:tav>
                                        <p:tav tm="100000">
                                          <p:val>
                                            <p:strVal val="#ppt_x"/>
                                          </p:val>
                                        </p:tav>
                                      </p:tavLst>
                                    </p:anim>
                                    <p:anim calcmode="lin" valueType="num">
                                      <p:cBhvr additive="base">
                                        <p:cTn id="12" dur="500" fill="hold"/>
                                        <p:tgtEl>
                                          <p:spTgt spid="205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p:bldP spid="2" grpId="0"/>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09" y="687185"/>
            <a:ext cx="10233891" cy="313932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More activities</a:t>
            </a:r>
          </a:p>
          <a:p>
            <a:endParaRPr lang="en-GB" sz="2400" b="1" dirty="0">
              <a:solidFill>
                <a:srgbClr val="95519E"/>
              </a:solidFill>
              <a:latin typeface="League Spartan" panose="00000800000000000000" pitchFamily="50" charset="0"/>
            </a:endParaRPr>
          </a:p>
          <a:p>
            <a:r>
              <a:rPr lang="en-GB" sz="2800" dirty="0">
                <a:latin typeface="Lato" panose="020B0604020202020204" charset="0"/>
                <a:ea typeface="Lato" panose="020B0604020202020204" charset="0"/>
                <a:cs typeface="Lato" panose="020B0604020202020204" charset="0"/>
              </a:rPr>
              <a:t>Use class story time to read books about feelings, such as: </a:t>
            </a:r>
            <a:endParaRPr lang="en-GB" sz="2800" dirty="0" smtClean="0">
              <a:latin typeface="Lato" panose="020B0604020202020204" charset="0"/>
              <a:ea typeface="Lato" panose="020B0604020202020204" charset="0"/>
              <a:cs typeface="Lato" panose="020B0604020202020204" charset="0"/>
            </a:endParaRPr>
          </a:p>
          <a:p>
            <a:endParaRPr lang="en-GB" sz="1200" dirty="0" smtClean="0">
              <a:latin typeface="Lato" panose="020B0604020202020204" charset="0"/>
              <a:ea typeface="Lato" panose="020B0604020202020204" charset="0"/>
              <a:cs typeface="Lato" panose="020B0604020202020204" charset="0"/>
            </a:endParaRPr>
          </a:p>
          <a:p>
            <a:pPr lvl="1"/>
            <a:r>
              <a:rPr lang="en-GB" sz="2800" i="1" dirty="0" smtClean="0">
                <a:latin typeface="Lato Light" panose="020F0502020204030203" pitchFamily="34" charset="0"/>
                <a:ea typeface="Lato Light" panose="020F0502020204030203" pitchFamily="34" charset="0"/>
                <a:cs typeface="Lato Light" panose="020F0502020204030203" pitchFamily="34" charset="0"/>
              </a:rPr>
              <a:t>Angry </a:t>
            </a:r>
            <a:r>
              <a:rPr lang="en-GB" sz="2800" i="1" dirty="0">
                <a:latin typeface="Lato Light" panose="020F0502020204030203" pitchFamily="34" charset="0"/>
                <a:ea typeface="Lato Light" panose="020F0502020204030203" pitchFamily="34" charset="0"/>
                <a:cs typeface="Lato Light" panose="020F0502020204030203" pitchFamily="34" charset="0"/>
              </a:rPr>
              <a:t>Arthur</a:t>
            </a:r>
            <a:r>
              <a:rPr lang="en-GB" sz="2800" dirty="0">
                <a:latin typeface="Lato Light" panose="020F0502020204030203" pitchFamily="34" charset="0"/>
                <a:ea typeface="Lato Light" panose="020F0502020204030203" pitchFamily="34" charset="0"/>
                <a:cs typeface="Lato Light" panose="020F0502020204030203" pitchFamily="34" charset="0"/>
              </a:rPr>
              <a:t> by Hiawyn </a:t>
            </a:r>
            <a:r>
              <a:rPr lang="en-GB" sz="2800" dirty="0" smtClean="0">
                <a:latin typeface="Lato Light" panose="020F0502020204030203" pitchFamily="34" charset="0"/>
                <a:ea typeface="Lato Light" panose="020F0502020204030203" pitchFamily="34" charset="0"/>
                <a:cs typeface="Lato Light" panose="020F0502020204030203" pitchFamily="34" charset="0"/>
              </a:rPr>
              <a:t>Oran</a:t>
            </a:r>
          </a:p>
          <a:p>
            <a:pPr lvl="1"/>
            <a:r>
              <a:rPr lang="en-GB" sz="2800" i="1" dirty="0" smtClean="0">
                <a:latin typeface="Lato Light" panose="020F0502020204030203" pitchFamily="34" charset="0"/>
                <a:ea typeface="Lato Light" panose="020F0502020204030203" pitchFamily="34" charset="0"/>
                <a:cs typeface="Lato Light" panose="020F0502020204030203" pitchFamily="34" charset="0"/>
              </a:rPr>
              <a:t>The </a:t>
            </a:r>
            <a:r>
              <a:rPr lang="en-GB" sz="2800" i="1" dirty="0">
                <a:latin typeface="Lato Light" panose="020F0502020204030203" pitchFamily="34" charset="0"/>
                <a:ea typeface="Lato Light" panose="020F0502020204030203" pitchFamily="34" charset="0"/>
                <a:cs typeface="Lato Light" panose="020F0502020204030203" pitchFamily="34" charset="0"/>
              </a:rPr>
              <a:t>Great Big Book of Feelings</a:t>
            </a:r>
            <a:r>
              <a:rPr lang="en-GB" sz="2800" dirty="0">
                <a:latin typeface="Lato Light" panose="020F0502020204030203" pitchFamily="34" charset="0"/>
                <a:ea typeface="Lato Light" panose="020F0502020204030203" pitchFamily="34" charset="0"/>
                <a:cs typeface="Lato Light" panose="020F0502020204030203" pitchFamily="34" charset="0"/>
              </a:rPr>
              <a:t> by Mary </a:t>
            </a:r>
            <a:r>
              <a:rPr lang="en-GB" sz="2800" dirty="0" smtClean="0">
                <a:latin typeface="Lato Light" panose="020F0502020204030203" pitchFamily="34" charset="0"/>
                <a:ea typeface="Lato Light" panose="020F0502020204030203" pitchFamily="34" charset="0"/>
                <a:cs typeface="Lato Light" panose="020F0502020204030203" pitchFamily="34" charset="0"/>
              </a:rPr>
              <a:t>Hoffman, </a:t>
            </a:r>
            <a:r>
              <a:rPr lang="en-GB" sz="2800" dirty="0">
                <a:latin typeface="Lato Light" panose="020F0502020204030203" pitchFamily="34" charset="0"/>
                <a:ea typeface="Lato Light" panose="020F0502020204030203" pitchFamily="34" charset="0"/>
                <a:cs typeface="Lato Light" panose="020F0502020204030203" pitchFamily="34" charset="0"/>
              </a:rPr>
              <a:t>or </a:t>
            </a:r>
            <a:endParaRPr lang="en-GB" sz="2800" dirty="0" smtClean="0">
              <a:latin typeface="Lato Light" panose="020F0502020204030203" pitchFamily="34" charset="0"/>
              <a:ea typeface="Lato Light" panose="020F0502020204030203" pitchFamily="34" charset="0"/>
              <a:cs typeface="Lato Light" panose="020F0502020204030203" pitchFamily="34" charset="0"/>
            </a:endParaRPr>
          </a:p>
          <a:p>
            <a:pPr lvl="1"/>
            <a:r>
              <a:rPr lang="en-GB" sz="2800" i="1" dirty="0" smtClean="0">
                <a:latin typeface="Lato Light" panose="020F0502020204030203" pitchFamily="34" charset="0"/>
                <a:ea typeface="Lato Light" panose="020F0502020204030203" pitchFamily="34" charset="0"/>
                <a:cs typeface="Lato Light" panose="020F0502020204030203" pitchFamily="34" charset="0"/>
              </a:rPr>
              <a:t>The </a:t>
            </a:r>
            <a:r>
              <a:rPr lang="en-GB" sz="2800" i="1" dirty="0">
                <a:latin typeface="Lato Light" panose="020F0502020204030203" pitchFamily="34" charset="0"/>
                <a:ea typeface="Lato Light" panose="020F0502020204030203" pitchFamily="34" charset="0"/>
                <a:cs typeface="Lato Light" panose="020F0502020204030203" pitchFamily="34" charset="0"/>
              </a:rPr>
              <a:t>Huge Bag of Worries</a:t>
            </a:r>
            <a:r>
              <a:rPr lang="en-GB" sz="2800" dirty="0">
                <a:latin typeface="Lato Light" panose="020F0502020204030203" pitchFamily="34" charset="0"/>
                <a:ea typeface="Lato Light" panose="020F0502020204030203" pitchFamily="34" charset="0"/>
                <a:cs typeface="Lato Light" panose="020F0502020204030203" pitchFamily="34" charset="0"/>
              </a:rPr>
              <a:t> by Virginia Ironside </a:t>
            </a:r>
            <a:endParaRPr lang="en-GB" sz="2800" b="1" dirty="0">
              <a:solidFill>
                <a:srgbClr val="95519E"/>
              </a:solidFill>
              <a:latin typeface="Lato Light" panose="020F0502020204030203" pitchFamily="34" charset="0"/>
              <a:ea typeface="Lato Light" panose="020F0502020204030203" pitchFamily="34" charset="0"/>
              <a:cs typeface="Lato Light" panose="020F0502020204030203" pitchFamily="34" charset="0"/>
            </a:endParaRPr>
          </a:p>
        </p:txBody>
      </p:sp>
      <p:sp>
        <p:nvSpPr>
          <p:cNvPr id="5" name="Footer Placeholder 4"/>
          <p:cNvSpPr>
            <a:spLocks noGrp="1"/>
          </p:cNvSpPr>
          <p:nvPr>
            <p:ph type="ftr" sz="quarter" idx="11"/>
          </p:nvPr>
        </p:nvSpPr>
        <p:spPr>
          <a:xfrm>
            <a:off x="0" y="6380093"/>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20</a:t>
            </a:fld>
            <a:endParaRPr lang="en-GB" dirty="0"/>
          </a:p>
        </p:txBody>
      </p:sp>
      <p:pic>
        <p:nvPicPr>
          <p:cNvPr id="3074" name="Picture 2" descr="Owl, Book, Animal, Literature, Studying, Read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62333" y="3530542"/>
            <a:ext cx="3129616" cy="2949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4499</TotalTime>
  <Words>2306</Words>
  <Application>Microsoft Office PowerPoint</Application>
  <PresentationFormat>Widescreen</PresentationFormat>
  <Paragraphs>349</Paragraphs>
  <Slides>20</Slides>
  <Notes>20</Notes>
  <HiddenSlides>9</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20</vt:i4>
      </vt:variant>
    </vt:vector>
  </HeadingPairs>
  <TitlesOfParts>
    <vt:vector size="32" baseType="lpstr">
      <vt:lpstr>Open Sans Extrabold</vt:lpstr>
      <vt:lpstr>Gill Sans MT</vt:lpstr>
      <vt:lpstr>Arial</vt:lpstr>
      <vt:lpstr>League Spartan</vt:lpstr>
      <vt:lpstr>Lucida Console</vt:lpstr>
      <vt:lpstr>Lato Light</vt:lpstr>
      <vt:lpstr>Open Sans Light</vt:lpstr>
      <vt:lpstr>Calibri</vt:lpstr>
      <vt:lpstr>Calibri Light</vt:lpstr>
      <vt:lpstr>Times New Roman</vt:lpstr>
      <vt:lpstr>Lato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Laura Greaves</cp:lastModifiedBy>
  <cp:revision>250</cp:revision>
  <dcterms:created xsi:type="dcterms:W3CDTF">2018-11-29T11:01:12Z</dcterms:created>
  <dcterms:modified xsi:type="dcterms:W3CDTF">2020-12-22T16:59:00Z</dcterms:modified>
</cp:coreProperties>
</file>