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handoutMasterIdLst>
    <p:handoutMasterId r:id="rId14"/>
  </p:handoutMasterIdLst>
  <p:sldIdLst>
    <p:sldId id="302" r:id="rId3"/>
    <p:sldId id="306" r:id="rId4"/>
    <p:sldId id="314" r:id="rId5"/>
    <p:sldId id="307" r:id="rId6"/>
    <p:sldId id="290" r:id="rId7"/>
    <p:sldId id="294" r:id="rId8"/>
    <p:sldId id="312" r:id="rId9"/>
    <p:sldId id="315" r:id="rId10"/>
    <p:sldId id="313" r:id="rId11"/>
    <p:sldId id="305" r:id="rId12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6688694-8116-42D8-A0FB-1A98E1A46DC1}">
          <p14:sldIdLst>
            <p14:sldId id="302"/>
            <p14:sldId id="306"/>
            <p14:sldId id="314"/>
            <p14:sldId id="307"/>
            <p14:sldId id="290"/>
            <p14:sldId id="294"/>
            <p14:sldId id="312"/>
            <p14:sldId id="315"/>
            <p14:sldId id="313"/>
            <p14:sldId id="3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becca Richardson" initials="RR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7941D"/>
    <a:srgbClr val="2865B2"/>
    <a:srgbClr val="FFFFFF"/>
    <a:srgbClr val="940F13"/>
    <a:srgbClr val="247D83"/>
    <a:srgbClr val="483C95"/>
    <a:srgbClr val="1D384C"/>
    <a:srgbClr val="BED5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46" autoAdjust="0"/>
    <p:restoredTop sz="86504" autoAdjust="0"/>
  </p:normalViewPr>
  <p:slideViewPr>
    <p:cSldViewPr snapToGrid="0">
      <p:cViewPr varScale="1">
        <p:scale>
          <a:sx n="69" d="100"/>
          <a:sy n="69" d="100"/>
        </p:scale>
        <p:origin x="55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5837CF-3ADA-4875-8985-90347C5E89C3}" type="datetimeFigureOut">
              <a:rPr lang="en-GB" smtClean="0"/>
              <a:t>11/10/2018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97D175-111A-402E-B27D-B1EFFB493A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4134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FF503A-3E96-4BA8-8D36-E4D35BB1FF3D}" type="datetimeFigureOut">
              <a:rPr lang="en-GB" smtClean="0"/>
              <a:t>11/10/2018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80C124-0A61-4AD8-8D9B-699F0890BC3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2607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is a PSHE Association quality mark assured resource.</a:t>
            </a:r>
            <a:r>
              <a:rPr lang="en-GB" sz="1200" i="1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200" i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GB" sz="1200" i="1" u="none" dirty="0" smtClean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PSHE Association quality mark applies to this workshop. It should not be seen as an endorsement of any individual facilitator or organisation.</a:t>
            </a:r>
            <a:endParaRPr lang="en-GB" sz="1200" u="none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58590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2526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6597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44383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84097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8473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4ECDBA5-1C0C-4A41-9DDB-1F175A34C2D1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 smtClean="0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9320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77798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3227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6525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6723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1415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257300" cy="365125"/>
          </a:xfrm>
          <a:prstGeom prst="rect">
            <a:avLst/>
          </a:prstGeom>
        </p:spPr>
        <p:txBody>
          <a:bodyPr/>
          <a:lstStyle/>
          <a:p>
            <a:fld id="{9C5B8BA9-4FAD-4D09-BA34-F400D988E8E0}" type="datetimeFigureOut">
              <a:rPr lang="en-GB" smtClean="0"/>
              <a:t>11/10/2018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6219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882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2952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257300" cy="365125"/>
          </a:xfrm>
          <a:prstGeom prst="rect">
            <a:avLst/>
          </a:prstGeom>
        </p:spPr>
        <p:txBody>
          <a:bodyPr/>
          <a:lstStyle/>
          <a:p>
            <a:fld id="{9C5B8BA9-4FAD-4D09-BA34-F400D988E8E0}" type="datetimeFigureOut">
              <a:rPr lang="en-GB" smtClean="0"/>
              <a:t>11/10/2018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47948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748" y="1825625"/>
            <a:ext cx="4921052" cy="4351338"/>
          </a:xfrm>
        </p:spPr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13400" y="1825625"/>
            <a:ext cx="4749800" cy="4351338"/>
          </a:xfrm>
        </p:spPr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8414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63495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98054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00855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6500" y="987425"/>
            <a:ext cx="5537200" cy="4873625"/>
          </a:xfrm>
        </p:spPr>
        <p:txBody>
          <a:bodyPr/>
          <a:lstStyle>
            <a:lvl1pPr>
              <a:defRPr sz="32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 sz="2800"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 sz="2400"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 sz="2000"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 sz="2000"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8160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90915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41900" y="987425"/>
            <a:ext cx="5448300" cy="4873625"/>
          </a:xfrm>
        </p:spPr>
        <p:txBody>
          <a:bodyPr/>
          <a:lstStyle>
            <a:lvl1pPr marL="0" indent="0">
              <a:buNone/>
              <a:defRPr sz="32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16474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69267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257300" cy="365125"/>
          </a:xfrm>
          <a:prstGeom prst="rect">
            <a:avLst/>
          </a:prstGeom>
        </p:spPr>
        <p:txBody>
          <a:bodyPr/>
          <a:lstStyle/>
          <a:p>
            <a:fld id="{9C5B8BA9-4FAD-4D09-BA34-F400D988E8E0}" type="datetimeFigureOut">
              <a:rPr lang="en-GB" smtClean="0"/>
              <a:t>11/10/2018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2063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257300" cy="365125"/>
          </a:xfrm>
          <a:prstGeom prst="rect">
            <a:avLst/>
          </a:prstGeom>
        </p:spPr>
        <p:txBody>
          <a:bodyPr/>
          <a:lstStyle/>
          <a:p>
            <a:fld id="{9C5B8BA9-4FAD-4D09-BA34-F400D988E8E0}" type="datetimeFigureOut">
              <a:rPr lang="en-GB" smtClean="0"/>
              <a:t>11/10/2018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5534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748" y="1825625"/>
            <a:ext cx="4921052" cy="4351338"/>
          </a:xfrm>
        </p:spPr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13400" y="1825625"/>
            <a:ext cx="4749800" cy="4351338"/>
          </a:xfrm>
        </p:spPr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1613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7273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2361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2564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6500" y="987425"/>
            <a:ext cx="5537200" cy="4873625"/>
          </a:xfrm>
        </p:spPr>
        <p:txBody>
          <a:bodyPr/>
          <a:lstStyle>
            <a:lvl1pPr>
              <a:defRPr sz="32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 sz="2800"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 sz="2400"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 sz="2000"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 sz="2000"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1293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41900" y="987425"/>
            <a:ext cx="5448300" cy="4873625"/>
          </a:xfrm>
        </p:spPr>
        <p:txBody>
          <a:bodyPr/>
          <a:lstStyle>
            <a:lvl1pPr marL="0" indent="0">
              <a:buNone/>
              <a:defRPr sz="32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69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/>
        </p:nvSpPr>
        <p:spPr>
          <a:xfrm>
            <a:off x="-1160266" y="-1818481"/>
            <a:ext cx="5579866" cy="5704681"/>
          </a:xfrm>
          <a:prstGeom prst="ellipse">
            <a:avLst/>
          </a:prstGeom>
          <a:solidFill>
            <a:srgbClr val="BED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2865B2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0748" y="403225"/>
            <a:ext cx="951388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0748" y="1914524"/>
            <a:ext cx="9513888" cy="3800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197954" y="12153080"/>
            <a:ext cx="1312545" cy="5072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748" y="63277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ln>
                  <a:solidFill>
                    <a:srgbClr val="2865B2"/>
                  </a:solidFill>
                </a:ln>
                <a:solidFill>
                  <a:schemeClr val="bg1"/>
                </a:solidFill>
              </a:defRPr>
            </a:lvl1pPr>
          </a:lstStyle>
          <a:p>
            <a:fld id="{1344B998-E626-4230-8933-55C4FFF3AFB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725148" y="192087"/>
            <a:ext cx="1247775" cy="11144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924" y="4950042"/>
            <a:ext cx="2441622" cy="244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498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2865B2"/>
          </a:solidFill>
          <a:latin typeface="VAG Rounded Std Light" panose="020F0502020204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0748" y="403225"/>
            <a:ext cx="951388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0748" y="1914524"/>
            <a:ext cx="9513888" cy="3800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197954" y="12153080"/>
            <a:ext cx="1312545" cy="5072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748" y="63277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ln>
                  <a:solidFill>
                    <a:srgbClr val="2865B2"/>
                  </a:solidFill>
                </a:ln>
                <a:solidFill>
                  <a:schemeClr val="bg1"/>
                </a:solidFill>
              </a:defRPr>
            </a:lvl1pPr>
          </a:lstStyle>
          <a:p>
            <a:fld id="{1344B998-E626-4230-8933-55C4FFF3AFB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725148" y="192087"/>
            <a:ext cx="1247775" cy="11144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924" y="4950042"/>
            <a:ext cx="2441622" cy="244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032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2865B2"/>
          </a:solidFill>
          <a:latin typeface="VAG Rounded Std Light" panose="020F0502020204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metro charit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8" t="11062" r="9669" b="20238"/>
          <a:stretch/>
        </p:blipFill>
        <p:spPr bwMode="auto">
          <a:xfrm>
            <a:off x="2444859" y="678873"/>
            <a:ext cx="7110662" cy="5503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958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metro charit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8" t="11062" r="9669" b="20238"/>
          <a:stretch/>
        </p:blipFill>
        <p:spPr bwMode="auto">
          <a:xfrm>
            <a:off x="2478506" y="589546"/>
            <a:ext cx="7110662" cy="5503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316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1339" y="522935"/>
            <a:ext cx="10515600" cy="9947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2865B2"/>
                </a:solidFill>
                <a:latin typeface="VAG Rounded Std Light" panose="020F0502020204020204" pitchFamily="34" charset="0"/>
                <a:ea typeface="+mj-ea"/>
                <a:cs typeface="+mj-cs"/>
              </a:defRPr>
            </a:lvl1pPr>
          </a:lstStyle>
          <a:p>
            <a:r>
              <a:rPr lang="en-GB" sz="4800" b="1" dirty="0">
                <a:solidFill>
                  <a:schemeClr val="tx1"/>
                </a:solidFill>
              </a:rPr>
              <a:t>Our rules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742284" y="1185177"/>
            <a:ext cx="10515600" cy="540265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tx1"/>
                </a:solidFill>
              </a:rPr>
              <a:t>Have </a:t>
            </a:r>
            <a:r>
              <a:rPr lang="en-GB" sz="3200" b="1" dirty="0">
                <a:solidFill>
                  <a:schemeClr val="tx1"/>
                </a:solidFill>
              </a:rPr>
              <a:t>respect</a:t>
            </a:r>
            <a:r>
              <a:rPr lang="en-GB" sz="3200" dirty="0">
                <a:solidFill>
                  <a:schemeClr val="tx1"/>
                </a:solidFill>
              </a:rPr>
              <a:t> for everyone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b="1" dirty="0">
                <a:solidFill>
                  <a:schemeClr val="tx1"/>
                </a:solidFill>
              </a:rPr>
              <a:t>Listen</a:t>
            </a:r>
            <a:r>
              <a:rPr lang="en-GB" sz="3200" dirty="0">
                <a:solidFill>
                  <a:schemeClr val="tx1"/>
                </a:solidFill>
              </a:rPr>
              <a:t> to each other’s ideas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tx1"/>
                </a:solidFill>
              </a:rPr>
              <a:t>Keep things in this room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tx1"/>
                </a:solidFill>
              </a:rPr>
              <a:t>Work </a:t>
            </a:r>
            <a:r>
              <a:rPr lang="en-GB" sz="3200" b="1" dirty="0">
                <a:solidFill>
                  <a:schemeClr val="tx1"/>
                </a:solidFill>
              </a:rPr>
              <a:t>together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u="sng" dirty="0">
                <a:solidFill>
                  <a:schemeClr val="tx1"/>
                </a:solidFill>
              </a:rPr>
              <a:t>Understand this is a safe space to make “mistakes”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dirty="0">
              <a:solidFill>
                <a:schemeClr val="tx1"/>
              </a:solidFill>
            </a:endParaRPr>
          </a:p>
          <a:p>
            <a:r>
              <a:rPr lang="en-GB" sz="2800" b="1" u="sng" dirty="0">
                <a:solidFill>
                  <a:schemeClr val="tx1"/>
                </a:solidFill>
              </a:rPr>
              <a:t>Please ask questions!</a:t>
            </a:r>
          </a:p>
          <a:p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4" name="Picture 2" descr="Image result for group 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5366" y="1753042"/>
            <a:ext cx="2133463" cy="213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488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742284" y="1185177"/>
            <a:ext cx="3297701" cy="54026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" name="Picture 1" descr="&lt;strong&gt;Box&lt;/strong&gt; &lt;strong&gt;Question&lt;/strong&gt; Mark · Free vector graphic on Pixabay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5" t="13179" r="12537" b="14705"/>
          <a:stretch/>
        </p:blipFill>
        <p:spPr>
          <a:xfrm>
            <a:off x="3795872" y="2914272"/>
            <a:ext cx="4010423" cy="298756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523457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 smtClean="0">
                <a:solidFill>
                  <a:srgbClr val="F7941D"/>
                </a:solidFill>
                <a:latin typeface="VAG Rounded Std Light" panose="020F0502020204020204" pitchFamily="34" charset="0"/>
              </a:rPr>
              <a:t>Question Box</a:t>
            </a:r>
            <a:endParaRPr lang="en-GB" sz="8000" b="1" dirty="0">
              <a:solidFill>
                <a:srgbClr val="F7941D"/>
              </a:solidFill>
              <a:latin typeface="VAG Rounded Std Light" panose="020F0502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01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1339" y="522935"/>
            <a:ext cx="10515600" cy="9947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2865B2"/>
                </a:solidFill>
                <a:latin typeface="VAG Rounded Std Light" panose="020F0502020204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sz="5400" b="1" dirty="0" smtClean="0">
                <a:solidFill>
                  <a:schemeClr val="tx1"/>
                </a:solidFill>
              </a:rPr>
              <a:t>Today we are </a:t>
            </a:r>
            <a:r>
              <a:rPr lang="en-GB" sz="5400" b="1" dirty="0" smtClean="0">
                <a:solidFill>
                  <a:schemeClr val="tx1"/>
                </a:solidFill>
              </a:rPr>
              <a:t>learning…</a:t>
            </a:r>
            <a:endParaRPr lang="en-GB" sz="5400" b="1" dirty="0">
              <a:solidFill>
                <a:schemeClr val="tx1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742284" y="1185177"/>
            <a:ext cx="10515600" cy="54026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64563" y="2319082"/>
            <a:ext cx="1068426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en-GB" sz="3200" dirty="0" smtClean="0"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…about what makes a family.</a:t>
            </a:r>
            <a:br>
              <a:rPr lang="en-GB" sz="3200" dirty="0" smtClean="0"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3200" dirty="0" smtClean="0">
              <a:latin typeface="VAG Rounded Std Light" panose="020F0502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en-GB" sz="3200" dirty="0" smtClean="0"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…about our own families and other people’s families.</a:t>
            </a:r>
            <a:br>
              <a:rPr lang="en-GB" sz="3200" dirty="0" smtClean="0"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3200" i="1" dirty="0" smtClean="0">
              <a:latin typeface="VAG Rounded Std Light" panose="020F0502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en-GB" sz="3200" dirty="0" smtClean="0"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about the importance of love and respect. </a:t>
            </a:r>
          </a:p>
        </p:txBody>
      </p:sp>
      <p:pic>
        <p:nvPicPr>
          <p:cNvPr id="3" name="Picture 2" descr="The Telecare Blog: &lt;strong&gt;Tick Box&lt;/strong&gt; Telecare - its coming to you..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152" y="152183"/>
            <a:ext cx="3454426" cy="229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20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390" y="470964"/>
            <a:ext cx="11000095" cy="3398292"/>
          </a:xfrm>
        </p:spPr>
        <p:txBody>
          <a:bodyPr>
            <a:noAutofit/>
          </a:bodyPr>
          <a:lstStyle/>
          <a:p>
            <a:pPr marL="0" indent="0" algn="ctr">
              <a:buNone/>
              <a:defRPr/>
            </a:pPr>
            <a:r>
              <a:rPr lang="en-GB" altLang="en-US" sz="8800" b="1" dirty="0" smtClean="0">
                <a:solidFill>
                  <a:schemeClr val="tx1"/>
                </a:solidFill>
              </a:rPr>
              <a:t>Families &amp; Relationships</a:t>
            </a:r>
            <a:endParaRPr lang="en-GB" altLang="en-US" sz="88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GB" altLang="en-US" sz="8800" b="1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101" y="3381374"/>
            <a:ext cx="31146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20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result for and tango makes thre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4838" y="1018716"/>
            <a:ext cx="6416334" cy="4860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378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21910" y="383381"/>
            <a:ext cx="8991601" cy="5444836"/>
          </a:xfrm>
          <a:solidFill>
            <a:schemeClr val="accent4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GB" sz="2400" b="1" dirty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b="1" dirty="0" smtClean="0">
                <a:solidFill>
                  <a:schemeClr val="tx1"/>
                </a:solidFill>
              </a:rPr>
              <a:t>In your groups, decide if you want to draw </a:t>
            </a:r>
            <a:r>
              <a:rPr lang="en-GB" sz="2400" b="1" dirty="0" smtClean="0">
                <a:solidFill>
                  <a:schemeClr val="accent6"/>
                </a:solidFill>
              </a:rPr>
              <a:t>an imaginary family</a:t>
            </a:r>
            <a:r>
              <a:rPr lang="en-GB" sz="2400" b="1" dirty="0" smtClean="0">
                <a:solidFill>
                  <a:schemeClr val="tx1"/>
                </a:solidFill>
              </a:rPr>
              <a:t> or </a:t>
            </a:r>
            <a:r>
              <a:rPr lang="en-GB" sz="2400" b="1" dirty="0" smtClean="0">
                <a:solidFill>
                  <a:schemeClr val="accent1"/>
                </a:solidFill>
              </a:rPr>
              <a:t>an animal family</a:t>
            </a:r>
            <a:r>
              <a:rPr lang="en-GB" sz="2400" b="1" dirty="0" smtClean="0">
                <a:solidFill>
                  <a:schemeClr val="tx1"/>
                </a:solidFill>
              </a:rPr>
              <a:t>. </a:t>
            </a:r>
            <a:r>
              <a:rPr lang="en-GB" sz="2000" i="1" dirty="0" smtClean="0"/>
              <a:t/>
            </a:r>
            <a:br>
              <a:rPr lang="en-GB" sz="2000" i="1" dirty="0" smtClean="0"/>
            </a:br>
            <a:r>
              <a:rPr lang="en-GB" sz="1600" i="1" dirty="0" smtClean="0"/>
              <a:t>(for example, the penguin family from the book or make up a completely different animal family – maybe unicorns!).</a:t>
            </a:r>
            <a:r>
              <a:rPr lang="en-GB" sz="2400" dirty="0" smtClean="0">
                <a:solidFill>
                  <a:schemeClr val="tx1"/>
                </a:solidFill>
              </a:rPr>
              <a:t/>
            </a:r>
            <a:br>
              <a:rPr lang="en-GB" sz="2400" dirty="0" smtClean="0">
                <a:solidFill>
                  <a:schemeClr val="tx1"/>
                </a:solidFill>
              </a:rPr>
            </a:br>
            <a:endParaRPr lang="en-GB" sz="2400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400" b="1" dirty="0" smtClean="0">
                <a:solidFill>
                  <a:schemeClr val="tx1"/>
                </a:solidFill>
              </a:rPr>
              <a:t>Each group will be given one sheet of paper. As a group </a:t>
            </a:r>
            <a:r>
              <a:rPr lang="en-GB" sz="2400" b="1" dirty="0" smtClean="0">
                <a:solidFill>
                  <a:srgbClr val="C00000"/>
                </a:solidFill>
              </a:rPr>
              <a:t>draw</a:t>
            </a:r>
            <a:r>
              <a:rPr lang="en-GB" sz="2400" b="1" dirty="0" smtClean="0">
                <a:solidFill>
                  <a:schemeClr val="tx1"/>
                </a:solidFill>
              </a:rPr>
              <a:t> the family you’ve chosen but it has to be different to each of your own families. </a:t>
            </a:r>
            <a:r>
              <a:rPr lang="en-GB" sz="2400" b="1" dirty="0">
                <a:solidFill>
                  <a:schemeClr val="tx1"/>
                </a:solidFill>
              </a:rPr>
              <a:t/>
            </a:r>
            <a:br>
              <a:rPr lang="en-GB" sz="2400" b="1" dirty="0">
                <a:solidFill>
                  <a:schemeClr val="tx1"/>
                </a:solidFill>
              </a:rPr>
            </a:br>
            <a:r>
              <a:rPr lang="en-GB" sz="1500" i="1" dirty="0" smtClean="0"/>
              <a:t>(for </a:t>
            </a:r>
            <a:r>
              <a:rPr lang="en-GB" sz="1500" i="1" dirty="0"/>
              <a:t>example, if someone has two brothers, their </a:t>
            </a:r>
            <a:r>
              <a:rPr lang="en-GB" sz="1500" i="1" dirty="0" smtClean="0"/>
              <a:t>imaginary </a:t>
            </a:r>
            <a:r>
              <a:rPr lang="en-GB" sz="1500" i="1" dirty="0"/>
              <a:t>family shouldn’t consist of two brothers but perhaps a brother and step </a:t>
            </a:r>
            <a:r>
              <a:rPr lang="en-GB" sz="1500" i="1" dirty="0" smtClean="0"/>
              <a:t>brother).</a:t>
            </a:r>
            <a:r>
              <a:rPr lang="en-GB" sz="1600" i="1" dirty="0" smtClean="0"/>
              <a:t/>
            </a:r>
            <a:br>
              <a:rPr lang="en-GB" sz="1600" i="1" dirty="0" smtClean="0"/>
            </a:br>
            <a:endParaRPr lang="en-GB" sz="1600" b="1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400" b="1" dirty="0" smtClean="0">
                <a:solidFill>
                  <a:schemeClr val="tx1"/>
                </a:solidFill>
              </a:rPr>
              <a:t>After drawing them, </a:t>
            </a:r>
            <a:r>
              <a:rPr lang="en-GB" sz="2400" b="1" dirty="0" smtClean="0">
                <a:solidFill>
                  <a:srgbClr val="C00000"/>
                </a:solidFill>
              </a:rPr>
              <a:t>label</a:t>
            </a:r>
            <a:r>
              <a:rPr lang="en-GB" sz="2400" b="1" dirty="0" smtClean="0">
                <a:solidFill>
                  <a:schemeClr val="tx1"/>
                </a:solidFill>
              </a:rPr>
              <a:t> who they are to one another. </a:t>
            </a:r>
            <a:br>
              <a:rPr lang="en-GB" sz="2400" b="1" dirty="0" smtClean="0">
                <a:solidFill>
                  <a:schemeClr val="tx1"/>
                </a:solidFill>
              </a:rPr>
            </a:br>
            <a:r>
              <a:rPr lang="en-GB" sz="1800" i="1" dirty="0" smtClean="0"/>
              <a:t>(</a:t>
            </a:r>
            <a:r>
              <a:rPr lang="en-GB" sz="1600" i="1" dirty="0" smtClean="0"/>
              <a:t>for example, brother, step sister, best friend, pet).</a:t>
            </a:r>
            <a:r>
              <a:rPr lang="en-GB" sz="2000" b="1" dirty="0" smtClean="0">
                <a:solidFill>
                  <a:schemeClr val="tx1"/>
                </a:solidFill>
              </a:rPr>
              <a:t/>
            </a:r>
            <a:br>
              <a:rPr lang="en-GB" sz="2000" b="1" dirty="0" smtClean="0">
                <a:solidFill>
                  <a:schemeClr val="tx1"/>
                </a:solidFill>
              </a:rPr>
            </a:br>
            <a:endParaRPr lang="en-GB" sz="2400" b="1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400" b="1" dirty="0" smtClean="0">
                <a:solidFill>
                  <a:schemeClr val="tx1"/>
                </a:solidFill>
              </a:rPr>
              <a:t>Once you have finished drawing and labelling the family, </a:t>
            </a:r>
            <a:r>
              <a:rPr lang="en-GB" sz="2400" b="1" dirty="0" smtClean="0">
                <a:solidFill>
                  <a:srgbClr val="C00000"/>
                </a:solidFill>
              </a:rPr>
              <a:t>write something about them</a:t>
            </a:r>
            <a:r>
              <a:rPr lang="en-GB" sz="2400" b="1" dirty="0" smtClean="0">
                <a:solidFill>
                  <a:schemeClr val="tx1"/>
                </a:solidFill>
              </a:rPr>
              <a:t>. </a:t>
            </a:r>
            <a:br>
              <a:rPr lang="en-GB" sz="2400" b="1" dirty="0" smtClean="0">
                <a:solidFill>
                  <a:schemeClr val="tx1"/>
                </a:solidFill>
              </a:rPr>
            </a:br>
            <a:r>
              <a:rPr lang="en-GB" sz="1600" i="1" dirty="0" smtClean="0"/>
              <a:t>(</a:t>
            </a:r>
            <a:r>
              <a:rPr lang="en-GB" sz="1600" i="1" dirty="0"/>
              <a:t>f</a:t>
            </a:r>
            <a:r>
              <a:rPr lang="en-GB" sz="1600" i="1" dirty="0" smtClean="0"/>
              <a:t>or example, what they like to do in their own time, if they’re funny, are they older or younger than you, do you play in the house together).</a:t>
            </a:r>
          </a:p>
          <a:p>
            <a:endParaRPr lang="en-GB" sz="2400" dirty="0"/>
          </a:p>
        </p:txBody>
      </p:sp>
      <p:pic>
        <p:nvPicPr>
          <p:cNvPr id="5" name="Picture 4" descr="File:Inkscape icons free-hand-&lt;strong&gt;draw&lt;/strong&gt;.svg - Wikimedia Common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5001">
            <a:off x="-63962" y="5299115"/>
            <a:ext cx="1329903" cy="132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5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B880D82-79EF-4820-9841-15D7260D8D6E}"/>
              </a:ext>
            </a:extLst>
          </p:cNvPr>
          <p:cNvSpPr txBox="1"/>
          <p:nvPr/>
        </p:nvSpPr>
        <p:spPr>
          <a:xfrm>
            <a:off x="0" y="524255"/>
            <a:ext cx="7985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>
                <a:latin typeface="VAG Rounded Std Light" panose="020F0502020204020204" pitchFamily="34" charset="0"/>
              </a:rPr>
              <a:t>	Question time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94FBBB-F617-4A37-819C-F8F04022D966}"/>
              </a:ext>
            </a:extLst>
          </p:cNvPr>
          <p:cNvSpPr txBox="1"/>
          <p:nvPr/>
        </p:nvSpPr>
        <p:spPr>
          <a:xfrm>
            <a:off x="1357162" y="2041128"/>
            <a:ext cx="1001797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VAG Rounded Std Light" panose="020F0502020204020204" pitchFamily="34" charset="0"/>
              </a:rPr>
              <a:t>Everyone needs to write down a question or a </a:t>
            </a:r>
            <a:r>
              <a:rPr lang="en-GB" sz="2800" dirty="0" smtClean="0">
                <a:latin typeface="VAG Rounded Std Light" panose="020F0502020204020204" pitchFamily="34" charset="0"/>
              </a:rPr>
              <a:t/>
            </a:r>
            <a:br>
              <a:rPr lang="en-GB" sz="2800" dirty="0" smtClean="0">
                <a:latin typeface="VAG Rounded Std Light" panose="020F0502020204020204" pitchFamily="34" charset="0"/>
              </a:rPr>
            </a:br>
            <a:r>
              <a:rPr lang="en-GB" sz="2800" dirty="0" smtClean="0">
                <a:latin typeface="VAG Rounded Std Light" panose="020F0502020204020204" pitchFamily="34" charset="0"/>
              </a:rPr>
              <a:t>comment </a:t>
            </a:r>
            <a:r>
              <a:rPr lang="en-GB" sz="2800" dirty="0">
                <a:latin typeface="VAG Rounded Std Light" panose="020F0502020204020204" pitchFamily="34" charset="0"/>
              </a:rPr>
              <a:t>on their post-it note.</a:t>
            </a:r>
          </a:p>
          <a:p>
            <a:endParaRPr lang="en-GB" sz="2800" dirty="0">
              <a:latin typeface="VAG Rounded Std Light" panose="020F0502020204020204" pitchFamily="34" charset="0"/>
            </a:endParaRPr>
          </a:p>
          <a:p>
            <a:r>
              <a:rPr lang="en-GB" sz="2800" dirty="0">
                <a:latin typeface="VAG Rounded Std Light" panose="020F0502020204020204" pitchFamily="34" charset="0"/>
              </a:rPr>
              <a:t>You will then put it into the box. </a:t>
            </a:r>
          </a:p>
          <a:p>
            <a:endParaRPr lang="en-GB" sz="2800" dirty="0">
              <a:latin typeface="VAG Rounded Std Light" panose="020F0502020204020204" pitchFamily="34" charset="0"/>
            </a:endParaRPr>
          </a:p>
          <a:p>
            <a:r>
              <a:rPr lang="en-GB" sz="2800" b="1" dirty="0">
                <a:latin typeface="VAG Rounded Std Light" panose="020F0502020204020204" pitchFamily="34" charset="0"/>
              </a:rPr>
              <a:t>No one will know who has asked which question. </a:t>
            </a:r>
          </a:p>
          <a:p>
            <a:endParaRPr lang="en-GB" sz="2800" b="1" dirty="0">
              <a:latin typeface="VAG Rounded Std Light" panose="020F0502020204020204" pitchFamily="34" charset="0"/>
            </a:endParaRPr>
          </a:p>
          <a:p>
            <a:r>
              <a:rPr lang="en-GB" sz="2800" dirty="0">
                <a:latin typeface="VAG Rounded Std Light" panose="020F0502020204020204" pitchFamily="34" charset="0"/>
              </a:rPr>
              <a:t>We will answer as many as we can!</a:t>
            </a:r>
          </a:p>
        </p:txBody>
      </p:sp>
      <p:pic>
        <p:nvPicPr>
          <p:cNvPr id="5" name="Picture 4" descr="&lt;strong&gt;Box&lt;/strong&gt; &lt;strong&gt;Question&lt;/strong&gt; Mark · Free vector graphic on Pixabay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5" t="13179" r="12537" b="14705"/>
          <a:stretch/>
        </p:blipFill>
        <p:spPr>
          <a:xfrm>
            <a:off x="8806476" y="785265"/>
            <a:ext cx="1807304" cy="178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71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1339" y="522935"/>
            <a:ext cx="10515600" cy="9947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2865B2"/>
                </a:solidFill>
                <a:latin typeface="VAG Rounded Std Light" panose="020F0502020204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sz="5400" b="1" dirty="0" smtClean="0">
                <a:solidFill>
                  <a:schemeClr val="tx1"/>
                </a:solidFill>
              </a:rPr>
              <a:t>Now </a:t>
            </a:r>
            <a:r>
              <a:rPr lang="en-GB" sz="5400" b="1" dirty="0" smtClean="0">
                <a:solidFill>
                  <a:schemeClr val="tx1"/>
                </a:solidFill>
              </a:rPr>
              <a:t>…</a:t>
            </a:r>
            <a:endParaRPr lang="en-GB" sz="5400" b="1" dirty="0">
              <a:solidFill>
                <a:schemeClr val="tx1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742284" y="1185177"/>
            <a:ext cx="10515600" cy="54026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64563" y="2319082"/>
            <a:ext cx="10684266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en-GB" sz="3200" dirty="0" smtClean="0"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I can explain what makes a family.</a:t>
            </a:r>
            <a:br>
              <a:rPr lang="en-GB" sz="3200" dirty="0" smtClean="0"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3200" dirty="0" smtClean="0">
              <a:latin typeface="VAG Rounded Std Light" panose="020F0502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en-GB" sz="3200" dirty="0" smtClean="0"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I can describe my </a:t>
            </a:r>
            <a:r>
              <a:rPr lang="en-GB" sz="3200" dirty="0"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GB" sz="3200" dirty="0" smtClean="0"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wn family.</a:t>
            </a:r>
            <a:br>
              <a:rPr lang="en-GB" sz="3200" dirty="0" smtClean="0"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3200" i="1" dirty="0" smtClean="0">
              <a:latin typeface="VAG Rounded Std Light" panose="020F0502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en-GB" sz="3200" dirty="0" smtClean="0"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I can explain what love and respect mean and reasons why they are important. </a:t>
            </a:r>
          </a:p>
        </p:txBody>
      </p:sp>
      <p:pic>
        <p:nvPicPr>
          <p:cNvPr id="3" name="Picture 2" descr="The Telecare Blog: &lt;strong&gt;Tick Box&lt;/strong&gt; Telecare - its coming to you..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152" y="152183"/>
            <a:ext cx="3454426" cy="229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49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seful Components v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79FE842-AC87-4BC1-83BC-02CAD5C2D3CE}" vid="{7E8547F5-ACDC-4EB8-B468-AE7CDB25C4F1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79FE842-AC87-4BC1-83BC-02CAD5C2D3CE}" vid="{7E8547F5-ACDC-4EB8-B468-AE7CDB25C4F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4322</TotalTime>
  <Words>133</Words>
  <Application>Microsoft Office PowerPoint</Application>
  <PresentationFormat>Widescreen</PresentationFormat>
  <Paragraphs>43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ＭＳ Ｐゴシック</vt:lpstr>
      <vt:lpstr>Arial</vt:lpstr>
      <vt:lpstr>Calibri</vt:lpstr>
      <vt:lpstr>Times New Roman</vt:lpstr>
      <vt:lpstr>VAG Rounded Std Light</vt:lpstr>
      <vt:lpstr>Useful Components v2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METRO Charity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 Objects</dc:title>
  <dc:creator>Mark Delacour</dc:creator>
  <cp:lastModifiedBy>Niazy Hazeldine</cp:lastModifiedBy>
  <cp:revision>285</cp:revision>
  <cp:lastPrinted>2017-08-18T13:11:51Z</cp:lastPrinted>
  <dcterms:created xsi:type="dcterms:W3CDTF">2016-07-04T18:41:26Z</dcterms:created>
  <dcterms:modified xsi:type="dcterms:W3CDTF">2018-10-11T20:01:54Z</dcterms:modified>
</cp:coreProperties>
</file>